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89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8" r:id="rId29"/>
    <p:sldId id="284" r:id="rId30"/>
    <p:sldId id="286" r:id="rId31"/>
    <p:sldId id="287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7A7563-943D-47DD-9D3F-16465E38E54C}" v="1" dt="2023-03-10T21:45:30.6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4660"/>
  </p:normalViewPr>
  <p:slideViewPr>
    <p:cSldViewPr snapToGrid="0">
      <p:cViewPr varScale="1">
        <p:scale>
          <a:sx n="67" d="100"/>
          <a:sy n="67" d="100"/>
        </p:scale>
        <p:origin x="23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 humble" userId="737f7d215fdcc0f3" providerId="LiveId" clId="{AD7A7563-943D-47DD-9D3F-16465E38E54C}"/>
    <pc:docChg chg="custSel addSld delSld modSld">
      <pc:chgData name="will humble" userId="737f7d215fdcc0f3" providerId="LiveId" clId="{AD7A7563-943D-47DD-9D3F-16465E38E54C}" dt="2023-03-10T21:45:33.639" v="426" actId="1076"/>
      <pc:docMkLst>
        <pc:docMk/>
      </pc:docMkLst>
      <pc:sldChg chg="modSp mod">
        <pc:chgData name="will humble" userId="737f7d215fdcc0f3" providerId="LiveId" clId="{AD7A7563-943D-47DD-9D3F-16465E38E54C}" dt="2023-03-10T21:39:32.272" v="102" actId="255"/>
        <pc:sldMkLst>
          <pc:docMk/>
          <pc:sldMk cId="1518037183" sldId="256"/>
        </pc:sldMkLst>
        <pc:spChg chg="mod">
          <ac:chgData name="will humble" userId="737f7d215fdcc0f3" providerId="LiveId" clId="{AD7A7563-943D-47DD-9D3F-16465E38E54C}" dt="2023-03-10T21:38:57.550" v="90" actId="20577"/>
          <ac:spMkLst>
            <pc:docMk/>
            <pc:sldMk cId="1518037183" sldId="256"/>
            <ac:spMk id="2" creationId="{D0F18C0F-6ED9-4508-C903-187D779F8C96}"/>
          </ac:spMkLst>
        </pc:spChg>
        <pc:spChg chg="mod">
          <ac:chgData name="will humble" userId="737f7d215fdcc0f3" providerId="LiveId" clId="{AD7A7563-943D-47DD-9D3F-16465E38E54C}" dt="2023-03-10T21:39:32.272" v="102" actId="255"/>
          <ac:spMkLst>
            <pc:docMk/>
            <pc:sldMk cId="1518037183" sldId="256"/>
            <ac:spMk id="3" creationId="{DBBB67DD-B118-D78E-B2D3-9EC59BEC4ACD}"/>
          </ac:spMkLst>
        </pc:spChg>
      </pc:sldChg>
      <pc:sldChg chg="del">
        <pc:chgData name="will humble" userId="737f7d215fdcc0f3" providerId="LiveId" clId="{AD7A7563-943D-47DD-9D3F-16465E38E54C}" dt="2023-03-10T21:39:38.278" v="103" actId="2696"/>
        <pc:sldMkLst>
          <pc:docMk/>
          <pc:sldMk cId="4219648390" sldId="257"/>
        </pc:sldMkLst>
      </pc:sldChg>
      <pc:sldChg chg="addSp delSp modSp add mod">
        <pc:chgData name="will humble" userId="737f7d215fdcc0f3" providerId="LiveId" clId="{AD7A7563-943D-47DD-9D3F-16465E38E54C}" dt="2023-03-10T21:45:33.639" v="426" actId="1076"/>
        <pc:sldMkLst>
          <pc:docMk/>
          <pc:sldMk cId="2468909528" sldId="289"/>
        </pc:sldMkLst>
        <pc:spChg chg="mod">
          <ac:chgData name="will humble" userId="737f7d215fdcc0f3" providerId="LiveId" clId="{AD7A7563-943D-47DD-9D3F-16465E38E54C}" dt="2023-03-10T21:41:18.959" v="169" actId="6549"/>
          <ac:spMkLst>
            <pc:docMk/>
            <pc:sldMk cId="2468909528" sldId="289"/>
            <ac:spMk id="2" creationId="{51A326B8-D0B3-2F8D-1B36-710CC4D1CD1B}"/>
          </ac:spMkLst>
        </pc:spChg>
        <pc:spChg chg="mod">
          <ac:chgData name="will humble" userId="737f7d215fdcc0f3" providerId="LiveId" clId="{AD7A7563-943D-47DD-9D3F-16465E38E54C}" dt="2023-03-10T21:45:14.798" v="423" actId="207"/>
          <ac:spMkLst>
            <pc:docMk/>
            <pc:sldMk cId="2468909528" sldId="289"/>
            <ac:spMk id="3" creationId="{DBC3EC81-4B5C-13C8-5A2E-71F961852AAC}"/>
          </ac:spMkLst>
        </pc:spChg>
        <pc:picChg chg="del">
          <ac:chgData name="will humble" userId="737f7d215fdcc0f3" providerId="LiveId" clId="{AD7A7563-943D-47DD-9D3F-16465E38E54C}" dt="2023-03-10T21:45:21.532" v="424" actId="478"/>
          <ac:picMkLst>
            <pc:docMk/>
            <pc:sldMk cId="2468909528" sldId="289"/>
            <ac:picMk id="5" creationId="{64F31979-7167-7EC0-9879-F4EE5BE2958F}"/>
          </ac:picMkLst>
        </pc:picChg>
        <pc:picChg chg="add mod">
          <ac:chgData name="will humble" userId="737f7d215fdcc0f3" providerId="LiveId" clId="{AD7A7563-943D-47DD-9D3F-16465E38E54C}" dt="2023-03-10T21:45:33.639" v="426" actId="1076"/>
          <ac:picMkLst>
            <pc:docMk/>
            <pc:sldMk cId="2468909528" sldId="289"/>
            <ac:picMk id="6" creationId="{40B90173-3A34-C113-5509-7197E3512BE8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588CBB-D648-4195-98BC-57E377CFDDC1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9E44ABC3-1413-4633-AFB6-35D044424F35}">
      <dgm:prSet/>
      <dgm:spPr/>
      <dgm:t>
        <a:bodyPr/>
        <a:lstStyle/>
        <a:p>
          <a:r>
            <a:rPr lang="en-US"/>
            <a:t>Reimbursement for Community Health Workers</a:t>
          </a:r>
        </a:p>
      </dgm:t>
    </dgm:pt>
    <dgm:pt modelId="{30CCB6D7-CA3D-4C99-B8D2-699699CAE30D}" type="parTrans" cxnId="{D4AD8A09-1C25-49B5-8B38-4C5B3C781E21}">
      <dgm:prSet/>
      <dgm:spPr/>
      <dgm:t>
        <a:bodyPr/>
        <a:lstStyle/>
        <a:p>
          <a:endParaRPr lang="en-US"/>
        </a:p>
      </dgm:t>
    </dgm:pt>
    <dgm:pt modelId="{7C4FFC16-5303-49FE-A91B-1304C9C0B8C0}" type="sibTrans" cxnId="{D4AD8A09-1C25-49B5-8B38-4C5B3C781E21}">
      <dgm:prSet/>
      <dgm:spPr/>
      <dgm:t>
        <a:bodyPr/>
        <a:lstStyle/>
        <a:p>
          <a:endParaRPr lang="en-US"/>
        </a:p>
      </dgm:t>
    </dgm:pt>
    <dgm:pt modelId="{92901873-A1AA-4FBB-BB6A-B10AC5FB74E4}">
      <dgm:prSet/>
      <dgm:spPr/>
      <dgm:t>
        <a:bodyPr/>
        <a:lstStyle/>
        <a:p>
          <a:r>
            <a:rPr lang="en-US"/>
            <a:t>Planning for Redetermination Upon End of the PHE</a:t>
          </a:r>
        </a:p>
      </dgm:t>
    </dgm:pt>
    <dgm:pt modelId="{2DF3572E-286C-400D-A62F-535930D37A97}" type="parTrans" cxnId="{CBB745FE-C2FF-46B9-8146-2E0FAA6C6366}">
      <dgm:prSet/>
      <dgm:spPr/>
      <dgm:t>
        <a:bodyPr/>
        <a:lstStyle/>
        <a:p>
          <a:endParaRPr lang="en-US"/>
        </a:p>
      </dgm:t>
    </dgm:pt>
    <dgm:pt modelId="{B15779A0-AD83-4E11-BBAF-9614CB992120}" type="sibTrans" cxnId="{CBB745FE-C2FF-46B9-8146-2E0FAA6C6366}">
      <dgm:prSet/>
      <dgm:spPr/>
      <dgm:t>
        <a:bodyPr/>
        <a:lstStyle/>
        <a:p>
          <a:endParaRPr lang="en-US"/>
        </a:p>
      </dgm:t>
    </dgm:pt>
    <dgm:pt modelId="{3CC3CD85-54C8-4A94-AFD4-2D81E3106E75}">
      <dgm:prSet/>
      <dgm:spPr/>
      <dgm:t>
        <a:bodyPr/>
        <a:lstStyle/>
        <a:p>
          <a:r>
            <a:rPr lang="en-US"/>
            <a:t>Retention of Medicaid Eligibility of Former Foster Youth</a:t>
          </a:r>
        </a:p>
      </dgm:t>
    </dgm:pt>
    <dgm:pt modelId="{BA81FD4E-00E1-4C52-983B-9DD5CBECC2E5}" type="parTrans" cxnId="{D5899D94-6710-43D9-9FC9-9C23376A30DD}">
      <dgm:prSet/>
      <dgm:spPr/>
      <dgm:t>
        <a:bodyPr/>
        <a:lstStyle/>
        <a:p>
          <a:endParaRPr lang="en-US"/>
        </a:p>
      </dgm:t>
    </dgm:pt>
    <dgm:pt modelId="{C4A0EC8F-2AE8-4DC3-B9B3-D9EC3BFAE675}" type="sibTrans" cxnId="{D5899D94-6710-43D9-9FC9-9C23376A30DD}">
      <dgm:prSet/>
      <dgm:spPr/>
      <dgm:t>
        <a:bodyPr/>
        <a:lstStyle/>
        <a:p>
          <a:endParaRPr lang="en-US"/>
        </a:p>
      </dgm:t>
    </dgm:pt>
    <dgm:pt modelId="{5E9E1F40-B457-4362-A735-57D0F23F09EF}" type="pres">
      <dgm:prSet presAssocID="{D3588CBB-D648-4195-98BC-57E377CFDDC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2085CC2-63F6-42C3-9F9D-799D3B07A735}" type="pres">
      <dgm:prSet presAssocID="{9E44ABC3-1413-4633-AFB6-35D044424F35}" presName="hierRoot1" presStyleCnt="0"/>
      <dgm:spPr/>
    </dgm:pt>
    <dgm:pt modelId="{7F633DC8-A30E-41E8-B027-ADB1C566DC15}" type="pres">
      <dgm:prSet presAssocID="{9E44ABC3-1413-4633-AFB6-35D044424F35}" presName="composite" presStyleCnt="0"/>
      <dgm:spPr/>
    </dgm:pt>
    <dgm:pt modelId="{F0258752-67CA-4B4C-AB75-7E3FD3AF02D3}" type="pres">
      <dgm:prSet presAssocID="{9E44ABC3-1413-4633-AFB6-35D044424F35}" presName="background" presStyleLbl="node0" presStyleIdx="0" presStyleCnt="3"/>
      <dgm:spPr/>
    </dgm:pt>
    <dgm:pt modelId="{34A22DA8-3AB3-4692-9A68-24D32909E968}" type="pres">
      <dgm:prSet presAssocID="{9E44ABC3-1413-4633-AFB6-35D044424F35}" presName="text" presStyleLbl="fgAcc0" presStyleIdx="0" presStyleCnt="3">
        <dgm:presLayoutVars>
          <dgm:chPref val="3"/>
        </dgm:presLayoutVars>
      </dgm:prSet>
      <dgm:spPr/>
    </dgm:pt>
    <dgm:pt modelId="{7F500B3E-95EF-4736-9717-3462B4F25D9E}" type="pres">
      <dgm:prSet presAssocID="{9E44ABC3-1413-4633-AFB6-35D044424F35}" presName="hierChild2" presStyleCnt="0"/>
      <dgm:spPr/>
    </dgm:pt>
    <dgm:pt modelId="{96B61DB9-0DB2-4830-906F-F67189C792AF}" type="pres">
      <dgm:prSet presAssocID="{92901873-A1AA-4FBB-BB6A-B10AC5FB74E4}" presName="hierRoot1" presStyleCnt="0"/>
      <dgm:spPr/>
    </dgm:pt>
    <dgm:pt modelId="{4BD211C9-F73F-40A5-9071-B1F79F15D755}" type="pres">
      <dgm:prSet presAssocID="{92901873-A1AA-4FBB-BB6A-B10AC5FB74E4}" presName="composite" presStyleCnt="0"/>
      <dgm:spPr/>
    </dgm:pt>
    <dgm:pt modelId="{CC064789-DC9E-4692-8256-A67FA37E1142}" type="pres">
      <dgm:prSet presAssocID="{92901873-A1AA-4FBB-BB6A-B10AC5FB74E4}" presName="background" presStyleLbl="node0" presStyleIdx="1" presStyleCnt="3"/>
      <dgm:spPr/>
    </dgm:pt>
    <dgm:pt modelId="{6A913FF4-4184-4A1E-8759-0B504AE79E71}" type="pres">
      <dgm:prSet presAssocID="{92901873-A1AA-4FBB-BB6A-B10AC5FB74E4}" presName="text" presStyleLbl="fgAcc0" presStyleIdx="1" presStyleCnt="3">
        <dgm:presLayoutVars>
          <dgm:chPref val="3"/>
        </dgm:presLayoutVars>
      </dgm:prSet>
      <dgm:spPr/>
    </dgm:pt>
    <dgm:pt modelId="{8D0C7CA1-3BC9-436F-9801-BE56A35BA88B}" type="pres">
      <dgm:prSet presAssocID="{92901873-A1AA-4FBB-BB6A-B10AC5FB74E4}" presName="hierChild2" presStyleCnt="0"/>
      <dgm:spPr/>
    </dgm:pt>
    <dgm:pt modelId="{17C680F1-0BAE-434D-9036-BF7634E65096}" type="pres">
      <dgm:prSet presAssocID="{3CC3CD85-54C8-4A94-AFD4-2D81E3106E75}" presName="hierRoot1" presStyleCnt="0"/>
      <dgm:spPr/>
    </dgm:pt>
    <dgm:pt modelId="{EFDFE07B-FC65-4921-83CB-F17B8162BF1A}" type="pres">
      <dgm:prSet presAssocID="{3CC3CD85-54C8-4A94-AFD4-2D81E3106E75}" presName="composite" presStyleCnt="0"/>
      <dgm:spPr/>
    </dgm:pt>
    <dgm:pt modelId="{9438BF4C-17AA-4DF6-A906-735391CFFDD1}" type="pres">
      <dgm:prSet presAssocID="{3CC3CD85-54C8-4A94-AFD4-2D81E3106E75}" presName="background" presStyleLbl="node0" presStyleIdx="2" presStyleCnt="3"/>
      <dgm:spPr/>
    </dgm:pt>
    <dgm:pt modelId="{75432ACB-67B7-48B2-BBC9-20E430CFC989}" type="pres">
      <dgm:prSet presAssocID="{3CC3CD85-54C8-4A94-AFD4-2D81E3106E75}" presName="text" presStyleLbl="fgAcc0" presStyleIdx="2" presStyleCnt="3">
        <dgm:presLayoutVars>
          <dgm:chPref val="3"/>
        </dgm:presLayoutVars>
      </dgm:prSet>
      <dgm:spPr/>
    </dgm:pt>
    <dgm:pt modelId="{65B360D6-6DE4-43F5-AF70-92B97AEF8D20}" type="pres">
      <dgm:prSet presAssocID="{3CC3CD85-54C8-4A94-AFD4-2D81E3106E75}" presName="hierChild2" presStyleCnt="0"/>
      <dgm:spPr/>
    </dgm:pt>
  </dgm:ptLst>
  <dgm:cxnLst>
    <dgm:cxn modelId="{D4AD8A09-1C25-49B5-8B38-4C5B3C781E21}" srcId="{D3588CBB-D648-4195-98BC-57E377CFDDC1}" destId="{9E44ABC3-1413-4633-AFB6-35D044424F35}" srcOrd="0" destOrd="0" parTransId="{30CCB6D7-CA3D-4C99-B8D2-699699CAE30D}" sibTransId="{7C4FFC16-5303-49FE-A91B-1304C9C0B8C0}"/>
    <dgm:cxn modelId="{97AE8E60-8629-47B6-868C-8FDCBAA6CEC3}" type="presOf" srcId="{9E44ABC3-1413-4633-AFB6-35D044424F35}" destId="{34A22DA8-3AB3-4692-9A68-24D32909E968}" srcOrd="0" destOrd="0" presId="urn:microsoft.com/office/officeart/2005/8/layout/hierarchy1"/>
    <dgm:cxn modelId="{B5DFE169-86E6-4A75-8F88-A5D4C480D187}" type="presOf" srcId="{D3588CBB-D648-4195-98BC-57E377CFDDC1}" destId="{5E9E1F40-B457-4362-A735-57D0F23F09EF}" srcOrd="0" destOrd="0" presId="urn:microsoft.com/office/officeart/2005/8/layout/hierarchy1"/>
    <dgm:cxn modelId="{4D3F7F77-23E4-4681-BE66-E75EF1D49A67}" type="presOf" srcId="{92901873-A1AA-4FBB-BB6A-B10AC5FB74E4}" destId="{6A913FF4-4184-4A1E-8759-0B504AE79E71}" srcOrd="0" destOrd="0" presId="urn:microsoft.com/office/officeart/2005/8/layout/hierarchy1"/>
    <dgm:cxn modelId="{6959C878-1305-4EF6-8C49-843684ABE8FD}" type="presOf" srcId="{3CC3CD85-54C8-4A94-AFD4-2D81E3106E75}" destId="{75432ACB-67B7-48B2-BBC9-20E430CFC989}" srcOrd="0" destOrd="0" presId="urn:microsoft.com/office/officeart/2005/8/layout/hierarchy1"/>
    <dgm:cxn modelId="{D5899D94-6710-43D9-9FC9-9C23376A30DD}" srcId="{D3588CBB-D648-4195-98BC-57E377CFDDC1}" destId="{3CC3CD85-54C8-4A94-AFD4-2D81E3106E75}" srcOrd="2" destOrd="0" parTransId="{BA81FD4E-00E1-4C52-983B-9DD5CBECC2E5}" sibTransId="{C4A0EC8F-2AE8-4DC3-B9B3-D9EC3BFAE675}"/>
    <dgm:cxn modelId="{CBB745FE-C2FF-46B9-8146-2E0FAA6C6366}" srcId="{D3588CBB-D648-4195-98BC-57E377CFDDC1}" destId="{92901873-A1AA-4FBB-BB6A-B10AC5FB74E4}" srcOrd="1" destOrd="0" parTransId="{2DF3572E-286C-400D-A62F-535930D37A97}" sibTransId="{B15779A0-AD83-4E11-BBAF-9614CB992120}"/>
    <dgm:cxn modelId="{644A0FB3-06C1-45EE-9C1E-15CFF9FEAF02}" type="presParOf" srcId="{5E9E1F40-B457-4362-A735-57D0F23F09EF}" destId="{32085CC2-63F6-42C3-9F9D-799D3B07A735}" srcOrd="0" destOrd="0" presId="urn:microsoft.com/office/officeart/2005/8/layout/hierarchy1"/>
    <dgm:cxn modelId="{7C91E437-533E-4AA8-9E03-2A253FAA942F}" type="presParOf" srcId="{32085CC2-63F6-42C3-9F9D-799D3B07A735}" destId="{7F633DC8-A30E-41E8-B027-ADB1C566DC15}" srcOrd="0" destOrd="0" presId="urn:microsoft.com/office/officeart/2005/8/layout/hierarchy1"/>
    <dgm:cxn modelId="{784761AB-AB4A-4AF7-9756-AB264F8618BD}" type="presParOf" srcId="{7F633DC8-A30E-41E8-B027-ADB1C566DC15}" destId="{F0258752-67CA-4B4C-AB75-7E3FD3AF02D3}" srcOrd="0" destOrd="0" presId="urn:microsoft.com/office/officeart/2005/8/layout/hierarchy1"/>
    <dgm:cxn modelId="{0E42EB04-4342-40A9-962C-04AB867015CC}" type="presParOf" srcId="{7F633DC8-A30E-41E8-B027-ADB1C566DC15}" destId="{34A22DA8-3AB3-4692-9A68-24D32909E968}" srcOrd="1" destOrd="0" presId="urn:microsoft.com/office/officeart/2005/8/layout/hierarchy1"/>
    <dgm:cxn modelId="{5C3B718E-DB02-4C8C-BC03-96780644BB56}" type="presParOf" srcId="{32085CC2-63F6-42C3-9F9D-799D3B07A735}" destId="{7F500B3E-95EF-4736-9717-3462B4F25D9E}" srcOrd="1" destOrd="0" presId="urn:microsoft.com/office/officeart/2005/8/layout/hierarchy1"/>
    <dgm:cxn modelId="{6B11D6B8-5850-441C-98FE-498562036655}" type="presParOf" srcId="{5E9E1F40-B457-4362-A735-57D0F23F09EF}" destId="{96B61DB9-0DB2-4830-906F-F67189C792AF}" srcOrd="1" destOrd="0" presId="urn:microsoft.com/office/officeart/2005/8/layout/hierarchy1"/>
    <dgm:cxn modelId="{C048C19E-EB9B-47C5-8B6D-A10934529495}" type="presParOf" srcId="{96B61DB9-0DB2-4830-906F-F67189C792AF}" destId="{4BD211C9-F73F-40A5-9071-B1F79F15D755}" srcOrd="0" destOrd="0" presId="urn:microsoft.com/office/officeart/2005/8/layout/hierarchy1"/>
    <dgm:cxn modelId="{E2176DD0-7D33-474C-868A-3BC073F49D04}" type="presParOf" srcId="{4BD211C9-F73F-40A5-9071-B1F79F15D755}" destId="{CC064789-DC9E-4692-8256-A67FA37E1142}" srcOrd="0" destOrd="0" presId="urn:microsoft.com/office/officeart/2005/8/layout/hierarchy1"/>
    <dgm:cxn modelId="{FE7E9DB6-E099-4294-BDC0-AF07F312C450}" type="presParOf" srcId="{4BD211C9-F73F-40A5-9071-B1F79F15D755}" destId="{6A913FF4-4184-4A1E-8759-0B504AE79E71}" srcOrd="1" destOrd="0" presId="urn:microsoft.com/office/officeart/2005/8/layout/hierarchy1"/>
    <dgm:cxn modelId="{560FFD44-190D-4161-9ECC-60FD0EE1B26C}" type="presParOf" srcId="{96B61DB9-0DB2-4830-906F-F67189C792AF}" destId="{8D0C7CA1-3BC9-436F-9801-BE56A35BA88B}" srcOrd="1" destOrd="0" presId="urn:microsoft.com/office/officeart/2005/8/layout/hierarchy1"/>
    <dgm:cxn modelId="{24914791-A863-4C9E-B2B4-72A83C691585}" type="presParOf" srcId="{5E9E1F40-B457-4362-A735-57D0F23F09EF}" destId="{17C680F1-0BAE-434D-9036-BF7634E65096}" srcOrd="2" destOrd="0" presId="urn:microsoft.com/office/officeart/2005/8/layout/hierarchy1"/>
    <dgm:cxn modelId="{41251801-CFAC-46AC-9853-5E67F8529A16}" type="presParOf" srcId="{17C680F1-0BAE-434D-9036-BF7634E65096}" destId="{EFDFE07B-FC65-4921-83CB-F17B8162BF1A}" srcOrd="0" destOrd="0" presId="urn:microsoft.com/office/officeart/2005/8/layout/hierarchy1"/>
    <dgm:cxn modelId="{E1AB827A-4E17-4ECD-9459-63D422195174}" type="presParOf" srcId="{EFDFE07B-FC65-4921-83CB-F17B8162BF1A}" destId="{9438BF4C-17AA-4DF6-A906-735391CFFDD1}" srcOrd="0" destOrd="0" presId="urn:microsoft.com/office/officeart/2005/8/layout/hierarchy1"/>
    <dgm:cxn modelId="{E7484118-8E5B-4E54-8680-D5FDD008CFA7}" type="presParOf" srcId="{EFDFE07B-FC65-4921-83CB-F17B8162BF1A}" destId="{75432ACB-67B7-48B2-BBC9-20E430CFC989}" srcOrd="1" destOrd="0" presId="urn:microsoft.com/office/officeart/2005/8/layout/hierarchy1"/>
    <dgm:cxn modelId="{8D3359DA-D870-4AC5-ACB3-84C9E8E4A8DA}" type="presParOf" srcId="{17C680F1-0BAE-434D-9036-BF7634E65096}" destId="{65B360D6-6DE4-43F5-AF70-92B97AEF8D2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258752-67CA-4B4C-AB75-7E3FD3AF02D3}">
      <dsp:nvSpPr>
        <dsp:cNvPr id="0" name=""/>
        <dsp:cNvSpPr/>
      </dsp:nvSpPr>
      <dsp:spPr>
        <a:xfrm>
          <a:off x="0" y="706671"/>
          <a:ext cx="3073451" cy="195164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A22DA8-3AB3-4692-9A68-24D32909E968}">
      <dsp:nvSpPr>
        <dsp:cNvPr id="0" name=""/>
        <dsp:cNvSpPr/>
      </dsp:nvSpPr>
      <dsp:spPr>
        <a:xfrm>
          <a:off x="341494" y="1031091"/>
          <a:ext cx="3073451" cy="195164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Reimbursement for Community Health Workers</a:t>
          </a:r>
        </a:p>
      </dsp:txBody>
      <dsp:txXfrm>
        <a:off x="398656" y="1088253"/>
        <a:ext cx="2959127" cy="1837317"/>
      </dsp:txXfrm>
    </dsp:sp>
    <dsp:sp modelId="{CC064789-DC9E-4692-8256-A67FA37E1142}">
      <dsp:nvSpPr>
        <dsp:cNvPr id="0" name=""/>
        <dsp:cNvSpPr/>
      </dsp:nvSpPr>
      <dsp:spPr>
        <a:xfrm>
          <a:off x="3756441" y="706671"/>
          <a:ext cx="3073451" cy="195164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913FF4-4184-4A1E-8759-0B504AE79E71}">
      <dsp:nvSpPr>
        <dsp:cNvPr id="0" name=""/>
        <dsp:cNvSpPr/>
      </dsp:nvSpPr>
      <dsp:spPr>
        <a:xfrm>
          <a:off x="4097935" y="1031091"/>
          <a:ext cx="3073451" cy="195164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Planning for Redetermination Upon End of the PHE</a:t>
          </a:r>
        </a:p>
      </dsp:txBody>
      <dsp:txXfrm>
        <a:off x="4155097" y="1088253"/>
        <a:ext cx="2959127" cy="1837317"/>
      </dsp:txXfrm>
    </dsp:sp>
    <dsp:sp modelId="{9438BF4C-17AA-4DF6-A906-735391CFFDD1}">
      <dsp:nvSpPr>
        <dsp:cNvPr id="0" name=""/>
        <dsp:cNvSpPr/>
      </dsp:nvSpPr>
      <dsp:spPr>
        <a:xfrm>
          <a:off x="7512882" y="706671"/>
          <a:ext cx="3073451" cy="195164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432ACB-67B7-48B2-BBC9-20E430CFC989}">
      <dsp:nvSpPr>
        <dsp:cNvPr id="0" name=""/>
        <dsp:cNvSpPr/>
      </dsp:nvSpPr>
      <dsp:spPr>
        <a:xfrm>
          <a:off x="7854377" y="1031091"/>
          <a:ext cx="3073451" cy="195164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Retention of Medicaid Eligibility of Former Foster Youth</a:t>
          </a:r>
        </a:p>
      </dsp:txBody>
      <dsp:txXfrm>
        <a:off x="7911539" y="1088253"/>
        <a:ext cx="2959127" cy="18373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CBCED-6097-CAAA-C9AA-0811197501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7D9D61-6576-6E0E-D961-23DF48AFF3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6ACB29-CABA-3603-16E3-B63208D7D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187B4-9407-41B8-BA50-6C52F6C78240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9D0B9-6CF1-E2B4-93FB-42D441568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94340A-7652-510C-AB8F-9CC374678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79603-6554-4E73-8169-61D923524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031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96A5B-F992-D1C6-E070-66D85A663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568719-4689-5EA3-34A1-36C00154D3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050441-7F9B-2235-9943-1EA0E33DC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187B4-9407-41B8-BA50-6C52F6C78240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F3F8DC-8CA6-95DC-50A6-6DD91A2AD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F3BDA5-01EB-6B19-DCE1-D1FE262BC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79603-6554-4E73-8169-61D923524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62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EFDD88-7690-AFA7-0CCC-7446998CA3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57234D-1D09-BBB2-016F-F34D720FB3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64AEE-1A51-4670-666A-5C7E93E42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187B4-9407-41B8-BA50-6C52F6C78240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66DC2E-B170-7942-16B3-5C4C73F76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D2E79-8160-DE6C-AAC0-3B3236DD6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79603-6554-4E73-8169-61D923524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885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4B883-3030-6DF2-A4CD-AAC87D04E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E1907B-92A6-CEE9-D2EE-5BFBD572C4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09720E-5C85-D444-F737-B4710A733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187B4-9407-41B8-BA50-6C52F6C78240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E70F23-2271-474D-A6A1-F9818E6B1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CB53A-1539-FFB2-1BC3-629EF0526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79603-6554-4E73-8169-61D923524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522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5CD86-862F-4F22-393C-CD7292472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B75A0C-95C2-0EBC-C258-805D7D12E6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57CC87-E90C-ACF8-24BD-138503865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187B4-9407-41B8-BA50-6C52F6C78240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628A79-6E09-06E0-3742-89D898925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561E8F-0AE1-08B1-9C44-0C7A69A98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79603-6554-4E73-8169-61D923524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379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C7D54-79C9-A433-6E0C-88CA27558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B2EA4-5039-4B4E-55F5-DF5235FAE8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DAABAA-4116-F89F-6CF2-FE8D030695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D9D4B3-7A36-83EE-4570-D5E6E2C6D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187B4-9407-41B8-BA50-6C52F6C78240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055044-450C-E86E-9D62-E70D78503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499D09-A1E4-6206-C597-01BFDA9D4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79603-6554-4E73-8169-61D923524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706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BF0E8-0436-8310-B496-C7659DF08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BBEAB3-1B93-E9E0-0F35-38E2C56BB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DFD8A7-3F54-2FF8-39E0-F353575760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D8F784-6F4E-12E6-DF26-07B83E1135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731141-2D09-E42A-8614-41A0FBC150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3768EB-3290-0CF8-1259-2F82A0407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187B4-9407-41B8-BA50-6C52F6C78240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BC6AE5-96F3-797A-16ED-1405AA026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9B5C0D-61CA-EE0A-9FF9-A7C80653E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79603-6554-4E73-8169-61D923524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567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16BE6-AB33-63DC-DBD4-6F5B83594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46FE28-604A-D21D-732F-EDC41AD83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187B4-9407-41B8-BA50-6C52F6C78240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6E87BA-C0C9-5EC8-E7B7-6FF3A44AE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65E706-E39A-7886-5AA2-DDAEC27B5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79603-6554-4E73-8169-61D923524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624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0976E5-267B-6480-2F07-AE9B96093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187B4-9407-41B8-BA50-6C52F6C78240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7C9D65-71A4-F936-FFB1-ABCA415F0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444EEE-9E16-B1DE-D4AF-306762396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79603-6554-4E73-8169-61D923524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968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27BFF-AF3C-7C9B-72C5-07F5F82B7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290DA-02AE-0034-8FF4-22520E3C4C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2DA4CD-C697-BB2A-5CAE-7A25C6B1D9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D1A5DA-5592-6BFF-0C1F-2DFBDE5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187B4-9407-41B8-BA50-6C52F6C78240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64E6EF-15F4-2317-276D-653D84FC4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9C163A-B052-7B13-DECB-CC501F932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79603-6554-4E73-8169-61D923524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471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EED58-E810-1136-D119-C58D673FA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821872-B524-5FCB-9EA8-C454AF01D7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924061-5ED1-071C-8AE1-CC9197CF23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2D76EB-A97A-B598-169A-1C2B9BB7D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187B4-9407-41B8-BA50-6C52F6C78240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9C7FC1-F64F-F37B-D438-BA4895855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00A538-32BE-5360-2B51-991610437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79603-6554-4E73-8169-61D923524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9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D33641-A2A1-4C4D-D3D7-2F57154CF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9198A2-9330-94DA-2223-766EA2CAC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B5F82D-28B4-0920-554F-C1A74BFCE1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187B4-9407-41B8-BA50-6C52F6C78240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0F8D1E-0816-D036-915C-2F52FEB208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6557CE-19D1-D2F7-656A-6BE93D709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79603-6554-4E73-8169-61D923524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027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apps.azleg.gov/BillStatus/BillOverview/78453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apps.azleg.gov/BillStatus/BillOverview/7853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apps.azleg.gov/BillStatus/BillOverview/78605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apps.azleg.gov/BillStatus/BillOverview/7861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apps.azleg.gov/BillStatus/BillOverview/78615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apps.azleg.gov/BillStatus/BillOverview/7912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apps.azleg.gov/BillStatus/BillOverview/7941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apps.azleg.gov/BillStatus/BillOverview/7960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apps.azleg.gov/BillStatus/BillOverview/7947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apps.azleg.gov/BillStatus/BillOverview/7806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apps.azleg.gov/BillStatus/BillOverview/78027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apps.azleg.gov/BillStatus/BillOverview/7806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apps.azleg.gov/BillStatus/BillOverview/78086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apps.azleg.gov/BillStatus/BillOverview/78684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apps.azleg.gov/BillStatus/BillOverview/7873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apps.azleg.gov/BillStatus/BillOverview/7876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apps.azleg.gov/BillStatus/BillOverview/78876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apps.azleg.gov/BillStatus/BillOverview/78932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apps.azleg.gov/BillStatus/BillOverview/78946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apps.azleg.gov/BillStatus/BillOverview/7939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apps.azleg.gov/BillStatus/BillOverview/7939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apps.azleg.gov/BillStatus/BillOverview/78133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apps.azleg.gov/BillStatus/BillOverview/78227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apps.azleg.gov/BillStatus/BillOverview/78263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apps.azleg.gov/BillStatus/BillOverview/78266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apps.azleg.gov/BillStatus/BillOverview/78282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apps.azleg.gov/BillStatus/BillOverview/78305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apps.azleg.gov/BillStatus/BillOverview/7832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F18C0F-6ED9-4508-C903-187D779F8C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4872" y="982272"/>
            <a:ext cx="3388419" cy="456097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2023 Legislative Session: </a:t>
            </a:r>
            <a:b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000" dirty="0" err="1">
                <a:solidFill>
                  <a:srgbClr val="FFFFFF"/>
                </a:solidFill>
              </a:rPr>
              <a:t>AzPHA’s</a:t>
            </a:r>
            <a:r>
              <a:rPr lang="en-US" sz="4000" dirty="0">
                <a:solidFill>
                  <a:srgbClr val="FFFFFF"/>
                </a:solidFill>
              </a:rPr>
              <a:t> Evergreen Tracking PowerPoint</a:t>
            </a:r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BB67DD-B118-D78E-B2D3-9EC59BEC4A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21862" y="1719618"/>
            <a:ext cx="5948831" cy="43346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>
                <a:solidFill>
                  <a:srgbClr val="FEFFFF"/>
                </a:solidFill>
              </a:rPr>
              <a:t>March 10, 2023 Update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dirty="0">
              <a:solidFill>
                <a:srgbClr val="FEFFFF"/>
              </a:solidFill>
            </a:endParaRPr>
          </a:p>
          <a:p>
            <a:r>
              <a:rPr lang="en-US" dirty="0">
                <a:solidFill>
                  <a:srgbClr val="FEFFFF"/>
                </a:solidFill>
              </a:rPr>
              <a:t>Will Humble</a:t>
            </a:r>
          </a:p>
          <a:p>
            <a:r>
              <a:rPr lang="en-US" dirty="0">
                <a:solidFill>
                  <a:srgbClr val="FEFFFF"/>
                </a:solidFill>
              </a:rPr>
              <a:t>Arizona Public Health Association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>
              <a:solidFill>
                <a:srgbClr val="FEFFFF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4392BA4-BD1C-E25F-FAAA-1E6BAA7404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0527" y="327555"/>
            <a:ext cx="2723909" cy="849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0371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7AE397-9EAF-1CE6-9C19-8BB7A9447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HB2338 Preventive Adult Dental Care AHCCCS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6EC7B-C9FE-23D8-6F59-B133E5267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en-US" sz="2400" b="0" i="0" u="none" strike="noStrike" dirty="0">
                <a:effectLst/>
                <a:latin typeface="Open Sans" panose="020B0606030504020204" pitchFamily="34" charset="0"/>
                <a:hlinkClick r:id="rId2"/>
              </a:rPr>
              <a:t>HB2338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</a:rPr>
              <a:t> Passed House 43-15</a:t>
            </a:r>
          </a:p>
          <a:p>
            <a:endParaRPr lang="en-US" sz="2400" dirty="0">
              <a:latin typeface="Open Sans" panose="020B0606030504020204" pitchFamily="34" charset="0"/>
            </a:endParaRPr>
          </a:p>
          <a:p>
            <a:r>
              <a:rPr lang="en-US" sz="2400" dirty="0"/>
              <a:t>Requires AHCCCS to provide preventive dental care to adults. Kids already have coverage.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766385-A9E1-CBFD-F164-9405B9C929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19676" y="5610387"/>
            <a:ext cx="2725148" cy="847417"/>
          </a:xfrm>
          <a:prstGeom prst="rect">
            <a:avLst/>
          </a:prstGeom>
        </p:spPr>
      </p:pic>
      <p:pic>
        <p:nvPicPr>
          <p:cNvPr id="5" name="Picture 2" descr="HD Green Check True Tick Mark Icon Sign PNG | Citypng">
            <a:extLst>
              <a:ext uri="{FF2B5EF4-FFF2-40B4-BE49-F238E27FC236}">
                <a16:creationId xmlns:a16="http://schemas.microsoft.com/office/drawing/2014/main" id="{9DCC33A1-EBF6-32F1-9CC3-1C9944A867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1432" y="5662213"/>
            <a:ext cx="620078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6576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5A100D-6DB3-08BD-54CD-4BE7AD260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HB2401 Feminine Hygiene Exemption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9C090-F9F8-5513-C0CA-85219F849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en-US" sz="2400" b="0" i="0" u="none" strike="noStrike">
                <a:effectLst/>
                <a:latin typeface="Open Sans" panose="020B0606030504020204" pitchFamily="34" charset="0"/>
                <a:hlinkClick r:id="rId2"/>
              </a:rPr>
              <a:t>HB2401</a:t>
            </a:r>
            <a:r>
              <a:rPr lang="en-US" sz="2400" b="0" i="0" u="none" strike="noStrike">
                <a:effectLst/>
                <a:latin typeface="Open Sans" panose="020B0606030504020204" pitchFamily="34" charset="0"/>
              </a:rPr>
              <a:t> Probably Going to Floor this Week</a:t>
            </a:r>
          </a:p>
          <a:p>
            <a:endParaRPr lang="en-US" sz="2400">
              <a:latin typeface="Open Sans" panose="020B0606030504020204" pitchFamily="34" charset="0"/>
            </a:endParaRPr>
          </a:p>
          <a:p>
            <a:r>
              <a:rPr lang="en-US" sz="2400"/>
              <a:t>Exempts feminine hygiene products and diapers from state sales tax.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5007AE4-6C67-35A7-14CD-8872EE1362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6816" y="5653037"/>
            <a:ext cx="2725148" cy="847417"/>
          </a:xfrm>
          <a:prstGeom prst="rect">
            <a:avLst/>
          </a:prstGeom>
        </p:spPr>
      </p:pic>
      <p:pic>
        <p:nvPicPr>
          <p:cNvPr id="5" name="Picture 2" descr="HD Green Check True Tick Mark Icon Sign PNG | Citypng">
            <a:extLst>
              <a:ext uri="{FF2B5EF4-FFF2-40B4-BE49-F238E27FC236}">
                <a16:creationId xmlns:a16="http://schemas.microsoft.com/office/drawing/2014/main" id="{B0C41D7D-64AF-4C4A-4FC1-E424834B93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1432" y="5662213"/>
            <a:ext cx="620078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623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746DF6-75FB-CB6F-87EB-0C9CFE788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HB2474 School Vaccinations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C5BF8B-ABA1-0A09-6383-75B01B109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en-US" sz="2400" b="0" i="0" u="none" strike="noStrike" dirty="0">
                <a:effectLst/>
                <a:latin typeface="Open Sans" panose="020B0606030504020204" pitchFamily="34" charset="0"/>
                <a:hlinkClick r:id="rId2"/>
              </a:rPr>
              <a:t>HB2474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</a:rPr>
              <a:t> Passed House 31-28</a:t>
            </a:r>
          </a:p>
          <a:p>
            <a:endParaRPr lang="en-US" sz="2400" dirty="0">
              <a:latin typeface="Open Sans" panose="020B0606030504020204" pitchFamily="34" charset="0"/>
            </a:endParaRPr>
          </a:p>
          <a:p>
            <a:r>
              <a:rPr lang="en-US" sz="2400" dirty="0"/>
              <a:t>States that EUA immunizations can’t be required for school attendance.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CB76201-2354-1ECB-3B62-9A7522802E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50467" y="5586875"/>
            <a:ext cx="2725148" cy="847417"/>
          </a:xfrm>
          <a:prstGeom prst="rect">
            <a:avLst/>
          </a:prstGeom>
        </p:spPr>
      </p:pic>
      <p:pic>
        <p:nvPicPr>
          <p:cNvPr id="2050" name="Picture 2" descr="Cross Sign Red Hand Drawn Brush Paint X Letter Handwritten Crisscross  Symbol Painted Isolate On White Stock Illustration - Download Image Now -  iStock">
            <a:extLst>
              <a:ext uri="{FF2B5EF4-FFF2-40B4-BE49-F238E27FC236}">
                <a16:creationId xmlns:a16="http://schemas.microsoft.com/office/drawing/2014/main" id="{19418BCF-4102-2426-72AD-776E18E695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697" y="5673879"/>
            <a:ext cx="760413" cy="760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36078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CC5315-D34A-C4EF-79DD-D5C674CA4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HB2499 Nutrition Assistance Pilot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D8E51-8541-B515-1884-54806AC36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en-US" sz="2400" b="0" i="0" u="none" strike="noStrike" dirty="0">
                <a:effectLst/>
                <a:latin typeface="Open Sans" panose="020B0606030504020204" pitchFamily="34" charset="0"/>
                <a:hlinkClick r:id="rId2"/>
              </a:rPr>
              <a:t>HB2499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</a:rPr>
              <a:t> Passed House 40-18</a:t>
            </a:r>
          </a:p>
          <a:p>
            <a:endParaRPr lang="en-US" sz="2400" dirty="0">
              <a:latin typeface="Open Sans" panose="020B0606030504020204" pitchFamily="34" charset="0"/>
            </a:endParaRPr>
          </a:p>
          <a:p>
            <a:r>
              <a:rPr lang="en-US" sz="2400" dirty="0"/>
              <a:t>Requires ADES to develop the SNAP Pilot Program to provide nutrition assistance to individuals and families who no longer qualify for the SNAP produce incentive program.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50A9A9-BEBB-A906-7E26-646BCE4A87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6667" y="5633899"/>
            <a:ext cx="2725148" cy="847417"/>
          </a:xfrm>
          <a:prstGeom prst="rect">
            <a:avLst/>
          </a:prstGeom>
        </p:spPr>
      </p:pic>
      <p:pic>
        <p:nvPicPr>
          <p:cNvPr id="5" name="Picture 2" descr="HD Green Check True Tick Mark Icon Sign PNG | Citypng">
            <a:extLst>
              <a:ext uri="{FF2B5EF4-FFF2-40B4-BE49-F238E27FC236}">
                <a16:creationId xmlns:a16="http://schemas.microsoft.com/office/drawing/2014/main" id="{CB288AFD-7333-1FF4-F520-29E4CC9ECA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1432" y="5662213"/>
            <a:ext cx="620078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07128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A326B8-D0B3-2F8D-1B36-710CC4D1C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HB2501 Dependent Tax Credit Increase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3EC81-4B5C-13C8-5A2E-71F961852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en-US" sz="2400" b="0" i="0" u="none" strike="noStrike" dirty="0">
                <a:effectLst/>
                <a:latin typeface="Open Sans" panose="020B0606030504020204" pitchFamily="34" charset="0"/>
                <a:hlinkClick r:id="rId2"/>
              </a:rPr>
              <a:t>HB2501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</a:rPr>
              <a:t> Going to Floor this Week</a:t>
            </a:r>
          </a:p>
          <a:p>
            <a:endParaRPr lang="en-US" sz="2400" dirty="0">
              <a:latin typeface="Open Sans" panose="020B0606030504020204" pitchFamily="34" charset="0"/>
            </a:endParaRPr>
          </a:p>
          <a:p>
            <a:r>
              <a:rPr lang="en-US" sz="2400" dirty="0"/>
              <a:t>Expands the dependent tax credit to include the number of months the taxpayer was pregnant.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4DC8AB-F862-71DD-896C-D53094E767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7397" y="5600634"/>
            <a:ext cx="2725148" cy="84741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4F31979-7167-7EC0-9879-F4EE5BE295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45064" y="5692081"/>
            <a:ext cx="762066" cy="755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690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A326B8-D0B3-2F8D-1B36-710CC4D1C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HB2558 </a:t>
            </a:r>
            <a:r>
              <a:rPr lang="en-US" sz="4000" dirty="0" err="1">
                <a:solidFill>
                  <a:srgbClr val="FFFFFF"/>
                </a:solidFill>
              </a:rPr>
              <a:t>Dietition</a:t>
            </a:r>
            <a:r>
              <a:rPr lang="en-US" sz="4000" dirty="0">
                <a:solidFill>
                  <a:srgbClr val="FFFFFF"/>
                </a:solidFill>
              </a:rPr>
              <a:t> Licensure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3EC81-4B5C-13C8-5A2E-71F961852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en-US" sz="2400" b="0" i="0" u="none" strike="noStrike" dirty="0">
                <a:solidFill>
                  <a:srgbClr val="2C81BA"/>
                </a:solidFill>
                <a:effectLst/>
                <a:latin typeface="Open Sans" panose="020B0606030504020204" pitchFamily="34" charset="0"/>
                <a:hlinkClick r:id="rId2"/>
              </a:rPr>
              <a:t>HB2558</a:t>
            </a:r>
            <a:r>
              <a:rPr lang="en-US" sz="2400" b="0" i="0" u="none" strike="noStrike" dirty="0">
                <a:solidFill>
                  <a:srgbClr val="2C81BA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</a:rPr>
              <a:t>Passed House 39-19</a:t>
            </a:r>
          </a:p>
          <a:p>
            <a:r>
              <a:rPr lang="en-US" sz="2400" dirty="0">
                <a:latin typeface="Open Sans SemiBold" panose="020B0604020202020204" pitchFamily="34" charset="0"/>
                <a:ea typeface="Open Sans SemiBold" panose="020B0604020202020204" pitchFamily="34" charset="0"/>
                <a:cs typeface="Open Sans SemiBold" panose="020B0604020202020204" pitchFamily="34" charset="0"/>
              </a:rPr>
              <a:t>Allows ADHS to create license Licensed Dietitian Nutritionists and implement an Advisory Committee to assist them to administer the program.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4DC8AB-F862-71DD-896C-D53094E767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7397" y="5600634"/>
            <a:ext cx="2725148" cy="84741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0B90173-3A34-C113-5509-7197E3512B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29625" y="5663676"/>
            <a:ext cx="621846" cy="707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9095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5B4DD1-DE28-FDB4-493E-9F9E21F9E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HB2563 OBGYN On Call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065D8D-C683-542D-C3FD-A2B74A3F7B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en-US" sz="2400" b="0" i="0" u="none" strike="noStrike" dirty="0">
                <a:effectLst/>
                <a:latin typeface="Open Sans" panose="020B0606030504020204" pitchFamily="34" charset="0"/>
                <a:hlinkClick r:id="rId2"/>
              </a:rPr>
              <a:t>HB2563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</a:rPr>
              <a:t> Going to Floor this Week</a:t>
            </a:r>
          </a:p>
          <a:p>
            <a:endParaRPr lang="en-US" sz="2400" dirty="0">
              <a:latin typeface="Open Sans" panose="020B0606030504020204" pitchFamily="34" charset="0"/>
            </a:endParaRPr>
          </a:p>
          <a:p>
            <a:r>
              <a:rPr lang="en-US" sz="2400" dirty="0"/>
              <a:t>Appropriates $7,500,000 from the state General Fund in FYs 2024 through 2026 to AHCCCS use for on-call obstetrics and gynecological services in low-volume obstetric delivery areas and rural communities.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CA6A4C-3B2E-5E37-A525-BE63415DF1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6667" y="5633899"/>
            <a:ext cx="2725148" cy="847417"/>
          </a:xfrm>
          <a:prstGeom prst="rect">
            <a:avLst/>
          </a:prstGeom>
        </p:spPr>
      </p:pic>
      <p:pic>
        <p:nvPicPr>
          <p:cNvPr id="5" name="Picture 2" descr="HD Green Check True Tick Mark Icon Sign PNG | Citypng">
            <a:extLst>
              <a:ext uri="{FF2B5EF4-FFF2-40B4-BE49-F238E27FC236}">
                <a16:creationId xmlns:a16="http://schemas.microsoft.com/office/drawing/2014/main" id="{87C39467-8153-2007-8373-C7DB80ACDE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1432" y="5662213"/>
            <a:ext cx="620078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11088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32E8A8-DDCF-A30C-8342-4028E63BB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HB2753 Graduate Medical Education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AC189-A161-B593-885F-87E36D7B4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en-US" sz="2400" b="0" i="0" u="none" strike="noStrike" dirty="0">
                <a:effectLst/>
                <a:latin typeface="Open Sans" panose="020B0606030504020204" pitchFamily="34" charset="0"/>
                <a:hlinkClick r:id="rId2"/>
              </a:rPr>
              <a:t>HB2753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</a:rPr>
              <a:t> Passed House 31-28</a:t>
            </a:r>
          </a:p>
          <a:p>
            <a:endParaRPr lang="en-US" sz="2400" dirty="0">
              <a:latin typeface="Open Sans" panose="020B0606030504020204" pitchFamily="34" charset="0"/>
            </a:endParaRPr>
          </a:p>
          <a:p>
            <a:r>
              <a:rPr lang="en-US" sz="2400" dirty="0"/>
              <a:t>Requires the Arizona Area Health Education System to establish a program for qualifying health centers and rural health clinics that supports the expansion of primary care residency programs.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F83AB96-B8E0-DDEC-38DA-EA250F627E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7397" y="5633899"/>
            <a:ext cx="2725148" cy="847417"/>
          </a:xfrm>
          <a:prstGeom prst="rect">
            <a:avLst/>
          </a:prstGeom>
        </p:spPr>
      </p:pic>
      <p:pic>
        <p:nvPicPr>
          <p:cNvPr id="5" name="Picture 2" descr="HD Green Check True Tick Mark Icon Sign PNG | Citypng">
            <a:extLst>
              <a:ext uri="{FF2B5EF4-FFF2-40B4-BE49-F238E27FC236}">
                <a16:creationId xmlns:a16="http://schemas.microsoft.com/office/drawing/2014/main" id="{CE808248-57B7-2B77-124E-DCF552AA0F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1432" y="5662213"/>
            <a:ext cx="620078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60402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B3B703-4D72-B3D1-E830-BFA3782CC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HB2625 Residential Care Facility Inspections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ECE40-8669-AFEF-82C9-09F5F063F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en-US" sz="2400" b="0" i="0" u="none" strike="noStrike" dirty="0">
                <a:effectLst/>
                <a:latin typeface="Open Sans" panose="020B0606030504020204" pitchFamily="34" charset="0"/>
                <a:hlinkClick r:id="rId2"/>
              </a:rPr>
              <a:t>HB2625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</a:rPr>
              <a:t> </a:t>
            </a:r>
            <a:r>
              <a:rPr lang="en-US" sz="2400" b="0" i="0" u="none" strike="noStrike">
                <a:effectLst/>
                <a:latin typeface="Open Sans" panose="020B0606030504020204" pitchFamily="34" charset="0"/>
              </a:rPr>
              <a:t>Passed House 58-0</a:t>
            </a:r>
            <a:endParaRPr lang="en-US" sz="2400" b="0" i="0" u="none" strike="noStrike" dirty="0">
              <a:effectLst/>
              <a:latin typeface="Open Sans" panose="020B0606030504020204" pitchFamily="34" charset="0"/>
            </a:endParaRPr>
          </a:p>
          <a:p>
            <a:endParaRPr lang="en-US" sz="2400" dirty="0">
              <a:latin typeface="Open Sans" panose="020B0606030504020204" pitchFamily="34" charset="0"/>
            </a:endParaRPr>
          </a:p>
          <a:p>
            <a:r>
              <a:rPr lang="en-US" sz="2400" dirty="0"/>
              <a:t>Adds a residential care institution to the list of entities from which ADHS cannot accept an accreditation report instead of a compliance inspection.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36A128-A818-A80B-084D-ACBDC645D4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7397" y="5633899"/>
            <a:ext cx="2725148" cy="847417"/>
          </a:xfrm>
          <a:prstGeom prst="rect">
            <a:avLst/>
          </a:prstGeom>
        </p:spPr>
      </p:pic>
      <p:pic>
        <p:nvPicPr>
          <p:cNvPr id="5" name="Picture 2" descr="HD Green Check True Tick Mark Icon Sign PNG | Citypng">
            <a:extLst>
              <a:ext uri="{FF2B5EF4-FFF2-40B4-BE49-F238E27FC236}">
                <a16:creationId xmlns:a16="http://schemas.microsoft.com/office/drawing/2014/main" id="{36D9B593-7396-45A2-87A3-18C71230A9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3168" y="5749144"/>
            <a:ext cx="620078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36688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38383F-5E27-3A90-1F77-6F5C73AD1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SB1016 Speech Therapy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0D8210-ACCA-6A80-4B05-7EA2A1331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en-US" sz="2400" b="0" i="0" u="none" strike="noStrike" dirty="0">
                <a:effectLst/>
                <a:latin typeface="Open Sans" panose="020B0606030504020204" pitchFamily="34" charset="0"/>
                <a:hlinkClick r:id="rId2"/>
              </a:rPr>
              <a:t>SB1016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</a:rPr>
              <a:t> Going to Floor this Week</a:t>
            </a:r>
          </a:p>
          <a:p>
            <a:endParaRPr lang="en-US" sz="2400" dirty="0">
              <a:latin typeface="Open Sans" panose="020B0606030504020204" pitchFamily="34" charset="0"/>
            </a:endParaRPr>
          </a:p>
          <a:p>
            <a:r>
              <a:rPr lang="en-US" sz="2400" dirty="0"/>
              <a:t>Requires AHCCCS to cover the costs of speech therapy for eligible persons who are at least 21 years old (kids already qualify)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483AAD8-6AF1-380C-9359-74BAD2CCE2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6667" y="5454876"/>
            <a:ext cx="2725148" cy="847417"/>
          </a:xfrm>
          <a:prstGeom prst="rect">
            <a:avLst/>
          </a:prstGeom>
        </p:spPr>
      </p:pic>
      <p:pic>
        <p:nvPicPr>
          <p:cNvPr id="5" name="Picture 2" descr="HD Green Check True Tick Mark Icon Sign PNG | Citypng">
            <a:extLst>
              <a:ext uri="{FF2B5EF4-FFF2-40B4-BE49-F238E27FC236}">
                <a16:creationId xmlns:a16="http://schemas.microsoft.com/office/drawing/2014/main" id="{6D348876-B1A3-601E-8E5D-5A5020B4DC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816" y="5524254"/>
            <a:ext cx="620078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0592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C68167-83C3-D3E4-8298-2CF243ABB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HB2001 ADHS Rulemaking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FFCBA-695F-1387-6DB6-467ECA8B10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1874520"/>
            <a:ext cx="9708995" cy="481203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b="0" i="0" u="none" strike="noStrike" dirty="0">
                <a:effectLst/>
                <a:latin typeface="Open Sans" panose="020B0606030504020204" pitchFamily="34" charset="0"/>
                <a:hlinkClick r:id="rId2"/>
              </a:rPr>
              <a:t>HB2001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</a:rPr>
              <a:t> Passed House 60-0</a:t>
            </a:r>
          </a:p>
          <a:p>
            <a:endParaRPr lang="en-US" sz="2400" dirty="0"/>
          </a:p>
          <a:p>
            <a:r>
              <a:rPr lang="en-US" sz="2400" dirty="0"/>
              <a:t>Exempts the ADHS from the Arizona Administrative Procedures Act if certain criteria are met. Amended to restrict the exemptions to accredited hospital rules.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9C97E9-B743-BD18-3319-A3EE2067D2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1189" y="5959477"/>
            <a:ext cx="2030625" cy="631447"/>
          </a:xfrm>
          <a:prstGeom prst="rect">
            <a:avLst/>
          </a:prstGeom>
        </p:spPr>
      </p:pic>
      <p:pic>
        <p:nvPicPr>
          <p:cNvPr id="1026" name="Picture 2" descr="HD Green Check True Tick Mark Icon Sign PNG | Citypng">
            <a:extLst>
              <a:ext uri="{FF2B5EF4-FFF2-40B4-BE49-F238E27FC236}">
                <a16:creationId xmlns:a16="http://schemas.microsoft.com/office/drawing/2014/main" id="{C8E4BD3A-1A80-D07D-4F9D-470AF47DF9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7299" y="5795011"/>
            <a:ext cx="620078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46123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F64005-4227-B143-50E3-369E25E96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SB1017 Cochlear Implants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E57AF-F46C-82B0-9833-EFD32A21BF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en-US" sz="2400" b="0" i="0" u="none" strike="noStrike" dirty="0">
                <a:effectLst/>
                <a:latin typeface="Open Sans" panose="020B0606030504020204" pitchFamily="34" charset="0"/>
                <a:hlinkClick r:id="rId2"/>
              </a:rPr>
              <a:t>SB1017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</a:rPr>
              <a:t> Going to Floor this Week</a:t>
            </a:r>
          </a:p>
          <a:p>
            <a:endParaRPr lang="en-US" sz="2400" dirty="0">
              <a:latin typeface="Open Sans" panose="020B0606030504020204" pitchFamily="34" charset="0"/>
            </a:endParaRPr>
          </a:p>
          <a:p>
            <a:r>
              <a:rPr lang="en-US" sz="2400" dirty="0"/>
              <a:t>Requires AHCCCS to cover the costs of cochlear implants for eligible persons who are at least 21 years old (kids can already).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316B14-B2F8-00A3-65C6-A88A8A72D2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6667" y="5586875"/>
            <a:ext cx="2725148" cy="847417"/>
          </a:xfrm>
          <a:prstGeom prst="rect">
            <a:avLst/>
          </a:prstGeom>
        </p:spPr>
      </p:pic>
      <p:pic>
        <p:nvPicPr>
          <p:cNvPr id="5" name="Picture 2" descr="HD Green Check True Tick Mark Icon Sign PNG | Citypng">
            <a:extLst>
              <a:ext uri="{FF2B5EF4-FFF2-40B4-BE49-F238E27FC236}">
                <a16:creationId xmlns:a16="http://schemas.microsoft.com/office/drawing/2014/main" id="{16652D48-6593-D27A-37B9-F4CECC8990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1432" y="5662213"/>
            <a:ext cx="620078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99424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787DF2-F89E-8905-0433-F6A639B64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SB1032 Spina Bifida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06450-2381-102E-7A86-ED43E5258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en-US" sz="2400" b="0" i="0" u="none" strike="noStrike" dirty="0">
                <a:effectLst/>
                <a:latin typeface="Open Sans" panose="020B0606030504020204" pitchFamily="34" charset="0"/>
                <a:hlinkClick r:id="rId2"/>
              </a:rPr>
              <a:t>SB1032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</a:rPr>
              <a:t> Going to Floor this Week</a:t>
            </a:r>
          </a:p>
          <a:p>
            <a:endParaRPr lang="en-US" sz="2400" dirty="0">
              <a:latin typeface="Open Sans" panose="020B0606030504020204" pitchFamily="34" charset="0"/>
            </a:endParaRPr>
          </a:p>
          <a:p>
            <a:r>
              <a:rPr lang="en-US" sz="2400" dirty="0"/>
              <a:t>Expands the definition of developmental disability to spina bifida for the purpose of receiving services through the ADES Division of Developmental Disabilities (DDD).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5AB5E0-2590-EC7F-2538-4B657C8793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8055" y="5586875"/>
            <a:ext cx="2725148" cy="847417"/>
          </a:xfrm>
          <a:prstGeom prst="rect">
            <a:avLst/>
          </a:prstGeom>
        </p:spPr>
      </p:pic>
      <p:pic>
        <p:nvPicPr>
          <p:cNvPr id="5" name="Picture 2" descr="HD Green Check True Tick Mark Icon Sign PNG | Citypng">
            <a:extLst>
              <a:ext uri="{FF2B5EF4-FFF2-40B4-BE49-F238E27FC236}">
                <a16:creationId xmlns:a16="http://schemas.microsoft.com/office/drawing/2014/main" id="{C80D475C-3043-6C0D-7923-90101765A0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382" y="5703278"/>
            <a:ext cx="620078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00318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8D8374-D7BB-9785-FD7F-2D1CC5A9D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SB1088 Good Samaritan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E2D4E7-7F8A-8DED-E1C2-9A99F2FD4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en-US" sz="2400" b="0" i="0" u="none" strike="noStrike" dirty="0">
                <a:effectLst/>
                <a:latin typeface="Open Sans" panose="020B0606030504020204" pitchFamily="34" charset="0"/>
                <a:hlinkClick r:id="rId2"/>
              </a:rPr>
              <a:t>SB1088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</a:rPr>
              <a:t> Going to Floor this Week</a:t>
            </a:r>
          </a:p>
          <a:p>
            <a:endParaRPr lang="en-US" sz="2400" dirty="0">
              <a:latin typeface="Open Sans" panose="020B0606030504020204" pitchFamily="34" charset="0"/>
            </a:endParaRPr>
          </a:p>
          <a:p>
            <a:r>
              <a:rPr lang="en-US" sz="2400" dirty="0"/>
              <a:t>An emergency measure that extends, permanently, the protection from criminal prosecution of individuals who, in good faith, seek medical assistance for themselves or someone else experiencing a drug-related overdose.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5D0C5F-71C9-5CE6-9E36-F2403064CF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6816" y="5523456"/>
            <a:ext cx="2725148" cy="847417"/>
          </a:xfrm>
          <a:prstGeom prst="rect">
            <a:avLst/>
          </a:prstGeom>
        </p:spPr>
      </p:pic>
      <p:pic>
        <p:nvPicPr>
          <p:cNvPr id="5" name="Picture 2" descr="HD Green Check True Tick Mark Icon Sign PNG | Citypng">
            <a:extLst>
              <a:ext uri="{FF2B5EF4-FFF2-40B4-BE49-F238E27FC236}">
                <a16:creationId xmlns:a16="http://schemas.microsoft.com/office/drawing/2014/main" id="{B7C11FBF-0385-97C9-F3FD-7B126A70B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1432" y="5662213"/>
            <a:ext cx="620078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21722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B24A1A-A9C4-FA8C-D23E-00729288E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SB1137 Maricopa County Division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F5B09-7C22-B2FE-4FA4-95938E8B5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en-US" sz="2400" b="0" i="0" u="none" strike="noStrike">
                <a:effectLst/>
                <a:latin typeface="Open Sans" panose="020B0606030504020204" pitchFamily="34" charset="0"/>
                <a:hlinkClick r:id="rId2"/>
              </a:rPr>
              <a:t>SB1137</a:t>
            </a:r>
            <a:r>
              <a:rPr lang="en-US" sz="2400" b="0" i="0" u="none" strike="noStrike">
                <a:effectLst/>
                <a:latin typeface="Open Sans" panose="020B0606030504020204" pitchFamily="34" charset="0"/>
              </a:rPr>
              <a:t> Probably Going to Floor this Week</a:t>
            </a:r>
          </a:p>
          <a:p>
            <a:endParaRPr lang="en-US" sz="2400">
              <a:latin typeface="Open Sans" panose="020B0606030504020204" pitchFamily="34" charset="0"/>
            </a:endParaRPr>
          </a:p>
          <a:p>
            <a:r>
              <a:rPr lang="en-US" sz="2400"/>
              <a:t>Effective January 1, 2024, prescribes new boundaries to Maricopa County and establishes the formation of Hohokam, Mogollon and O'odham counties.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0E6281B-C04A-8932-C2C1-962738DAA3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07638" y="5586875"/>
            <a:ext cx="2725148" cy="847417"/>
          </a:xfrm>
          <a:prstGeom prst="rect">
            <a:avLst/>
          </a:prstGeom>
        </p:spPr>
      </p:pic>
      <p:pic>
        <p:nvPicPr>
          <p:cNvPr id="5" name="Picture 2" descr="Cross Sign Red Hand Drawn Brush Paint X Letter Handwritten Crisscross  Symbol Painted Isolate On White Stock Illustration - Download Image Now -  iStock">
            <a:extLst>
              <a:ext uri="{FF2B5EF4-FFF2-40B4-BE49-F238E27FC236}">
                <a16:creationId xmlns:a16="http://schemas.microsoft.com/office/drawing/2014/main" id="{2267A34E-2911-F48E-4A6A-AFBFAAA4EA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697" y="5673879"/>
            <a:ext cx="760413" cy="760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6764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F0F980-3AE7-ABFD-5563-DE6CDEBD9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SB1159 Drug Accessories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3AEC39-9B82-DFA5-E626-C1B18C9CE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en-US" sz="2400" b="0" i="0" u="none" strike="noStrike">
                <a:effectLst/>
                <a:latin typeface="Open Sans" panose="020B0606030504020204" pitchFamily="34" charset="0"/>
                <a:hlinkClick r:id="rId2"/>
              </a:rPr>
              <a:t>SB1159</a:t>
            </a:r>
            <a:r>
              <a:rPr lang="en-US" sz="2400" b="0" i="0" u="none" strike="noStrike">
                <a:effectLst/>
                <a:latin typeface="Open Sans" panose="020B0606030504020204" pitchFamily="34" charset="0"/>
              </a:rPr>
              <a:t> Floor Vote This Week</a:t>
            </a:r>
          </a:p>
          <a:p>
            <a:endParaRPr lang="en-US" sz="2400">
              <a:latin typeface="Open Sans" panose="020B0606030504020204" pitchFamily="34" charset="0"/>
            </a:endParaRPr>
          </a:p>
          <a:p>
            <a:r>
              <a:rPr lang="en-US" sz="2400"/>
              <a:t>Modifies the definition of drug paraphernalia to exclude testing equipment used, intended for use or designed for use in identifying or analyzing the strength, effectiveness or purity of drugs.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64D1A1A-4EA7-4ED3-ADA7-BD9E1DC662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07638" y="5523456"/>
            <a:ext cx="2725148" cy="847417"/>
          </a:xfrm>
          <a:prstGeom prst="rect">
            <a:avLst/>
          </a:prstGeom>
        </p:spPr>
      </p:pic>
      <p:pic>
        <p:nvPicPr>
          <p:cNvPr id="5" name="Picture 2" descr="HD Green Check True Tick Mark Icon Sign PNG | Citypng">
            <a:extLst>
              <a:ext uri="{FF2B5EF4-FFF2-40B4-BE49-F238E27FC236}">
                <a16:creationId xmlns:a16="http://schemas.microsoft.com/office/drawing/2014/main" id="{AFCAA21B-9DF7-278D-98CA-1B5E273923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1432" y="5662213"/>
            <a:ext cx="620078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69188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E8CD10-8F1D-F04E-655A-6184F229C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SB1250 Employer Religious Vaccine Exemptions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D5E67-AB3F-B6E6-2A91-DA713A761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1885950"/>
            <a:ext cx="9708995" cy="470916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b="0" i="0" u="none" strike="noStrike" dirty="0">
                <a:effectLst/>
                <a:latin typeface="Open Sans" panose="020B0606030504020204" pitchFamily="34" charset="0"/>
                <a:hlinkClick r:id="rId2"/>
              </a:rPr>
              <a:t>SB1250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</a:rPr>
              <a:t> Passed Senate 16-13</a:t>
            </a:r>
          </a:p>
          <a:p>
            <a:endParaRPr lang="en-US" sz="2400" dirty="0">
              <a:latin typeface="Open Sans" panose="020B0606030504020204" pitchFamily="34" charset="0"/>
            </a:endParaRPr>
          </a:p>
          <a:p>
            <a:r>
              <a:rPr lang="en-US" sz="2400" dirty="0"/>
              <a:t>Requires employers to allow employees that complete a religious exemption form to opt out of vaccination requirements for COVID-19, influenza A, influenza B, flu or any EUA vaccine.  </a:t>
            </a:r>
          </a:p>
          <a:p>
            <a:r>
              <a:rPr lang="en-US" sz="2400" dirty="0"/>
              <a:t>Prohibits employers from discriminating against an employee regarding employment, wages or benefits based on vaccination status and from inquiring into the veracity of an employee's religious beliefs.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DBB9308-490A-C46B-D669-0039F47D19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48276" y="5838456"/>
            <a:ext cx="2725148" cy="847417"/>
          </a:xfrm>
          <a:prstGeom prst="rect">
            <a:avLst/>
          </a:prstGeom>
        </p:spPr>
      </p:pic>
      <p:pic>
        <p:nvPicPr>
          <p:cNvPr id="5" name="Picture 2" descr="Cross Sign Red Hand Drawn Brush Paint X Letter Handwritten Crisscross  Symbol Painted Isolate On White Stock Illustration - Download Image Now -  iStock">
            <a:extLst>
              <a:ext uri="{FF2B5EF4-FFF2-40B4-BE49-F238E27FC236}">
                <a16:creationId xmlns:a16="http://schemas.microsoft.com/office/drawing/2014/main" id="{5A19E89C-54B1-1E05-EFA2-DC54609CA3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4258" y="5925460"/>
            <a:ext cx="760413" cy="760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55978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CF40EF-593B-E3AA-5DAE-5F10D7189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SB1293 Long Term Care Inspections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68AAB-973E-6B3D-DD94-D3EF75A21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en-US" sz="2400" b="0" i="0" u="none" strike="noStrike">
                <a:effectLst/>
                <a:latin typeface="Open Sans" panose="020B0606030504020204" pitchFamily="34" charset="0"/>
                <a:hlinkClick r:id="rId2"/>
              </a:rPr>
              <a:t>SB1293</a:t>
            </a:r>
            <a:r>
              <a:rPr lang="en-US" sz="2400" b="0" i="0" u="none" strike="noStrike">
                <a:effectLst/>
                <a:latin typeface="Open Sans" panose="020B0606030504020204" pitchFamily="34" charset="0"/>
              </a:rPr>
              <a:t> Floor Vote this Week</a:t>
            </a:r>
          </a:p>
          <a:p>
            <a:endParaRPr lang="en-US" sz="2400">
              <a:latin typeface="Open Sans" panose="020B0606030504020204" pitchFamily="34" charset="0"/>
            </a:endParaRPr>
          </a:p>
          <a:p>
            <a:r>
              <a:rPr lang="en-US" sz="2400"/>
              <a:t>Requires ADHS to contract with a third-party entity to inspect long-term care facilities and outlines inspection and reporting requirements beginning on July 1, 2024.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20C7F6-38F1-4D72-5F61-712C511129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8055" y="5586875"/>
            <a:ext cx="2725148" cy="847417"/>
          </a:xfrm>
          <a:prstGeom prst="rect">
            <a:avLst/>
          </a:prstGeom>
        </p:spPr>
      </p:pic>
      <p:pic>
        <p:nvPicPr>
          <p:cNvPr id="5" name="Picture 2" descr="Cross Sign Red Hand Drawn Brush Paint X Letter Handwritten Crisscross  Symbol Painted Isolate On White Stock Illustration - Download Image Now -  iStock">
            <a:extLst>
              <a:ext uri="{FF2B5EF4-FFF2-40B4-BE49-F238E27FC236}">
                <a16:creationId xmlns:a16="http://schemas.microsoft.com/office/drawing/2014/main" id="{6FDCAF93-ACED-01E2-F53E-3DD18F9250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5722" y="5673879"/>
            <a:ext cx="760413" cy="760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61844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6E069A-6511-F512-DCB4-A01F8F25A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SB1300 Higher Education Concealed Carry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BA5798-F57A-B900-7D4D-C631C735A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en-US" sz="2400" b="0" i="0" u="none" strike="noStrike" dirty="0">
                <a:effectLst/>
                <a:latin typeface="Open Sans" panose="020B0606030504020204" pitchFamily="34" charset="0"/>
                <a:hlinkClick r:id="rId2"/>
              </a:rPr>
              <a:t>SB1300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</a:rPr>
              <a:t> Passed Senate 16-14</a:t>
            </a:r>
          </a:p>
          <a:p>
            <a:endParaRPr lang="en-US" sz="2400" dirty="0">
              <a:latin typeface="Open Sans" panose="020B0606030504020204" pitchFamily="34" charset="0"/>
            </a:endParaRPr>
          </a:p>
          <a:p>
            <a:r>
              <a:rPr lang="en-US" sz="2400" dirty="0"/>
              <a:t>Prohibits the governing board of any university, college or community college from prohibiting the possession of a concealed weapon by a concealed weapon permit holder, or the lawful transportation or storage of a firearm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D79C21-AB0E-0AD8-4E5D-690CBBBE52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07638" y="5523456"/>
            <a:ext cx="2725148" cy="847417"/>
          </a:xfrm>
          <a:prstGeom prst="rect">
            <a:avLst/>
          </a:prstGeom>
        </p:spPr>
      </p:pic>
      <p:pic>
        <p:nvPicPr>
          <p:cNvPr id="5" name="Picture 2" descr="Cross Sign Red Hand Drawn Brush Paint X Letter Handwritten Crisscross  Symbol Painted Isolate On White Stock Illustration - Download Image Now -  iStock">
            <a:extLst>
              <a:ext uri="{FF2B5EF4-FFF2-40B4-BE49-F238E27FC236}">
                <a16:creationId xmlns:a16="http://schemas.microsoft.com/office/drawing/2014/main" id="{47831099-194E-5704-3D0B-F51E87A497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1058" y="5461872"/>
            <a:ext cx="760413" cy="760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19581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31BB11-C0BE-D402-C049-EF31C2AB8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SB1704 Prohibiting Vaccination Mandates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21BC3E-BC0C-A6F3-BEC8-A94C96EE8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4276124"/>
          </a:xfrm>
        </p:spPr>
        <p:txBody>
          <a:bodyPr anchor="ctr">
            <a:normAutofit/>
          </a:bodyPr>
          <a:lstStyle/>
          <a:p>
            <a:r>
              <a:rPr lang="en-US" sz="2400" b="0" i="0" u="none" strike="noStrike" dirty="0">
                <a:effectLst/>
                <a:latin typeface="Open Sans" panose="020B0606030504020204" pitchFamily="34" charset="0"/>
                <a:hlinkClick r:id="rId2"/>
              </a:rPr>
              <a:t>SB1704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</a:rPr>
              <a:t> (Strike All Amendment) Floor Vote Next Week?</a:t>
            </a:r>
          </a:p>
          <a:p>
            <a:r>
              <a:rPr lang="en-US" sz="2400" dirty="0"/>
              <a:t>Makes it illegal any government entity to deny to a person any local or state services, goods, facilities, advantages, privileges, licensing, educational or employment opportunities or health care access based on the person's vaccination status.</a:t>
            </a:r>
          </a:p>
          <a:p>
            <a:r>
              <a:rPr lang="en-US" sz="2400" dirty="0"/>
              <a:t>Employers couldn’t discriminate based on the person's vaccination status.</a:t>
            </a:r>
          </a:p>
          <a:p>
            <a:r>
              <a:rPr lang="en-US" sz="2400" dirty="0"/>
              <a:t>Public accommodation couldn’t exclude, limit, segregate, refuse to serve or otherwise discriminate against a person based on the person's vaccination status.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5AEEE1-5522-0C9C-589B-301C024AFA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78389" y="6128183"/>
            <a:ext cx="1918929" cy="59671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82D7290-9FA5-DE2A-4B2C-F77DAB8888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90041" y="6128183"/>
            <a:ext cx="596714" cy="596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6144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42F6CC-8CFD-36B3-1648-665A47A5E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SB1710 AZ State Hospital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3F05B-AD5A-B2EB-27CB-9118051EB6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en-US" sz="2400" b="0" i="0" u="none" strike="noStrike" dirty="0">
                <a:effectLst/>
                <a:latin typeface="Open Sans" panose="020B0606030504020204" pitchFamily="34" charset="0"/>
                <a:hlinkClick r:id="rId2"/>
              </a:rPr>
              <a:t>SB1710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</a:rPr>
              <a:t> Passed Senate 27-2</a:t>
            </a:r>
          </a:p>
          <a:p>
            <a:endParaRPr lang="en-US" sz="2400" dirty="0">
              <a:latin typeface="Open Sans" panose="020B0606030504020204" pitchFamily="34" charset="0"/>
            </a:endParaRPr>
          </a:p>
          <a:p>
            <a:r>
              <a:rPr lang="en-US" sz="2400" dirty="0"/>
              <a:t>Effective January 1, 2025, establishes the State Hospital Governing Board and transfers oversight, authorities and responsibilities relating to the Arizona State Hospital from ADHS to the Board. </a:t>
            </a:r>
          </a:p>
          <a:p>
            <a:r>
              <a:rPr lang="en-US" sz="2400" dirty="0"/>
              <a:t>Requires ASH to admit patients based on clinical need for treatment and prohibits any limit on admission based on a patient's county of residence.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226326-8363-6309-219F-CFAF681AF8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2536" y="5769876"/>
            <a:ext cx="2725148" cy="847417"/>
          </a:xfrm>
          <a:prstGeom prst="rect">
            <a:avLst/>
          </a:prstGeom>
        </p:spPr>
      </p:pic>
      <p:pic>
        <p:nvPicPr>
          <p:cNvPr id="5" name="Picture 2" descr="HD Green Check True Tick Mark Icon Sign PNG | Citypng">
            <a:extLst>
              <a:ext uri="{FF2B5EF4-FFF2-40B4-BE49-F238E27FC236}">
                <a16:creationId xmlns:a16="http://schemas.microsoft.com/office/drawing/2014/main" id="{0A403F3F-E37F-66AC-FCE4-10679347A2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4262" y="5908633"/>
            <a:ext cx="620078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1094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F49F90-712A-DC41-EECB-C0BCB5E03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HB 2053 Nurse Home Visitor Appropriation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3C77D-C43B-0828-FA55-D34B361FE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en-US" sz="2400" b="0" i="0" u="none" strike="noStrike" dirty="0">
                <a:effectLst/>
                <a:latin typeface="Open Sans" panose="020B0606030504020204" pitchFamily="34" charset="0"/>
                <a:hlinkClick r:id="rId2"/>
              </a:rPr>
              <a:t>HB2053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</a:rPr>
              <a:t> Going to Floor this Week</a:t>
            </a:r>
            <a:endParaRPr lang="en-US" sz="2400" dirty="0"/>
          </a:p>
          <a:p>
            <a:r>
              <a:rPr lang="en-US" sz="2400" dirty="0"/>
              <a:t>Establishes an evidence-based Nurse-Home Visitor Grant Program within the Department of Child Safety. </a:t>
            </a:r>
          </a:p>
          <a:p>
            <a:r>
              <a:rPr lang="en-US" sz="2400" dirty="0"/>
              <a:t>Appropriates $15,000,000 from the state General Fund in FY 2024 to DCS to award grant monies to provide voluntary, evidence-based nurse-home visiting services for a three-year period to first-time, low-income expectant mothers.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63801C-3144-4F95-E15C-0BA4B8F7F6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07638" y="5586875"/>
            <a:ext cx="2725148" cy="847417"/>
          </a:xfrm>
          <a:prstGeom prst="rect">
            <a:avLst/>
          </a:prstGeom>
        </p:spPr>
      </p:pic>
      <p:pic>
        <p:nvPicPr>
          <p:cNvPr id="4" name="Picture 2" descr="HD Green Check True Tick Mark Icon Sign PNG | Citypng">
            <a:extLst>
              <a:ext uri="{FF2B5EF4-FFF2-40B4-BE49-F238E27FC236}">
                <a16:creationId xmlns:a16="http://schemas.microsoft.com/office/drawing/2014/main" id="{57F07AA4-9468-9F98-684E-BDBD2A4273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1432" y="5662213"/>
            <a:ext cx="620078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27555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EBBF15-5280-87E2-7B90-83CC24DDA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AHCCCS Administrative Initiatives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DC6E9FA-44DF-8B26-D8BB-E37F9802E6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0392777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59463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F40FBDA-CEB1-40F0-9AB9-BD9C402D7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Many question marks on black background">
            <a:extLst>
              <a:ext uri="{FF2B5EF4-FFF2-40B4-BE49-F238E27FC236}">
                <a16:creationId xmlns:a16="http://schemas.microsoft.com/office/drawing/2014/main" id="{D4A82818-F3CC-56F5-9351-73627A376FB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5000"/>
          </a:blip>
          <a:srcRect t="778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344D4FE-ABEF-4230-9E4E-AD5782FC7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DB84AE-A56E-57EB-7EBF-2A378E9C8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9532" y="1695576"/>
            <a:ext cx="8652938" cy="285719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8000"/>
              <a:t>Questions?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325F979-D3F9-4926-81B7-7ACCB31A5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  <a:alpha val="80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5422493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EACF2B-167C-74AA-BE6A-6F6151291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HB2142 Produce Incentives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ED018-9903-CB66-3F1E-DA429AAE3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en-US" sz="2400" b="0" i="0" u="none" strike="noStrike" dirty="0">
                <a:effectLst/>
                <a:latin typeface="Open Sans" panose="020B0606030504020204" pitchFamily="34" charset="0"/>
                <a:hlinkClick r:id="rId2"/>
              </a:rPr>
              <a:t>HB2142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</a:rPr>
              <a:t> Going to Floor this Week</a:t>
            </a:r>
          </a:p>
          <a:p>
            <a:r>
              <a:rPr lang="en-US" sz="2400" dirty="0"/>
              <a:t>Appropriates $5,000,000 from the state General Fund to the Arizona Department of Economic Security to implement the Produce Incentive Program.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71E1A57-065B-833E-3C3C-2592E0AA51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9686" y="5769876"/>
            <a:ext cx="2725148" cy="847417"/>
          </a:xfrm>
          <a:prstGeom prst="rect">
            <a:avLst/>
          </a:prstGeom>
        </p:spPr>
      </p:pic>
      <p:pic>
        <p:nvPicPr>
          <p:cNvPr id="5" name="Picture 2" descr="HD Green Check True Tick Mark Icon Sign PNG | Citypng">
            <a:extLst>
              <a:ext uri="{FF2B5EF4-FFF2-40B4-BE49-F238E27FC236}">
                <a16:creationId xmlns:a16="http://schemas.microsoft.com/office/drawing/2014/main" id="{11A19224-15D1-6B20-1098-28E20C770C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1432" y="5662213"/>
            <a:ext cx="620078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6360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5D522B-5E9B-6C03-84AA-6D7FC5EED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HB2166 Group Home Licensure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79A93-A2D8-CA7E-4F1F-CE6226803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en-US" sz="2400" b="0" i="0" u="none" strike="noStrike" dirty="0">
                <a:effectLst/>
                <a:latin typeface="Open Sans" panose="020B0606030504020204" pitchFamily="34" charset="0"/>
                <a:hlinkClick r:id="rId2"/>
              </a:rPr>
              <a:t>HB2166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</a:rPr>
              <a:t> Passed House 50-10</a:t>
            </a:r>
          </a:p>
          <a:p>
            <a:endParaRPr lang="en-US" sz="2400" dirty="0">
              <a:latin typeface="Open Sans" panose="020B0606030504020204" pitchFamily="34" charset="0"/>
            </a:endParaRPr>
          </a:p>
          <a:p>
            <a:r>
              <a:rPr lang="en-US" sz="2400" dirty="0"/>
              <a:t>Requires behavioral-supported group homes under contract with the ADES to be licensed for health and safety by the ADHS.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229A62C-2FC1-1FF6-277A-F4BBA30990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19676" y="5710187"/>
            <a:ext cx="2725148" cy="847417"/>
          </a:xfrm>
          <a:prstGeom prst="rect">
            <a:avLst/>
          </a:prstGeom>
        </p:spPr>
      </p:pic>
      <p:pic>
        <p:nvPicPr>
          <p:cNvPr id="5" name="Picture 2" descr="HD Green Check True Tick Mark Icon Sign PNG | Citypng">
            <a:extLst>
              <a:ext uri="{FF2B5EF4-FFF2-40B4-BE49-F238E27FC236}">
                <a16:creationId xmlns:a16="http://schemas.microsoft.com/office/drawing/2014/main" id="{89354E4D-A8FB-39E0-5A55-7B0950A1BB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1432" y="5662213"/>
            <a:ext cx="620078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7003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21427D-CEC8-D00C-C142-5BB51F6D0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HB2168 Good Samaritan Protections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490436-6E0B-397C-2BA3-3454AA6BE8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en-US" sz="2400" b="0" i="0" u="none" strike="noStrike" dirty="0">
                <a:effectLst/>
                <a:latin typeface="Open Sans" panose="020B0606030504020204" pitchFamily="34" charset="0"/>
                <a:hlinkClick r:id="rId2"/>
              </a:rPr>
              <a:t>HB2168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</a:rPr>
              <a:t> Passed House 60-0</a:t>
            </a:r>
          </a:p>
          <a:p>
            <a:endParaRPr lang="en-US" sz="2400" dirty="0">
              <a:latin typeface="Open Sans" panose="020B0606030504020204" pitchFamily="34" charset="0"/>
            </a:endParaRPr>
          </a:p>
          <a:p>
            <a:r>
              <a:rPr lang="en-US" sz="2400" dirty="0"/>
              <a:t>Current statute prohibits charging or prosecuting an individual for use or possession of a controlled substance if the evidence was acquired while seeking medical assistance due to a drug-related overdose. </a:t>
            </a:r>
          </a:p>
          <a:p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 emergency measure extending the repeal date for A.R.S. § 13-3423 to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July 1, 2028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instead of July 1, 2023</a:t>
            </a:r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482D2BB-895F-5286-5A72-0FD58B9632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6667" y="5798575"/>
            <a:ext cx="2725148" cy="847417"/>
          </a:xfrm>
          <a:prstGeom prst="rect">
            <a:avLst/>
          </a:prstGeom>
        </p:spPr>
      </p:pic>
      <p:pic>
        <p:nvPicPr>
          <p:cNvPr id="5" name="Picture 2" descr="HD Green Check True Tick Mark Icon Sign PNG | Citypng">
            <a:extLst>
              <a:ext uri="{FF2B5EF4-FFF2-40B4-BE49-F238E27FC236}">
                <a16:creationId xmlns:a16="http://schemas.microsoft.com/office/drawing/2014/main" id="{E75115E4-A23D-4506-4051-D3E43F8013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9491" y="5795011"/>
            <a:ext cx="620078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8357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31BCEF-DA95-3793-83FB-C3857F906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HB2194 Drug Overdose Fatality Review Teams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5C6BF-5365-67A9-EC5E-607F37F96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en-US" sz="2400" b="0" i="0" u="none" strike="noStrike" dirty="0">
                <a:effectLst/>
                <a:latin typeface="Open Sans" panose="020B0606030504020204" pitchFamily="34" charset="0"/>
                <a:hlinkClick r:id="rId2"/>
              </a:rPr>
              <a:t>HB2194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</a:rPr>
              <a:t> Passed House 59-0</a:t>
            </a:r>
          </a:p>
          <a:p>
            <a:endParaRPr lang="en-US" sz="2400" dirty="0">
              <a:latin typeface="Open Sans" panose="020B0606030504020204" pitchFamily="34" charset="0"/>
            </a:endParaRPr>
          </a:p>
          <a:p>
            <a:r>
              <a:rPr lang="en-US" sz="2400" dirty="0"/>
              <a:t>Reinstates the Drug Overdose Fatality Review Team within the ADHS. That authority is currently expired.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3A2698-4493-FF50-E405-5CB9954610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5396" y="5633899"/>
            <a:ext cx="2725148" cy="847417"/>
          </a:xfrm>
          <a:prstGeom prst="rect">
            <a:avLst/>
          </a:prstGeom>
        </p:spPr>
      </p:pic>
      <p:pic>
        <p:nvPicPr>
          <p:cNvPr id="5" name="Picture 2" descr="HD Green Check True Tick Mark Icon Sign PNG | Citypng">
            <a:extLst>
              <a:ext uri="{FF2B5EF4-FFF2-40B4-BE49-F238E27FC236}">
                <a16:creationId xmlns:a16="http://schemas.microsoft.com/office/drawing/2014/main" id="{86E8DA48-85E7-FDD8-7A67-E2CD3E59A0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1432" y="5662213"/>
            <a:ext cx="620078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7310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11E2C3-D4F7-EF96-D7B8-57C5E2DE3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HB2211 SNAP Eligibility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2C009-114F-0114-06C4-6A6380E01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en-US" sz="2400" b="0" i="0" u="none" strike="noStrike" dirty="0">
                <a:effectLst/>
                <a:latin typeface="Open Sans" panose="020B0606030504020204" pitchFamily="34" charset="0"/>
                <a:hlinkClick r:id="rId2"/>
              </a:rPr>
              <a:t>HB2211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</a:rPr>
              <a:t> Passed 36-24</a:t>
            </a:r>
          </a:p>
          <a:p>
            <a:endParaRPr lang="en-US" sz="2400" dirty="0">
              <a:latin typeface="Open Sans" panose="020B0606030504020204" pitchFamily="34" charset="0"/>
            </a:endParaRPr>
          </a:p>
          <a:p>
            <a:r>
              <a:rPr lang="en-US" sz="2400" dirty="0"/>
              <a:t>Allows individuals convicted of a felony involving a controlled substance to be eligible for the Supplemental Nutrition Assistance Program (SNAP) if they’re in compliance with all terms of probation.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65D3F4-6A85-C51D-FC4B-40853ABBC4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1106" y="5687327"/>
            <a:ext cx="2725148" cy="847417"/>
          </a:xfrm>
          <a:prstGeom prst="rect">
            <a:avLst/>
          </a:prstGeom>
        </p:spPr>
      </p:pic>
      <p:pic>
        <p:nvPicPr>
          <p:cNvPr id="5" name="Picture 2" descr="HD Green Check True Tick Mark Icon Sign PNG | Citypng">
            <a:extLst>
              <a:ext uri="{FF2B5EF4-FFF2-40B4-BE49-F238E27FC236}">
                <a16:creationId xmlns:a16="http://schemas.microsoft.com/office/drawing/2014/main" id="{9D17DB2E-92A1-2829-14F2-28F8679145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1432" y="5662213"/>
            <a:ext cx="620078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8485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FA0F98-E9AF-4924-45DC-B7C1B4E2B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HB2227 Child Care Money Eligibility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0C63E-5C00-5BB7-B87B-D53F00FB06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en-US" sz="2400" b="0" i="0" u="none" strike="noStrike" dirty="0">
                <a:effectLst/>
                <a:latin typeface="Open Sans" panose="020B0606030504020204" pitchFamily="34" charset="0"/>
                <a:hlinkClick r:id="rId2"/>
              </a:rPr>
              <a:t>HB2227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</a:rPr>
              <a:t> Going to House Floor this Week</a:t>
            </a:r>
          </a:p>
          <a:p>
            <a:endParaRPr lang="en-US" sz="2400" dirty="0">
              <a:latin typeface="Open Sans" panose="020B0606030504020204" pitchFamily="34" charset="0"/>
            </a:endParaRPr>
          </a:p>
          <a:p>
            <a:r>
              <a:rPr lang="en-US" sz="2400" dirty="0"/>
              <a:t>Exempts out-of-school time program providers (OST Providers) from licensure if they meet certain criteria. Allows the ADHS to register exempt OST Providers to receive childcare assistance through Child Care Development Fund.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365BD32-3B92-584F-E286-D423B957B9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5396" y="5669214"/>
            <a:ext cx="2725148" cy="84741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58B7EBE-3203-D558-5D77-8DCD5FB563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922" y="5760661"/>
            <a:ext cx="762066" cy="755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452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1172</Words>
  <Application>Microsoft Office PowerPoint</Application>
  <PresentationFormat>Widescreen</PresentationFormat>
  <Paragraphs>124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Calibri Light</vt:lpstr>
      <vt:lpstr>Open Sans</vt:lpstr>
      <vt:lpstr>Open Sans SemiBold</vt:lpstr>
      <vt:lpstr>Office Theme</vt:lpstr>
      <vt:lpstr>2023 Legislative Session:   AzPHA’s Evergreen Tracking PowerPoint</vt:lpstr>
      <vt:lpstr>HB2001 ADHS Rulemaking</vt:lpstr>
      <vt:lpstr>HB 2053 Nurse Home Visitor Appropriation</vt:lpstr>
      <vt:lpstr>HB2142 Produce Incentives</vt:lpstr>
      <vt:lpstr>HB2166 Group Home Licensure</vt:lpstr>
      <vt:lpstr>HB2168 Good Samaritan Protections</vt:lpstr>
      <vt:lpstr>HB2194 Drug Overdose Fatality Review Teams</vt:lpstr>
      <vt:lpstr>HB2211 SNAP Eligibility</vt:lpstr>
      <vt:lpstr>HB2227 Child Care Money Eligibility</vt:lpstr>
      <vt:lpstr>HB2338 Preventive Adult Dental Care AHCCCS</vt:lpstr>
      <vt:lpstr>HB2401 Feminine Hygiene Exemption</vt:lpstr>
      <vt:lpstr>HB2474 School Vaccinations</vt:lpstr>
      <vt:lpstr>HB2499 Nutrition Assistance Pilot</vt:lpstr>
      <vt:lpstr>HB2501 Dependent Tax Credit Increase</vt:lpstr>
      <vt:lpstr>HB2558 Dietition Licensure</vt:lpstr>
      <vt:lpstr>HB2563 OBGYN On Call Services</vt:lpstr>
      <vt:lpstr>HB2753 Graduate Medical Education</vt:lpstr>
      <vt:lpstr>HB2625 Residential Care Facility Inspections</vt:lpstr>
      <vt:lpstr>SB1016 Speech Therapy</vt:lpstr>
      <vt:lpstr>SB1017 Cochlear Implants</vt:lpstr>
      <vt:lpstr>SB1032 Spina Bifida</vt:lpstr>
      <vt:lpstr>SB1088 Good Samaritan Extension</vt:lpstr>
      <vt:lpstr>SB1137 Maricopa County Division</vt:lpstr>
      <vt:lpstr>SB1159 Drug Accessories</vt:lpstr>
      <vt:lpstr>SB1250 Employer Religious Vaccine Exemptions</vt:lpstr>
      <vt:lpstr>SB1293 Long Term Care Inspections</vt:lpstr>
      <vt:lpstr>SB1300 Higher Education Concealed Carry</vt:lpstr>
      <vt:lpstr>SB1704 Prohibiting Vaccination Mandates</vt:lpstr>
      <vt:lpstr>SB1710 AZ State Hospital Operations</vt:lpstr>
      <vt:lpstr>AHCCCS Administrative Initiatives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 Legislative Session:  A Public Health Perspective</dc:title>
  <dc:creator>will humble</dc:creator>
  <cp:lastModifiedBy>will humble</cp:lastModifiedBy>
  <cp:revision>5</cp:revision>
  <dcterms:created xsi:type="dcterms:W3CDTF">2023-02-28T19:09:37Z</dcterms:created>
  <dcterms:modified xsi:type="dcterms:W3CDTF">2023-03-10T21:45:38Z</dcterms:modified>
</cp:coreProperties>
</file>