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Ex1.xml" ContentType="application/vnd.ms-office.chartex+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notesSlides/notesSlide9.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charts/chartEx2.xml" ContentType="application/vnd.ms-office.chartex+xml"/>
  <Override PartName="/ppt/charts/style13.xml" ContentType="application/vnd.ms-office.chartstyle+xml"/>
  <Override PartName="/ppt/charts/colors13.xml" ContentType="application/vnd.ms-office.chartcolorstyle+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5.xml" ContentType="application/vnd.openxmlformats-officedocument.presentationml.notesSlid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4.xml" ContentType="application/vnd.openxmlformats-officedocument.drawingml.chartshapes+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5.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3.xml" ContentType="application/vnd.openxmlformats-officedocument.themeOverride+xml"/>
  <Override PartName="/ppt/drawings/drawing6.xml" ContentType="application/vnd.openxmlformats-officedocument.drawingml.chartshapes+xml"/>
  <Override PartName="/ppt/notesSlides/notesSlide18.xml" ContentType="application/vnd.openxmlformats-officedocument.presentationml.notesSlide+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9.xml" ContentType="application/vnd.openxmlformats-officedocument.presentationml.notesSlide+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7.xml" ContentType="application/vnd.openxmlformats-officedocument.drawingml.chartshapes+xml"/>
  <Override PartName="/ppt/notesSlides/notesSlide20.xml" ContentType="application/vnd.openxmlformats-officedocument.presentationml.notesSlide+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1.xml" ContentType="application/vnd.openxmlformats-officedocument.presentationml.notesSlide+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Ex3.xml" ContentType="application/vnd.ms-office.chartex+xml"/>
  <Override PartName="/ppt/charts/style23.xml" ContentType="application/vnd.ms-office.chartstyle+xml"/>
  <Override PartName="/ppt/charts/colors23.xml" ContentType="application/vnd.ms-office.chartcolorstyle+xml"/>
  <Override PartName="/ppt/notesSlides/notesSlide22.xml" ContentType="application/vnd.openxmlformats-officedocument.presentationml.notesSlide+xml"/>
  <Override PartName="/ppt/charts/chart21.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3.xml" ContentType="application/vnd.openxmlformats-officedocument.presentationml.notesSlide+xml"/>
  <Override PartName="/ppt/charts/chart22.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4.xml" ContentType="application/vnd.openxmlformats-officedocument.presentationml.notesSlide+xml"/>
  <Override PartName="/ppt/charts/chart23.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5.xml" ContentType="application/vnd.openxmlformats-officedocument.presentationml.notesSlide+xml"/>
  <Override PartName="/ppt/charts/chart2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6.xml" ContentType="application/vnd.openxmlformats-officedocument.presentationml.notesSlide+xml"/>
  <Override PartName="/ppt/charts/chart25.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8.xml" ContentType="application/vnd.openxmlformats-officedocument.drawingml.chartshapes+xml"/>
  <Override PartName="/ppt/notesSlides/notesSlide27.xml" ContentType="application/vnd.openxmlformats-officedocument.presentationml.notesSlide+xml"/>
  <Override PartName="/ppt/charts/chart26.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8.xml" ContentType="application/vnd.openxmlformats-officedocument.presentationml.notesSlide+xml"/>
  <Override PartName="/ppt/charts/chart27.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9.xml" ContentType="application/vnd.openxmlformats-officedocument.drawingml.chartshapes+xml"/>
  <Override PartName="/ppt/notesSlides/notesSlide29.xml" ContentType="application/vnd.openxmlformats-officedocument.presentationml.notesSlide+xml"/>
  <Override PartName="/ppt/charts/chart28.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0.xml" ContentType="application/vnd.openxmlformats-officedocument.presentationml.notesSlide+xml"/>
  <Override PartName="/ppt/charts/chart29.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1.xml" ContentType="application/vnd.openxmlformats-officedocument.presentationml.notesSlide+xml"/>
  <Override PartName="/ppt/charts/chart30.xml" ContentType="application/vnd.openxmlformats-officedocument.drawingml.chart+xml"/>
  <Override PartName="/ppt/charts/style33.xml" ContentType="application/vnd.ms-office.chartstyle+xml"/>
  <Override PartName="/ppt/charts/colors33.xml" ContentType="application/vnd.ms-office.chartcolorstyle+xml"/>
  <Override PartName="/ppt/drawings/drawing10.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31.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4.xml" ContentType="application/vnd.openxmlformats-officedocument.themeOverride+xml"/>
  <Override PartName="/ppt/drawings/drawing11.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32.xml" ContentType="application/vnd.openxmlformats-officedocument.drawingml.chart+xml"/>
  <Override PartName="/ppt/charts/style35.xml" ContentType="application/vnd.ms-office.chartstyle+xml"/>
  <Override PartName="/ppt/charts/colors35.xml" ContentType="application/vnd.ms-office.chartcolorstyle+xml"/>
  <Override PartName="/ppt/drawings/drawing12.xml" ContentType="application/vnd.openxmlformats-officedocument.drawingml.chartshapes+xml"/>
  <Override PartName="/ppt/notesSlides/notesSlide36.xml" ContentType="application/vnd.openxmlformats-officedocument.presentationml.notesSlide+xml"/>
  <Override PartName="/ppt/charts/chart33.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37.xml" ContentType="application/vnd.openxmlformats-officedocument.presentationml.notesSlide+xml"/>
  <Override PartName="/ppt/charts/chart3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38.xml" ContentType="application/vnd.openxmlformats-officedocument.presentationml.notesSlide+xml"/>
  <Override PartName="/ppt/charts/chart36.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39.xml" ContentType="application/vnd.openxmlformats-officedocument.presentationml.notesSlide+xml"/>
  <Override PartName="/ppt/charts/chart37.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5.xml" ContentType="application/vnd.openxmlformats-officedocument.themeOverride+xml"/>
  <Override PartName="/ppt/drawings/drawing13.xml" ContentType="application/vnd.openxmlformats-officedocument.drawingml.chartshape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Ex4.xml" ContentType="application/vnd.ms-office.chartex+xml"/>
  <Override PartName="/ppt/charts/style41.xml" ContentType="application/vnd.ms-office.chartstyle+xml"/>
  <Override PartName="/ppt/charts/colors41.xml" ContentType="application/vnd.ms-office.chartcolorstyle+xml"/>
  <Override PartName="/ppt/notesSlides/notesSlide42.xml" ContentType="application/vnd.openxmlformats-officedocument.presentationml.notesSlide+xml"/>
  <Override PartName="/ppt/charts/chart38.xml" ContentType="application/vnd.openxmlformats-officedocument.drawingml.chart+xml"/>
  <Override PartName="/ppt/charts/style42.xml" ContentType="application/vnd.ms-office.chartstyle+xml"/>
  <Override PartName="/ppt/charts/colors42.xml" ContentType="application/vnd.ms-office.chartcolorstyle+xml"/>
  <Override PartName="/ppt/drawings/drawing14.xml" ContentType="application/vnd.openxmlformats-officedocument.drawingml.chartshapes+xml"/>
  <Override PartName="/ppt/notesSlides/notesSlide43.xml" ContentType="application/vnd.openxmlformats-officedocument.presentationml.notesSlide+xml"/>
  <Override PartName="/ppt/charts/chart39.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6.xml" ContentType="application/vnd.openxmlformats-officedocument.themeOverride+xml"/>
  <Override PartName="/ppt/drawings/drawing15.xml" ContentType="application/vnd.openxmlformats-officedocument.drawingml.chartshape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56"/>
  </p:notesMasterIdLst>
  <p:sldIdLst>
    <p:sldId id="283" r:id="rId2"/>
    <p:sldId id="375" r:id="rId3"/>
    <p:sldId id="260" r:id="rId4"/>
    <p:sldId id="265" r:id="rId5"/>
    <p:sldId id="263" r:id="rId6"/>
    <p:sldId id="262" r:id="rId7"/>
    <p:sldId id="284" r:id="rId8"/>
    <p:sldId id="291" r:id="rId9"/>
    <p:sldId id="275" r:id="rId10"/>
    <p:sldId id="301" r:id="rId11"/>
    <p:sldId id="286" r:id="rId12"/>
    <p:sldId id="297" r:id="rId13"/>
    <p:sldId id="300" r:id="rId14"/>
    <p:sldId id="298" r:id="rId15"/>
    <p:sldId id="311" r:id="rId16"/>
    <p:sldId id="288" r:id="rId17"/>
    <p:sldId id="299" r:id="rId18"/>
    <p:sldId id="302" r:id="rId19"/>
    <p:sldId id="287" r:id="rId20"/>
    <p:sldId id="312" r:id="rId21"/>
    <p:sldId id="316" r:id="rId22"/>
    <p:sldId id="313" r:id="rId23"/>
    <p:sldId id="334" r:id="rId24"/>
    <p:sldId id="339" r:id="rId25"/>
    <p:sldId id="307" r:id="rId26"/>
    <p:sldId id="294" r:id="rId27"/>
    <p:sldId id="295" r:id="rId28"/>
    <p:sldId id="320" r:id="rId29"/>
    <p:sldId id="306" r:id="rId30"/>
    <p:sldId id="338" r:id="rId31"/>
    <p:sldId id="344" r:id="rId32"/>
    <p:sldId id="341" r:id="rId33"/>
    <p:sldId id="342" r:id="rId34"/>
    <p:sldId id="305" r:id="rId35"/>
    <p:sldId id="332" r:id="rId36"/>
    <p:sldId id="333" r:id="rId37"/>
    <p:sldId id="304" r:id="rId38"/>
    <p:sldId id="315" r:id="rId39"/>
    <p:sldId id="347" r:id="rId40"/>
    <p:sldId id="348" r:id="rId41"/>
    <p:sldId id="303" r:id="rId42"/>
    <p:sldId id="321" r:id="rId43"/>
    <p:sldId id="326" r:id="rId44"/>
    <p:sldId id="327" r:id="rId45"/>
    <p:sldId id="328" r:id="rId46"/>
    <p:sldId id="355" r:id="rId47"/>
    <p:sldId id="354" r:id="rId48"/>
    <p:sldId id="356" r:id="rId49"/>
    <p:sldId id="358" r:id="rId50"/>
    <p:sldId id="352" r:id="rId51"/>
    <p:sldId id="373" r:id="rId52"/>
    <p:sldId id="360" r:id="rId53"/>
    <p:sldId id="368" r:id="rId54"/>
    <p:sldId id="374"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39F9EC-42F6-4218-B542-25777200919F}" v="2" dt="2023-05-23T21:50:44.6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47"/>
    <p:restoredTop sz="80680"/>
  </p:normalViewPr>
  <p:slideViewPr>
    <p:cSldViewPr snapToGrid="0">
      <p:cViewPr varScale="1">
        <p:scale>
          <a:sx n="54" d="100"/>
          <a:sy n="54" d="100"/>
        </p:scale>
        <p:origin x="1142" y="58"/>
      </p:cViewPr>
      <p:guideLst/>
    </p:cSldViewPr>
  </p:slideViewPr>
  <p:notesTextViewPr>
    <p:cViewPr>
      <p:scale>
        <a:sx n="114" d="100"/>
        <a:sy n="114"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Users\allanwilliams\Desktop\FirearmDeaths\Report-components\TotalFirearmSection\TotalFirearmDeaths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allanwilliams\Desktop\FirearmDeaths\Report-components\Suicide\Suicide.xlsx" TargetMode="External"/><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file:///\\Users\allanwilliams\Desktop\FirearmDeaths\Report-components\Suicide\Suicide.xlsx" TargetMode="External"/><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oleObject" Target="file:///\\Users\allanwilliams\Desktop\FirearmDeaths\Report-components\Suicide\Suicide.xlsx" TargetMode="External"/><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oleObject" Target="file:///\\Users\allanwilliams\Desktop\FirearmDeaths\Report-components\Suicide\Suicide.xlsx" TargetMode="External"/><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oleObject" Target="file:///\\Users\allanwilliams\Desktop\FirearmDeaths\Report-components\Prevention%20of%20gun-violence%20(laws:policies)\GunPolicies&amp;Ownership-vs-Mortality.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4.xml"/></Relationships>
</file>

<file path=ppt/charts/_rels/chart15.xml.rels><?xml version="1.0" encoding="UTF-8" standalone="yes"?>
<Relationships xmlns="http://schemas.openxmlformats.org/package/2006/relationships"><Relationship Id="rId3" Type="http://schemas.openxmlformats.org/officeDocument/2006/relationships/oleObject" Target="file:///\\Users\allanwilliams\Desktop\FirearmDeaths\Report-components\Prevention%20of%20gun-violence%20(laws:policies)\GunPolicies&amp;Ownership-vs-Mortality.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6.xml"/><Relationship Id="rId4" Type="http://schemas.openxmlformats.org/officeDocument/2006/relationships/oleObject" Target="file:///\\Users\allanwilliams\Desktop\FirearmDeaths\TrendAnalysis\Rate&amp;TrendGraphs-v1.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oleObject" Target="file:///\\Users\allanwilliams\Desktop\PowerPoint\Homicide-for-ppt.xlsx"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7.xml"/></Relationships>
</file>

<file path=ppt/charts/_rels/chart19.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llanwilliams\Desktop\FirearmDeaths\Report-components\TotalFirearmSection\TotalFirearmDeaths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Users\allanwilliams\Desktop\PowerPoint\Homicide-for-ppt.xlsx" TargetMode="External"/><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3" Type="http://schemas.openxmlformats.org/officeDocument/2006/relationships/oleObject" Target="file:///\\Users\allanwilliams\Desktop\PowerPoint\Homicide-for-ppt.xlsx" TargetMode="External"/><Relationship Id="rId2" Type="http://schemas.microsoft.com/office/2011/relationships/chartColorStyle" Target="colors24.xml"/><Relationship Id="rId1" Type="http://schemas.microsoft.com/office/2011/relationships/chartStyle" Target="style24.xml"/></Relationships>
</file>

<file path=ppt/charts/_rels/chart22.xml.rels><?xml version="1.0" encoding="UTF-8" standalone="yes"?>
<Relationships xmlns="http://schemas.openxmlformats.org/package/2006/relationships"><Relationship Id="rId3" Type="http://schemas.openxmlformats.org/officeDocument/2006/relationships/oleObject" Target="file:///\\Users\juliajackman\Documents\Documents%20-%20Julia&#8217;s%20MacBook%20Air\AZPHA%20Epi\Primary%20Data\Mass%20Shootings\Mass%20Shootings%20GVA.xlsx" TargetMode="External"/><Relationship Id="rId2" Type="http://schemas.microsoft.com/office/2011/relationships/chartColorStyle" Target="colors25.xml"/><Relationship Id="rId1" Type="http://schemas.microsoft.com/office/2011/relationships/chartStyle" Target="style25.xml"/></Relationships>
</file>

<file path=ppt/charts/_rels/chart23.xml.rels><?xml version="1.0" encoding="UTF-8" standalone="yes"?>
<Relationships xmlns="http://schemas.openxmlformats.org/package/2006/relationships"><Relationship Id="rId3" Type="http://schemas.openxmlformats.org/officeDocument/2006/relationships/oleObject" Target="file:///\\Users\juliajackman\Documents\Documents%20-%20Julia&#8217;s%20MacBook%20Air\AZPHA%20Epi\Mass_shootings.xlsx" TargetMode="External"/><Relationship Id="rId2" Type="http://schemas.microsoft.com/office/2011/relationships/chartColorStyle" Target="colors26.xml"/><Relationship Id="rId1" Type="http://schemas.microsoft.com/office/2011/relationships/chartStyle" Target="style26.xml"/></Relationships>
</file>

<file path=ppt/charts/_rels/chart24.xml.rels><?xml version="1.0" encoding="UTF-8" standalone="yes"?>
<Relationships xmlns="http://schemas.openxmlformats.org/package/2006/relationships"><Relationship Id="rId3" Type="http://schemas.openxmlformats.org/officeDocument/2006/relationships/oleObject" Target="file:///\\Users\juliajackman\Documents\Documents%20-%20Julia&#8217;s%20MacBook%20Air\AZPHA%20Epi\Mass_shootings.xlsx" TargetMode="External"/><Relationship Id="rId2" Type="http://schemas.microsoft.com/office/2011/relationships/chartColorStyle" Target="colors27.xml"/><Relationship Id="rId1" Type="http://schemas.microsoft.com/office/2011/relationships/chartStyle" Target="style27.xml"/></Relationships>
</file>

<file path=ppt/charts/_rels/chart25.xml.rels><?xml version="1.0" encoding="UTF-8" standalone="yes"?>
<Relationships xmlns="http://schemas.openxmlformats.org/package/2006/relationships"><Relationship Id="rId3" Type="http://schemas.openxmlformats.org/officeDocument/2006/relationships/oleObject" Target="file:///\\Users\juliajackman\Documents\Documents%20-%20Julia&#8217;s%20MacBook%20Air\AZPHA%20Epi\Primary%20Data\School%20Shootings\azPublic%20v3.1%20K-12%20School%20Shooting%20Database%20(11%207%202022).xlsx" TargetMode="Externa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8.xml"/></Relationships>
</file>

<file path=ppt/charts/_rels/chart26.xml.rels><?xml version="1.0" encoding="UTF-8" standalone="yes"?>
<Relationships xmlns="http://schemas.openxmlformats.org/package/2006/relationships"><Relationship Id="rId3" Type="http://schemas.openxmlformats.org/officeDocument/2006/relationships/oleObject" Target="file:///\\Users\juliajackman\Downloads\Riedman_Public%20v3.1%20K-12%20School%20Shooting%20Database%20(11%207%202022).xlsx" TargetMode="External"/><Relationship Id="rId2" Type="http://schemas.microsoft.com/office/2011/relationships/chartColorStyle" Target="colors29.xml"/><Relationship Id="rId1" Type="http://schemas.microsoft.com/office/2011/relationships/chartStyle" Target="style29.xml"/></Relationships>
</file>

<file path=ppt/charts/_rels/chart27.xml.rels><?xml version="1.0" encoding="UTF-8" standalone="yes"?>
<Relationships xmlns="http://schemas.openxmlformats.org/package/2006/relationships"><Relationship Id="rId3" Type="http://schemas.openxmlformats.org/officeDocument/2006/relationships/oleObject" Target="file:///\\Users\juliajackman\Documents\Documents%20-%20Julia&#8217;s%20MacBook%20Air\AZPHA%20Epi\SchoolShootings\SSDB_Raw_Data.xlsx" TargetMode="Externa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9.xml"/></Relationships>
</file>

<file path=ppt/charts/_rels/chart28.xml.rels><?xml version="1.0" encoding="UTF-8" standalone="yes"?>
<Relationships xmlns="http://schemas.openxmlformats.org/package/2006/relationships"><Relationship Id="rId3" Type="http://schemas.openxmlformats.org/officeDocument/2006/relationships/oleObject" Target="file:///\\Users\juliajackman\Documents\Documents%20-%20Julia&#8217;s%20MacBook%20Air\AZPHA%20Epi\SchoolShootings\SSDB_Raw_Data.xlsx" TargetMode="External"/><Relationship Id="rId2" Type="http://schemas.microsoft.com/office/2011/relationships/chartColorStyle" Target="colors31.xml"/><Relationship Id="rId1" Type="http://schemas.microsoft.com/office/2011/relationships/chartStyle" Target="style31.xml"/></Relationships>
</file>

<file path=ppt/charts/_rels/chart29.xml.rels><?xml version="1.0" encoding="UTF-8" standalone="yes"?>
<Relationships xmlns="http://schemas.openxmlformats.org/package/2006/relationships"><Relationship Id="rId3" Type="http://schemas.openxmlformats.org/officeDocument/2006/relationships/oleObject" Target="file:///\\Users\allanwilliams\Desktop\FirearmDeaths\GunOwnership\SchellGunOwnership-vs-outcomes.xlsx" TargetMode="External"/><Relationship Id="rId2" Type="http://schemas.microsoft.com/office/2011/relationships/chartColorStyle" Target="colors32.xml"/><Relationship Id="rId1" Type="http://schemas.microsoft.com/office/2011/relationships/chartStyle" Target="style32.xml"/></Relationships>
</file>

<file path=ppt/charts/_rels/chart3.xml.rels><?xml version="1.0" encoding="UTF-8" standalone="yes"?>
<Relationships xmlns="http://schemas.openxmlformats.org/package/2006/relationships"><Relationship Id="rId3" Type="http://schemas.openxmlformats.org/officeDocument/2006/relationships/oleObject" Target="file:///\\Users\allanwilliams\Desktop\FirearmDeaths\Report-components\TotalFirearmSection\TotalFirearmDeaths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Users\allanwilliams\Desktop\FirearmDeaths\GunOwnership\GunOwnership-&amp;-outcomes.xlsx" TargetMode="Externa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chartUserShapes" Target="../drawings/drawing10.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4.xml"/><Relationship Id="rId1" Type="http://schemas.microsoft.com/office/2011/relationships/chartStyle" Target="style34.xml"/><Relationship Id="rId5" Type="http://schemas.openxmlformats.org/officeDocument/2006/relationships/chartUserShapes" Target="../drawings/drawing11.xml"/><Relationship Id="rId4" Type="http://schemas.openxmlformats.org/officeDocument/2006/relationships/oleObject" Target="file:///\\Users\allanwilliams\Desktop\PowerPoint\AZ_Child_Mortality.xlsx" TargetMode="External"/></Relationships>
</file>

<file path=ppt/charts/_rels/chart32.xml.rels><?xml version="1.0" encoding="UTF-8" standalone="yes"?>
<Relationships xmlns="http://schemas.openxmlformats.org/package/2006/relationships"><Relationship Id="rId3" Type="http://schemas.openxmlformats.org/officeDocument/2006/relationships/oleObject" Target="file:///\\Users\allanwilliams\Desktop\FirearmDeaths\Report-components\Prevention%20of%20gun-violence%20(laws:policies)\Firearm%20Ownership-&amp;-outcomes.xlsx" TargetMode="Externa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chartUserShapes" Target="../drawings/drawing12.xml"/></Relationships>
</file>

<file path=ppt/charts/_rels/chart33.xml.rels><?xml version="1.0" encoding="UTF-8" standalone="yes"?>
<Relationships xmlns="http://schemas.openxmlformats.org/package/2006/relationships"><Relationship Id="rId3" Type="http://schemas.openxmlformats.org/officeDocument/2006/relationships/oleObject" Target="file:///\\Users\allanwilliams\Desktop\FirearmDeaths\Excel%20Data\AZ-NVDRS-WP-FE.xlsx" TargetMode="External"/><Relationship Id="rId2" Type="http://schemas.microsoft.com/office/2011/relationships/chartColorStyle" Target="colors36.xml"/><Relationship Id="rId1" Type="http://schemas.microsoft.com/office/2011/relationships/chartStyle" Target="style36.xml"/></Relationships>
</file>

<file path=ppt/charts/_rels/chart34.xml.rels><?xml version="1.0" encoding="UTF-8" standalone="yes"?>
<Relationships xmlns="http://schemas.openxmlformats.org/package/2006/relationships"><Relationship Id="rId3" Type="http://schemas.openxmlformats.org/officeDocument/2006/relationships/oleObject" Target="file:///\\Users\allanwilliams\Desktop\FirearmDeaths\Report-components\Police%20Shootings\PoliceShooting-All.xlsx" TargetMode="External"/><Relationship Id="rId2" Type="http://schemas.microsoft.com/office/2011/relationships/chartColorStyle" Target="colors37.xml"/><Relationship Id="rId1" Type="http://schemas.microsoft.com/office/2011/relationships/chartStyle" Target="style37.xml"/></Relationships>
</file>

<file path=ppt/charts/_rels/chart35.xml.rels><?xml version="1.0" encoding="UTF-8" standalone="yes"?>
<Relationships xmlns="http://schemas.openxmlformats.org/package/2006/relationships"><Relationship Id="rId3" Type="http://schemas.openxmlformats.org/officeDocument/2006/relationships/oleObject" Target="file:///\\Users\allanwilliams\Desktop\FirearmDeaths\Report-components\Police%20Shootings\PoliceShooting-All.xlsx" TargetMode="External"/><Relationship Id="rId2" Type="http://schemas.microsoft.com/office/2011/relationships/chartColorStyle" Target="colors38.xml"/><Relationship Id="rId1" Type="http://schemas.microsoft.com/office/2011/relationships/chartStyle" Target="style38.xml"/></Relationships>
</file>

<file path=ppt/charts/_rels/chart36.xml.rels><?xml version="1.0" encoding="UTF-8" standalone="yes"?>
<Relationships xmlns="http://schemas.openxmlformats.org/package/2006/relationships"><Relationship Id="rId3" Type="http://schemas.openxmlformats.org/officeDocument/2006/relationships/oleObject" Target="file:///\\Users\allanwilliams\Desktop\FirearmDeaths\Report-components\Police%20Shootings\PoliceShooting-All.xlsx" TargetMode="External"/><Relationship Id="rId2" Type="http://schemas.microsoft.com/office/2011/relationships/chartColorStyle" Target="colors39.xml"/><Relationship Id="rId1" Type="http://schemas.microsoft.com/office/2011/relationships/chartStyle" Target="style39.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0.xml"/><Relationship Id="rId1" Type="http://schemas.microsoft.com/office/2011/relationships/chartStyle" Target="style40.xml"/><Relationship Id="rId5" Type="http://schemas.openxmlformats.org/officeDocument/2006/relationships/chartUserShapes" Target="../drawings/drawing13.xml"/><Relationship Id="rId4" Type="http://schemas.openxmlformats.org/officeDocument/2006/relationships/oleObject" Target="file:///\\Users\allanwilliams\Desktop\FirearmDeaths\Report-components\Police%20Shootings\PoliceShooting-All.xlsx" TargetMode="External"/></Relationships>
</file>

<file path=ppt/charts/_rels/chart38.xml.rels><?xml version="1.0" encoding="UTF-8" standalone="yes"?>
<Relationships xmlns="http://schemas.openxmlformats.org/package/2006/relationships"><Relationship Id="rId3" Type="http://schemas.openxmlformats.org/officeDocument/2006/relationships/oleObject" Target="file:///\\Users\allanwilliams\Desktop\FirearmDeaths\Report-components\Prevention%20of%20gun-violence%20(laws:policies)\GunPolicies&amp;Ownership-vs-Mortality.xlsx" TargetMode="Externa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chartUserShapes" Target="../drawings/drawing14.xm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3.xml"/><Relationship Id="rId1" Type="http://schemas.microsoft.com/office/2011/relationships/chartStyle" Target="style43.xml"/><Relationship Id="rId5" Type="http://schemas.openxmlformats.org/officeDocument/2006/relationships/chartUserShapes" Target="../drawings/drawing15.xml"/><Relationship Id="rId4" Type="http://schemas.openxmlformats.org/officeDocument/2006/relationships/oleObject" Target="file:///\\Users\allanwilliams\Desktop\FirearmDeaths\Report-components\Prevention%20of%20gun-violence%20(laws:policies)\GunPolicies&amp;Ownership-vs-Mortality.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1.xml"/><Relationship Id="rId4" Type="http://schemas.openxmlformats.org/officeDocument/2006/relationships/oleObject" Target="file:///\\Users\allanwilliams\Desktop\FirearmDeaths\Report-components\TotalFirearmSection\TotalFirearmDeaths2.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Users\allanwilliams\Desktop\FirearmDeaths\Excel%20Data\AZ_Child_Mortality.xlsx" TargetMode="External"/><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oleObject" Target="file:///\\Users\allanwilliams\Desktop\FirearmDeaths\Excel%20Data\AZ_Child_Mortality.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oleObject" Target="file:///\\Users\allanwilliams\Desktop\FirearmDeaths\Report-components\TotalFirearmSection\TotalFirearmDeaths2.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Users\allanwilliams\Desktop\FirearmDeaths\Report-components\Suicide\FirearmSuicideTrends99-20.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Users\allanwilliams\Desktop\FirearmDeaths\Report-components\Suicide\Suicide.xlsx" TargetMode="External"/><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Users\allanwilliams\Desktop\FirearmDeaths\Report-components\TotalFirearmSection\TotalFirearmDeaths2.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oleObject" Target="file:///\\Users\allanwilliams\Desktop\FirearmDeaths\Report-components\Suicide\Suicide.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23.xml"/><Relationship Id="rId2" Type="http://schemas.microsoft.com/office/2011/relationships/chartStyle" Target="style23.xml"/><Relationship Id="rId1" Type="http://schemas.openxmlformats.org/officeDocument/2006/relationships/oleObject" Target="file:///\\Users\allanwilliams\Desktop\PowerPoint\Homicide-for-ppt.xlsx"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41.xml"/><Relationship Id="rId2" Type="http://schemas.microsoft.com/office/2011/relationships/chartStyle" Target="style41.xml"/><Relationship Id="rId1" Type="http://schemas.openxmlformats.org/officeDocument/2006/relationships/oleObject" Target="file:///\\Users\allanwilliams\Desktop\FirearmDeaths\Report-components\Prevention%20of%20gun-violence%20(laws:policies)\GunPolicies&amp;Ownership-vs-Mortalit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b="0">
                <a:solidFill>
                  <a:schemeClr val="bg1"/>
                </a:solidFill>
              </a:rPr>
              <a:t>Chart Title</a:t>
            </a:r>
          </a:p>
          <a:p>
            <a:pPr>
              <a:defRPr/>
            </a:pP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hade val="53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3B9-3549-949F-0627BED85B9F}"/>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3B9-3549-949F-0627BED85B9F}"/>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3B9-3549-949F-0627BED85B9F}"/>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C3B9-3549-949F-0627BED85B9F}"/>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C3B9-3549-949F-0627BED85B9F}"/>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C3B9-3549-949F-0627BED85B9F}"/>
                </c:ext>
              </c:extLst>
            </c:dLbl>
            <c:dLbl>
              <c:idx val="2"/>
              <c:layout>
                <c:manualLayout>
                  <c:x val="-0.17754569190600525"/>
                  <c:y val="2.540834845735025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3B9-3549-949F-0627BED85B9F}"/>
                </c:ext>
              </c:extLst>
            </c:dLbl>
            <c:dLbl>
              <c:idx val="3"/>
              <c:layout>
                <c:manualLayout>
                  <c:x val="2.3694202468185627E-2"/>
                  <c:y val="-8.7776130065143204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8853318517667037"/>
                      <c:h val="6.0747493772580756E-2"/>
                    </c:manualLayout>
                  </c15:layout>
                </c:ext>
                <c:ext xmlns:c16="http://schemas.microsoft.com/office/drawing/2014/chart" uri="{C3380CC4-5D6E-409C-BE32-E72D297353CC}">
                  <c16:uniqueId val="{00000007-C3B9-3549-949F-0627BED85B9F}"/>
                </c:ext>
              </c:extLst>
            </c:dLbl>
            <c:dLbl>
              <c:idx val="4"/>
              <c:layout>
                <c:manualLayout>
                  <c:x val="0.17714363477494532"/>
                  <c:y val="1.1979029635257397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970456475787242"/>
                      <c:h val="8.8291107506910479E-2"/>
                    </c:manualLayout>
                  </c15:layout>
                </c:ext>
                <c:ext xmlns:c16="http://schemas.microsoft.com/office/drawing/2014/chart" uri="{C3380CC4-5D6E-409C-BE32-E72D297353CC}">
                  <c16:uniqueId val="{00000009-C3B9-3549-949F-0627BED85B9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'T3-T4-AZ'!$J$52:$J$56</c:f>
              <c:strCache>
                <c:ptCount val="5"/>
                <c:pt idx="0">
                  <c:v>Suicide (64.7%)</c:v>
                </c:pt>
                <c:pt idx="1">
                  <c:v>Homicide (31.3%)</c:v>
                </c:pt>
                <c:pt idx="2">
                  <c:v>Police Shooting (1.4%)</c:v>
                </c:pt>
                <c:pt idx="3">
                  <c:v>Unintentional (1.1%)</c:v>
                </c:pt>
                <c:pt idx="4">
                  <c:v>Undetermined (1.5%)</c:v>
                </c:pt>
              </c:strCache>
            </c:strRef>
          </c:cat>
          <c:val>
            <c:numRef>
              <c:f>'T3-T4-AZ'!$L$52:$L$56</c:f>
              <c:numCache>
                <c:formatCode>0.0%</c:formatCode>
                <c:ptCount val="5"/>
                <c:pt idx="0">
                  <c:v>0.64683193000611505</c:v>
                </c:pt>
                <c:pt idx="1">
                  <c:v>0.31323204289947787</c:v>
                </c:pt>
                <c:pt idx="2">
                  <c:v>1.3923514746695518E-2</c:v>
                </c:pt>
                <c:pt idx="3">
                  <c:v>1.143045298461828E-2</c:v>
                </c:pt>
                <c:pt idx="4">
                  <c:v>1.4582059363093277E-2</c:v>
                </c:pt>
              </c:numCache>
            </c:numRef>
          </c:val>
          <c:extLst>
            <c:ext xmlns:c16="http://schemas.microsoft.com/office/drawing/2014/chart" uri="{C3380CC4-5D6E-409C-BE32-E72D297353CC}">
              <c16:uniqueId val="{0000000A-C3B9-3549-949F-0627BED85B9F}"/>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prstDash val="solid"/>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504632704044528E-2"/>
          <c:y val="0.2006351865591269"/>
          <c:w val="0.94382468456503177"/>
          <c:h val="0.66937462604408504"/>
        </c:manualLayout>
      </c:layout>
      <c:barChart>
        <c:barDir val="col"/>
        <c:grouping val="stacked"/>
        <c:varyColors val="0"/>
        <c:ser>
          <c:idx val="0"/>
          <c:order val="0"/>
          <c:tx>
            <c:strRef>
              <c:f>'Non-vs-firearm-suicides-by-age'!$E$98</c:f>
              <c:strCache>
                <c:ptCount val="1"/>
                <c:pt idx="0">
                  <c:v>Females</c:v>
                </c:pt>
              </c:strCache>
            </c:strRef>
          </c:tx>
          <c:spPr>
            <a:solidFill>
              <a:schemeClr val="accent1"/>
            </a:solidFill>
            <a:ln>
              <a:noFill/>
            </a:ln>
            <a:effectLst/>
          </c:spPr>
          <c:invertIfNegative val="0"/>
          <c:dLbls>
            <c:dLbl>
              <c:idx val="0"/>
              <c:layout>
                <c:manualLayout>
                  <c:x val="-7.3273867096517938E-18"/>
                  <c:y val="1.66941100447551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80-B14C-BF99-8B0C98B2377B}"/>
                </c:ext>
              </c:extLst>
            </c:dLbl>
            <c:dLbl>
              <c:idx val="2"/>
              <c:layout>
                <c:manualLayout>
                  <c:x val="0"/>
                  <c:y val="3.01948160735227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80-B14C-BF99-8B0C98B2377B}"/>
                </c:ext>
              </c:extLst>
            </c:dLbl>
            <c:dLbl>
              <c:idx val="3"/>
              <c:layout>
                <c:manualLayout>
                  <c:x val="3.2128514056224901E-3"/>
                  <c:y val="2.847354187109578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80-B14C-BF99-8B0C98B2377B}"/>
                </c:ext>
              </c:extLst>
            </c:dLbl>
            <c:dLbl>
              <c:idx val="4"/>
              <c:layout>
                <c:manualLayout>
                  <c:x val="-1.6064257028112743E-3"/>
                  <c:y val="2.804322332048908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80-B14C-BF99-8B0C98B2377B}"/>
                </c:ext>
              </c:extLst>
            </c:dLbl>
            <c:dLbl>
              <c:idx val="5"/>
              <c:layout>
                <c:manualLayout>
                  <c:x val="0"/>
                  <c:y val="3.03656989684798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80-B14C-BF99-8B0C98B2377B}"/>
                </c:ext>
              </c:extLst>
            </c:dLbl>
            <c:dLbl>
              <c:idx val="6"/>
              <c:layout>
                <c:manualLayout>
                  <c:x val="-1.5987210231814548E-3"/>
                  <c:y val="3.441615010889596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80-B14C-BF99-8B0C98B2377B}"/>
                </c:ext>
              </c:extLst>
            </c:dLbl>
            <c:dLbl>
              <c:idx val="7"/>
              <c:layout>
                <c:manualLayout>
                  <c:x val="0"/>
                  <c:y val="3.69296125218389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880-B14C-BF99-8B0C98B2377B}"/>
                </c:ext>
              </c:extLst>
            </c:dLbl>
            <c:dLbl>
              <c:idx val="8"/>
              <c:layout>
                <c:manualLayout>
                  <c:x val="-5.861909367721435E-17"/>
                  <c:y val="3.60007658617140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80-B14C-BF99-8B0C98B2377B}"/>
                </c:ext>
              </c:extLst>
            </c:dLbl>
            <c:dLbl>
              <c:idx val="9"/>
              <c:layout>
                <c:manualLayout>
                  <c:x val="-1.5987210231814548E-3"/>
                  <c:y val="3.528348850010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880-B14C-BF99-8B0C98B2377B}"/>
                </c:ext>
              </c:extLst>
            </c:dLbl>
            <c:dLbl>
              <c:idx val="10"/>
              <c:layout>
                <c:manualLayout>
                  <c:x val="1.5987210231814548E-3"/>
                  <c:y val="2.90541607830936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880-B14C-BF99-8B0C98B2377B}"/>
                </c:ext>
              </c:extLst>
            </c:dLbl>
            <c:dLbl>
              <c:idx val="11"/>
              <c:layout>
                <c:manualLayout>
                  <c:x val="0"/>
                  <c:y val="2.99147978843070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880-B14C-BF99-8B0C98B2377B}"/>
                </c:ext>
              </c:extLst>
            </c:dLbl>
            <c:dLbl>
              <c:idx val="12"/>
              <c:layout>
                <c:manualLayout>
                  <c:x val="0"/>
                  <c:y val="2.78043701984058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880-B14C-BF99-8B0C98B2377B}"/>
                </c:ext>
              </c:extLst>
            </c:dLbl>
            <c:dLbl>
              <c:idx val="13"/>
              <c:layout>
                <c:manualLayout>
                  <c:x val="-1.172381873544287E-16"/>
                  <c:y val="2.57209870042840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880-B14C-BF99-8B0C98B2377B}"/>
                </c:ext>
              </c:extLst>
            </c:dLbl>
            <c:dLbl>
              <c:idx val="14"/>
              <c:layout>
                <c:manualLayout>
                  <c:x val="-1.172381873544287E-16"/>
                  <c:y val="2.57209870042840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880-B14C-BF99-8B0C98B2377B}"/>
                </c:ext>
              </c:extLst>
            </c:dLbl>
            <c:dLbl>
              <c:idx val="15"/>
              <c:layout>
                <c:manualLayout>
                  <c:x val="-1.172381873544287E-16"/>
                  <c:y val="2.71553023957110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880-B14C-BF99-8B0C98B2377B}"/>
                </c:ext>
              </c:extLst>
            </c:dLbl>
            <c:dLbl>
              <c:idx val="17"/>
              <c:layout>
                <c:manualLayout>
                  <c:x val="-1.172381873544287E-16"/>
                  <c:y val="2.60079458152837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880-B14C-BF99-8B0C98B2377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'Non-vs-firearm-suicides-by-age'!$B$99:$B$116</c:f>
              <c:strCache>
                <c:ptCount val="18"/>
                <c:pt idx="0">
                  <c:v>10-14</c:v>
                </c:pt>
                <c:pt idx="1">
                  <c:v>15-19</c:v>
                </c:pt>
                <c:pt idx="2">
                  <c:v>20-24</c:v>
                </c:pt>
                <c:pt idx="3">
                  <c:v>25-29</c:v>
                </c:pt>
                <c:pt idx="4">
                  <c:v>30-34</c:v>
                </c:pt>
                <c:pt idx="5">
                  <c:v>35-39</c:v>
                </c:pt>
                <c:pt idx="6">
                  <c:v>40-44</c:v>
                </c:pt>
                <c:pt idx="7">
                  <c:v>45-49</c:v>
                </c:pt>
                <c:pt idx="8">
                  <c:v>50-54</c:v>
                </c:pt>
                <c:pt idx="9">
                  <c:v>55-59</c:v>
                </c:pt>
                <c:pt idx="10">
                  <c:v>60-64</c:v>
                </c:pt>
                <c:pt idx="11">
                  <c:v>65-69</c:v>
                </c:pt>
                <c:pt idx="12">
                  <c:v>70-74</c:v>
                </c:pt>
                <c:pt idx="13">
                  <c:v>75-79</c:v>
                </c:pt>
                <c:pt idx="14">
                  <c:v>80-84</c:v>
                </c:pt>
                <c:pt idx="15">
                  <c:v>85+</c:v>
                </c:pt>
                <c:pt idx="17">
                  <c:v>Total</c:v>
                </c:pt>
              </c:strCache>
            </c:strRef>
          </c:cat>
          <c:val>
            <c:numRef>
              <c:f>'Non-vs-firearm-suicides-by-age'!$E$99:$E$116</c:f>
              <c:numCache>
                <c:formatCode>General</c:formatCode>
                <c:ptCount val="18"/>
                <c:pt idx="0" formatCode="0.00">
                  <c:v>0.31799090800395835</c:v>
                </c:pt>
                <c:pt idx="1">
                  <c:v>1.36</c:v>
                </c:pt>
                <c:pt idx="2">
                  <c:v>2.58</c:v>
                </c:pt>
                <c:pt idx="3">
                  <c:v>2.94</c:v>
                </c:pt>
                <c:pt idx="4">
                  <c:v>3.03</c:v>
                </c:pt>
                <c:pt idx="5">
                  <c:v>3.18</c:v>
                </c:pt>
                <c:pt idx="6">
                  <c:v>4.24</c:v>
                </c:pt>
                <c:pt idx="7">
                  <c:v>4.3499999999999996</c:v>
                </c:pt>
                <c:pt idx="8">
                  <c:v>5.18</c:v>
                </c:pt>
                <c:pt idx="9">
                  <c:v>5.33</c:v>
                </c:pt>
                <c:pt idx="10">
                  <c:v>4.09</c:v>
                </c:pt>
                <c:pt idx="11">
                  <c:v>3.91</c:v>
                </c:pt>
                <c:pt idx="12">
                  <c:v>3.08</c:v>
                </c:pt>
                <c:pt idx="13">
                  <c:v>2.88</c:v>
                </c:pt>
                <c:pt idx="14">
                  <c:v>2.88</c:v>
                </c:pt>
                <c:pt idx="15">
                  <c:v>2.58</c:v>
                </c:pt>
                <c:pt idx="17">
                  <c:v>2.82</c:v>
                </c:pt>
              </c:numCache>
            </c:numRef>
          </c:val>
          <c:extLst>
            <c:ext xmlns:c16="http://schemas.microsoft.com/office/drawing/2014/chart" uri="{C3380CC4-5D6E-409C-BE32-E72D297353CC}">
              <c16:uniqueId val="{00000010-9880-B14C-BF99-8B0C98B2377B}"/>
            </c:ext>
          </c:extLst>
        </c:ser>
        <c:ser>
          <c:idx val="1"/>
          <c:order val="1"/>
          <c:tx>
            <c:strRef>
              <c:f>'Non-vs-firearm-suicides-by-age'!$M$98</c:f>
              <c:strCache>
                <c:ptCount val="1"/>
                <c:pt idx="0">
                  <c:v>Males</c:v>
                </c:pt>
              </c:strCache>
            </c:strRef>
          </c:tx>
          <c:spPr>
            <a:solidFill>
              <a:schemeClr val="accent2"/>
            </a:solidFill>
            <a:ln>
              <a:noFill/>
            </a:ln>
            <a:effectLst/>
          </c:spPr>
          <c:invertIfNegative val="0"/>
          <c:dLbls>
            <c:dLbl>
              <c:idx val="0"/>
              <c:layout>
                <c:manualLayout>
                  <c:x val="-1.1070725572191297E-17"/>
                  <c:y val="-2.4093906023402362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880-B14C-BF99-8B0C98B2377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'Non-vs-firearm-suicides-by-age'!$B$99:$B$116</c:f>
              <c:strCache>
                <c:ptCount val="18"/>
                <c:pt idx="0">
                  <c:v>10-14</c:v>
                </c:pt>
                <c:pt idx="1">
                  <c:v>15-19</c:v>
                </c:pt>
                <c:pt idx="2">
                  <c:v>20-24</c:v>
                </c:pt>
                <c:pt idx="3">
                  <c:v>25-29</c:v>
                </c:pt>
                <c:pt idx="4">
                  <c:v>30-34</c:v>
                </c:pt>
                <c:pt idx="5">
                  <c:v>35-39</c:v>
                </c:pt>
                <c:pt idx="6">
                  <c:v>40-44</c:v>
                </c:pt>
                <c:pt idx="7">
                  <c:v>45-49</c:v>
                </c:pt>
                <c:pt idx="8">
                  <c:v>50-54</c:v>
                </c:pt>
                <c:pt idx="9">
                  <c:v>55-59</c:v>
                </c:pt>
                <c:pt idx="10">
                  <c:v>60-64</c:v>
                </c:pt>
                <c:pt idx="11">
                  <c:v>65-69</c:v>
                </c:pt>
                <c:pt idx="12">
                  <c:v>70-74</c:v>
                </c:pt>
                <c:pt idx="13">
                  <c:v>75-79</c:v>
                </c:pt>
                <c:pt idx="14">
                  <c:v>80-84</c:v>
                </c:pt>
                <c:pt idx="15">
                  <c:v>85+</c:v>
                </c:pt>
                <c:pt idx="17">
                  <c:v>Total</c:v>
                </c:pt>
              </c:strCache>
            </c:strRef>
          </c:cat>
          <c:val>
            <c:numRef>
              <c:f>'Non-vs-firearm-suicides-by-age'!$M$99:$M$116</c:f>
              <c:numCache>
                <c:formatCode>General</c:formatCode>
                <c:ptCount val="18"/>
                <c:pt idx="0">
                  <c:v>1.1000000000000001</c:v>
                </c:pt>
                <c:pt idx="1">
                  <c:v>9.59</c:v>
                </c:pt>
                <c:pt idx="2">
                  <c:v>19.91</c:v>
                </c:pt>
                <c:pt idx="3">
                  <c:v>17.43</c:v>
                </c:pt>
                <c:pt idx="4">
                  <c:v>17.23</c:v>
                </c:pt>
                <c:pt idx="5">
                  <c:v>16.690000000000001</c:v>
                </c:pt>
                <c:pt idx="6">
                  <c:v>17.28</c:v>
                </c:pt>
                <c:pt idx="7">
                  <c:v>20.56</c:v>
                </c:pt>
                <c:pt idx="8">
                  <c:v>24.27</c:v>
                </c:pt>
                <c:pt idx="9">
                  <c:v>26.18</c:v>
                </c:pt>
                <c:pt idx="10">
                  <c:v>23.31</c:v>
                </c:pt>
                <c:pt idx="11">
                  <c:v>24</c:v>
                </c:pt>
                <c:pt idx="12">
                  <c:v>29.65</c:v>
                </c:pt>
                <c:pt idx="13">
                  <c:v>37.049999999999997</c:v>
                </c:pt>
                <c:pt idx="14">
                  <c:v>53.88</c:v>
                </c:pt>
                <c:pt idx="15">
                  <c:v>61.49</c:v>
                </c:pt>
                <c:pt idx="17">
                  <c:v>17.170000000000002</c:v>
                </c:pt>
              </c:numCache>
            </c:numRef>
          </c:val>
          <c:extLst>
            <c:ext xmlns:c16="http://schemas.microsoft.com/office/drawing/2014/chart" uri="{C3380CC4-5D6E-409C-BE32-E72D297353CC}">
              <c16:uniqueId val="{00000011-9880-B14C-BF99-8B0C98B2377B}"/>
            </c:ext>
          </c:extLst>
        </c:ser>
        <c:dLbls>
          <c:showLegendKey val="0"/>
          <c:showVal val="0"/>
          <c:showCatName val="0"/>
          <c:showSerName val="0"/>
          <c:showPercent val="0"/>
          <c:showBubbleSize val="0"/>
        </c:dLbls>
        <c:gapWidth val="77"/>
        <c:overlap val="100"/>
        <c:axId val="488696384"/>
        <c:axId val="489300496"/>
      </c:barChart>
      <c:catAx>
        <c:axId val="488696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89300496"/>
        <c:crosses val="autoZero"/>
        <c:auto val="1"/>
        <c:lblAlgn val="ctr"/>
        <c:lblOffset val="250"/>
        <c:noMultiLvlLbl val="0"/>
      </c:catAx>
      <c:valAx>
        <c:axId val="489300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86963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347112860892388E-2"/>
          <c:y val="0.12076407115777195"/>
          <c:w val="0.90287510936132986"/>
          <c:h val="0.77650444736074653"/>
        </c:manualLayout>
      </c:layout>
      <c:barChart>
        <c:barDir val="col"/>
        <c:grouping val="clustered"/>
        <c:varyColors val="0"/>
        <c:ser>
          <c:idx val="0"/>
          <c:order val="0"/>
          <c:tx>
            <c:strRef>
              <c:f>Sheet2!$E$24</c:f>
              <c:strCache>
                <c:ptCount val="1"/>
                <c:pt idx="0">
                  <c:v>Age Adj</c:v>
                </c:pt>
              </c:strCache>
            </c:strRef>
          </c:tx>
          <c:spPr>
            <a:solidFill>
              <a:schemeClr val="accent1">
                <a:lumMod val="60000"/>
                <a:lumOff val="40000"/>
              </a:schemeClr>
            </a:solidFill>
            <a:ln>
              <a:noFill/>
            </a:ln>
            <a:effectLst/>
          </c:spPr>
          <c:invertIfNegative val="0"/>
          <c:dLbls>
            <c:dLbl>
              <c:idx val="0"/>
              <c:layout>
                <c:manualLayout>
                  <c:x val="2.7777777777777779E-3"/>
                  <c:y val="-4.62962962962963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7B-C14D-AED3-8DF724BE5A00}"/>
                </c:ext>
              </c:extLst>
            </c:dLbl>
            <c:dLbl>
              <c:idx val="1"/>
              <c:layout>
                <c:manualLayout>
                  <c:x val="-2.7777777777778798E-3"/>
                  <c:y val="-3.70370370370370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7B-C14D-AED3-8DF724BE5A0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Sheet2!$H$25:$H$26</c:f>
                <c:numCache>
                  <c:formatCode>General</c:formatCode>
                  <c:ptCount val="2"/>
                  <c:pt idx="0">
                    <c:v>0.16999999999999993</c:v>
                  </c:pt>
                  <c:pt idx="1">
                    <c:v>0.45000000000000107</c:v>
                  </c:pt>
                </c:numCache>
              </c:numRef>
            </c:plus>
            <c:minus>
              <c:numRef>
                <c:f>Sheet2!$I$25:$I$26</c:f>
                <c:numCache>
                  <c:formatCode>General</c:formatCode>
                  <c:ptCount val="2"/>
                  <c:pt idx="0">
                    <c:v>0.16999999999999993</c:v>
                  </c:pt>
                  <c:pt idx="1">
                    <c:v>0.44999999999999929</c:v>
                  </c:pt>
                </c:numCache>
              </c:numRef>
            </c:minus>
            <c:spPr>
              <a:noFill/>
              <a:ln w="9525" cap="flat" cmpd="sng" algn="ctr">
                <a:solidFill>
                  <a:schemeClr val="tx1">
                    <a:lumMod val="65000"/>
                    <a:lumOff val="35000"/>
                  </a:schemeClr>
                </a:solidFill>
                <a:round/>
              </a:ln>
              <a:effectLst/>
            </c:spPr>
          </c:errBars>
          <c:cat>
            <c:strRef>
              <c:f>Sheet2!$A$25:$A$26</c:f>
              <c:strCache>
                <c:ptCount val="2"/>
                <c:pt idx="0">
                  <c:v>Large &amp; Medium Metro</c:v>
                </c:pt>
                <c:pt idx="1">
                  <c:v>Small Metro &amp; NonMetro</c:v>
                </c:pt>
              </c:strCache>
            </c:strRef>
          </c:cat>
          <c:val>
            <c:numRef>
              <c:f>Sheet2!$E$25:$E$26</c:f>
              <c:numCache>
                <c:formatCode>General</c:formatCode>
                <c:ptCount val="2"/>
                <c:pt idx="0">
                  <c:v>8.82</c:v>
                </c:pt>
                <c:pt idx="1">
                  <c:v>13.29</c:v>
                </c:pt>
              </c:numCache>
            </c:numRef>
          </c:val>
          <c:extLst>
            <c:ext xmlns:c16="http://schemas.microsoft.com/office/drawing/2014/chart" uri="{C3380CC4-5D6E-409C-BE32-E72D297353CC}">
              <c16:uniqueId val="{00000002-BF7B-C14D-AED3-8DF724BE5A00}"/>
            </c:ext>
          </c:extLst>
        </c:ser>
        <c:dLbls>
          <c:dLblPos val="outEnd"/>
          <c:showLegendKey val="0"/>
          <c:showVal val="1"/>
          <c:showCatName val="0"/>
          <c:showSerName val="0"/>
          <c:showPercent val="0"/>
          <c:showBubbleSize val="0"/>
        </c:dLbls>
        <c:gapWidth val="219"/>
        <c:overlap val="-27"/>
        <c:axId val="905634112"/>
        <c:axId val="400814368"/>
      </c:barChart>
      <c:catAx>
        <c:axId val="90563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0814368"/>
        <c:crosses val="autoZero"/>
        <c:auto val="1"/>
        <c:lblAlgn val="ctr"/>
        <c:lblOffset val="100"/>
        <c:noMultiLvlLbl val="0"/>
      </c:catAx>
      <c:valAx>
        <c:axId val="400814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05634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Sheet4!$Q$3</c:f>
              <c:strCache>
                <c:ptCount val="1"/>
                <c:pt idx="0">
                  <c:v>Age Adjusted Rate</c:v>
                </c:pt>
              </c:strCache>
            </c:strRef>
          </c:tx>
          <c:spPr>
            <a:solidFill>
              <a:schemeClr val="accent1">
                <a:lumMod val="60000"/>
                <a:lumOff val="40000"/>
              </a:schemeClr>
            </a:solidFill>
            <a:ln>
              <a:noFill/>
            </a:ln>
            <a:effectLst/>
          </c:spPr>
          <c:invertIfNegative val="0"/>
          <c:dPt>
            <c:idx val="1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6219-314D-BE3D-36F21B9C3F79}"/>
              </c:ext>
            </c:extLst>
          </c:dPt>
          <c:errBars>
            <c:errBarType val="both"/>
            <c:errValType val="cust"/>
            <c:noEndCap val="0"/>
            <c:plus>
              <c:numRef>
                <c:f>Sheet4!$T$4:$T$19</c:f>
                <c:numCache>
                  <c:formatCode>General</c:formatCode>
                  <c:ptCount val="16"/>
                  <c:pt idx="0">
                    <c:v>1.2699999999999996</c:v>
                  </c:pt>
                  <c:pt idx="1">
                    <c:v>1.3000000000000007</c:v>
                  </c:pt>
                  <c:pt idx="2">
                    <c:v>4.5500000000000007</c:v>
                  </c:pt>
                  <c:pt idx="3">
                    <c:v>2.490000000000002</c:v>
                  </c:pt>
                  <c:pt idx="4">
                    <c:v>1.3599999999999994</c:v>
                  </c:pt>
                  <c:pt idx="5">
                    <c:v>1.5400000000000009</c:v>
                  </c:pt>
                  <c:pt idx="6">
                    <c:v>1.2799999999999994</c:v>
                  </c:pt>
                  <c:pt idx="7">
                    <c:v>5.76</c:v>
                  </c:pt>
                  <c:pt idx="8">
                    <c:v>2.59</c:v>
                  </c:pt>
                  <c:pt idx="9">
                    <c:v>1.67</c:v>
                  </c:pt>
                  <c:pt idx="10">
                    <c:v>0.41999999999999993</c:v>
                  </c:pt>
                  <c:pt idx="11">
                    <c:v>0.16999999999999993</c:v>
                  </c:pt>
                  <c:pt idx="12">
                    <c:v>0.6899999999999995</c:v>
                  </c:pt>
                  <c:pt idx="13">
                    <c:v>0.20000000000000107</c:v>
                  </c:pt>
                  <c:pt idx="14">
                    <c:v>0.79999999999999982</c:v>
                  </c:pt>
                  <c:pt idx="15">
                    <c:v>1.58</c:v>
                  </c:pt>
                </c:numCache>
              </c:numRef>
            </c:plus>
            <c:minus>
              <c:numRef>
                <c:f>Sheet4!$U$4:$U$19</c:f>
                <c:numCache>
                  <c:formatCode>General</c:formatCode>
                  <c:ptCount val="16"/>
                  <c:pt idx="0">
                    <c:v>1.2800000000000011</c:v>
                  </c:pt>
                  <c:pt idx="1">
                    <c:v>1.2899999999999991</c:v>
                  </c:pt>
                  <c:pt idx="2">
                    <c:v>3.7899999999999991</c:v>
                  </c:pt>
                  <c:pt idx="3">
                    <c:v>2.4900000000000002</c:v>
                  </c:pt>
                  <c:pt idx="4">
                    <c:v>1.3600000000000012</c:v>
                  </c:pt>
                  <c:pt idx="5">
                    <c:v>1.5399999999999991</c:v>
                  </c:pt>
                  <c:pt idx="6">
                    <c:v>1.2800000000000011</c:v>
                  </c:pt>
                  <c:pt idx="7">
                    <c:v>4.13</c:v>
                  </c:pt>
                  <c:pt idx="8">
                    <c:v>2.1700000000000008</c:v>
                  </c:pt>
                  <c:pt idx="9">
                    <c:v>1.67</c:v>
                  </c:pt>
                  <c:pt idx="10">
                    <c:v>0.42999999999999972</c:v>
                  </c:pt>
                  <c:pt idx="11">
                    <c:v>0.16000000000000014</c:v>
                  </c:pt>
                  <c:pt idx="12">
                    <c:v>0.69999999999999929</c:v>
                  </c:pt>
                  <c:pt idx="13">
                    <c:v>0.19999999999999929</c:v>
                  </c:pt>
                  <c:pt idx="14">
                    <c:v>0.79</c:v>
                  </c:pt>
                  <c:pt idx="15">
                    <c:v>1.2499999999999996</c:v>
                  </c:pt>
                </c:numCache>
              </c:numRef>
            </c:minus>
            <c:spPr>
              <a:noFill/>
              <a:ln w="9525" cap="flat" cmpd="sng" algn="ctr">
                <a:solidFill>
                  <a:schemeClr val="tx1">
                    <a:lumMod val="65000"/>
                    <a:lumOff val="35000"/>
                  </a:schemeClr>
                </a:solidFill>
                <a:round/>
              </a:ln>
              <a:effectLst/>
            </c:spPr>
          </c:errBars>
          <c:cat>
            <c:strRef>
              <c:f>Sheet4!$M$4:$M$19</c:f>
              <c:strCache>
                <c:ptCount val="16"/>
                <c:pt idx="0">
                  <c:v>Yavapai (955 deaths)</c:v>
                </c:pt>
                <c:pt idx="1">
                  <c:v>Mohave (864)</c:v>
                </c:pt>
                <c:pt idx="2">
                  <c:v>La Paz (94)</c:v>
                </c:pt>
                <c:pt idx="3">
                  <c:v>Gila (206)</c:v>
                </c:pt>
                <c:pt idx="4">
                  <c:v>Cochise (419)</c:v>
                </c:pt>
                <c:pt idx="5">
                  <c:v>Navajo (292)</c:v>
                </c:pt>
                <c:pt idx="6">
                  <c:v>Coconino (305)</c:v>
                </c:pt>
                <c:pt idx="7">
                  <c:v>Greenlee (20)</c:v>
                </c:pt>
                <c:pt idx="8">
                  <c:v>Graham (76)</c:v>
                </c:pt>
                <c:pt idx="9">
                  <c:v>Apache (143)</c:v>
                </c:pt>
                <c:pt idx="10">
                  <c:v>Pima (2,240)</c:v>
                </c:pt>
                <c:pt idx="11">
                  <c:v>Arizona (13,751)</c:v>
                </c:pt>
                <c:pt idx="12">
                  <c:v>Pinal (660)</c:v>
                </c:pt>
                <c:pt idx="13">
                  <c:v>Maricopa (7,138)</c:v>
                </c:pt>
                <c:pt idx="14">
                  <c:v>Yuma (297)</c:v>
                </c:pt>
                <c:pt idx="15">
                  <c:v>Santa Cruz (42)</c:v>
                </c:pt>
              </c:strCache>
            </c:strRef>
          </c:cat>
          <c:val>
            <c:numRef>
              <c:f>Sheet4!$Q$4:$Q$19</c:f>
              <c:numCache>
                <c:formatCode>0.0</c:formatCode>
                <c:ptCount val="16"/>
                <c:pt idx="0">
                  <c:v>17.89</c:v>
                </c:pt>
                <c:pt idx="1">
                  <c:v>17.61</c:v>
                </c:pt>
                <c:pt idx="2">
                  <c:v>16.84</c:v>
                </c:pt>
                <c:pt idx="3">
                  <c:v>16.61</c:v>
                </c:pt>
                <c:pt idx="4">
                  <c:v>13.71</c:v>
                </c:pt>
                <c:pt idx="5">
                  <c:v>13.17</c:v>
                </c:pt>
                <c:pt idx="6">
                  <c:v>11.05</c:v>
                </c:pt>
                <c:pt idx="7">
                  <c:v>10.6</c:v>
                </c:pt>
                <c:pt idx="8">
                  <c:v>10.130000000000001</c:v>
                </c:pt>
                <c:pt idx="9">
                  <c:v>10.01</c:v>
                </c:pt>
                <c:pt idx="10">
                  <c:v>10.01</c:v>
                </c:pt>
                <c:pt idx="11">
                  <c:v>9.6999999999999993</c:v>
                </c:pt>
                <c:pt idx="12">
                  <c:v>8.92</c:v>
                </c:pt>
                <c:pt idx="13">
                  <c:v>8.52</c:v>
                </c:pt>
                <c:pt idx="14">
                  <c:v>6.82</c:v>
                </c:pt>
                <c:pt idx="15">
                  <c:v>4.43</c:v>
                </c:pt>
              </c:numCache>
            </c:numRef>
          </c:val>
          <c:extLst>
            <c:ext xmlns:c16="http://schemas.microsoft.com/office/drawing/2014/chart" uri="{C3380CC4-5D6E-409C-BE32-E72D297353CC}">
              <c16:uniqueId val="{00000002-6219-314D-BE3D-36F21B9C3F79}"/>
            </c:ext>
          </c:extLst>
        </c:ser>
        <c:dLbls>
          <c:showLegendKey val="0"/>
          <c:showVal val="0"/>
          <c:showCatName val="0"/>
          <c:showSerName val="0"/>
          <c:showPercent val="0"/>
          <c:showBubbleSize val="0"/>
        </c:dLbls>
        <c:gapWidth val="77"/>
        <c:axId val="491431472"/>
        <c:axId val="917044944"/>
      </c:barChart>
      <c:catAx>
        <c:axId val="4914314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17044944"/>
        <c:crosses val="autoZero"/>
        <c:auto val="1"/>
        <c:lblAlgn val="ctr"/>
        <c:lblOffset val="100"/>
        <c:noMultiLvlLbl val="0"/>
      </c:catAx>
      <c:valAx>
        <c:axId val="91704494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1431472"/>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OverallSuicide!$D$20</c:f>
              <c:strCache>
                <c:ptCount val="1"/>
                <c:pt idx="0">
                  <c:v>AZ Rate</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OverallSuicide!$A$21:$A$31</c:f>
              <c:strCache>
                <c:ptCount val="11"/>
                <c:pt idx="0">
                  <c:v>5-14</c:v>
                </c:pt>
                <c:pt idx="1">
                  <c:v>15-24</c:v>
                </c:pt>
                <c:pt idx="2">
                  <c:v>25-34</c:v>
                </c:pt>
                <c:pt idx="3">
                  <c:v>35-44</c:v>
                </c:pt>
                <c:pt idx="4">
                  <c:v>45-54</c:v>
                </c:pt>
                <c:pt idx="5">
                  <c:v>55-64</c:v>
                </c:pt>
                <c:pt idx="6">
                  <c:v>65-74</c:v>
                </c:pt>
                <c:pt idx="7">
                  <c:v>75-84</c:v>
                </c:pt>
                <c:pt idx="8">
                  <c:v>85+</c:v>
                </c:pt>
                <c:pt idx="10">
                  <c:v>Total</c:v>
                </c:pt>
              </c:strCache>
            </c:strRef>
          </c:cat>
          <c:val>
            <c:numRef>
              <c:f>OverallSuicide!$D$21:$D$31</c:f>
              <c:numCache>
                <c:formatCode>General</c:formatCode>
                <c:ptCount val="11"/>
                <c:pt idx="0">
                  <c:v>0.36</c:v>
                </c:pt>
                <c:pt idx="1">
                  <c:v>8.6199999999999992</c:v>
                </c:pt>
                <c:pt idx="2">
                  <c:v>10.39</c:v>
                </c:pt>
                <c:pt idx="3">
                  <c:v>10.42</c:v>
                </c:pt>
                <c:pt idx="4">
                  <c:v>13.44</c:v>
                </c:pt>
                <c:pt idx="5">
                  <c:v>14.31</c:v>
                </c:pt>
                <c:pt idx="6">
                  <c:v>14.4</c:v>
                </c:pt>
                <c:pt idx="7">
                  <c:v>21.41</c:v>
                </c:pt>
                <c:pt idx="8">
                  <c:v>24.83</c:v>
                </c:pt>
                <c:pt idx="10" formatCode="0.00">
                  <c:v>9.6999999999999993</c:v>
                </c:pt>
              </c:numCache>
            </c:numRef>
          </c:val>
          <c:extLst>
            <c:ext xmlns:c16="http://schemas.microsoft.com/office/drawing/2014/chart" uri="{C3380CC4-5D6E-409C-BE32-E72D297353CC}">
              <c16:uniqueId val="{00000000-09A2-644D-92FD-35FAC34B8079}"/>
            </c:ext>
          </c:extLst>
        </c:ser>
        <c:ser>
          <c:idx val="1"/>
          <c:order val="1"/>
          <c:tx>
            <c:strRef>
              <c:f>OverallSuicide!$L$20</c:f>
              <c:strCache>
                <c:ptCount val="1"/>
                <c:pt idx="0">
                  <c:v>US Rate</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OverallSuicide!$A$21:$A$31</c:f>
              <c:strCache>
                <c:ptCount val="11"/>
                <c:pt idx="0">
                  <c:v>5-14</c:v>
                </c:pt>
                <c:pt idx="1">
                  <c:v>15-24</c:v>
                </c:pt>
                <c:pt idx="2">
                  <c:v>25-34</c:v>
                </c:pt>
                <c:pt idx="3">
                  <c:v>35-44</c:v>
                </c:pt>
                <c:pt idx="4">
                  <c:v>45-54</c:v>
                </c:pt>
                <c:pt idx="5">
                  <c:v>55-64</c:v>
                </c:pt>
                <c:pt idx="6">
                  <c:v>65-74</c:v>
                </c:pt>
                <c:pt idx="7">
                  <c:v>75-84</c:v>
                </c:pt>
                <c:pt idx="8">
                  <c:v>85+</c:v>
                </c:pt>
                <c:pt idx="10">
                  <c:v>Total</c:v>
                </c:pt>
              </c:strCache>
            </c:strRef>
          </c:cat>
          <c:val>
            <c:numRef>
              <c:f>OverallSuicide!$L$21:$L$31</c:f>
              <c:numCache>
                <c:formatCode>General</c:formatCode>
                <c:ptCount val="11"/>
                <c:pt idx="0">
                  <c:v>0.28000000000000003</c:v>
                </c:pt>
                <c:pt idx="1">
                  <c:v>5.43</c:v>
                </c:pt>
                <c:pt idx="2">
                  <c:v>6.6</c:v>
                </c:pt>
                <c:pt idx="3">
                  <c:v>7.06</c:v>
                </c:pt>
                <c:pt idx="4">
                  <c:v>8.56</c:v>
                </c:pt>
                <c:pt idx="5">
                  <c:v>9.1300000000000008</c:v>
                </c:pt>
                <c:pt idx="6">
                  <c:v>9.66</c:v>
                </c:pt>
                <c:pt idx="7">
                  <c:v>13.02</c:v>
                </c:pt>
                <c:pt idx="8">
                  <c:v>13.16</c:v>
                </c:pt>
                <c:pt idx="10">
                  <c:v>6.22</c:v>
                </c:pt>
              </c:numCache>
            </c:numRef>
          </c:val>
          <c:extLst>
            <c:ext xmlns:c16="http://schemas.microsoft.com/office/drawing/2014/chart" uri="{C3380CC4-5D6E-409C-BE32-E72D297353CC}">
              <c16:uniqueId val="{00000001-09A2-644D-92FD-35FAC34B8079}"/>
            </c:ext>
          </c:extLst>
        </c:ser>
        <c:dLbls>
          <c:dLblPos val="outEnd"/>
          <c:showLegendKey val="0"/>
          <c:showVal val="1"/>
          <c:showCatName val="0"/>
          <c:showSerName val="0"/>
          <c:showPercent val="0"/>
          <c:showBubbleSize val="0"/>
        </c:dLbls>
        <c:gapWidth val="219"/>
        <c:overlap val="-27"/>
        <c:axId val="800814048"/>
        <c:axId val="800831056"/>
      </c:barChart>
      <c:catAx>
        <c:axId val="800814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00831056"/>
        <c:crosses val="autoZero"/>
        <c:auto val="1"/>
        <c:lblAlgn val="ctr"/>
        <c:lblOffset val="100"/>
        <c:noMultiLvlLbl val="0"/>
      </c:catAx>
      <c:valAx>
        <c:axId val="800831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08140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a:t>Figure 66. Firearm Suicide Rates vs Household Gun Ownership, 1999-2016, 50 States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tx>
            <c:strRef>
              <c:f>'HouseGun-vs-suic-homic-unintent'!$F$2</c:f>
              <c:strCache>
                <c:ptCount val="1"/>
                <c:pt idx="0">
                  <c:v>Firearm Suicide</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2"/>
                </a:solidFill>
                <a:prstDash val="solid"/>
              </a:ln>
              <a:effectLst/>
            </c:spPr>
            <c:trendlineType val="linear"/>
            <c:dispRSqr val="0"/>
            <c:dispEq val="0"/>
          </c:trendline>
          <c:xVal>
            <c:numRef>
              <c:f>'HouseGun-vs-suic-homic-unintent'!$D$3:$D$52</c:f>
              <c:numCache>
                <c:formatCode>0.000</c:formatCode>
                <c:ptCount val="50"/>
                <c:pt idx="0">
                  <c:v>0.5083333333333333</c:v>
                </c:pt>
                <c:pt idx="1">
                  <c:v>0.58988888888888891</c:v>
                </c:pt>
                <c:pt idx="2">
                  <c:v>0.37805555555555553</c:v>
                </c:pt>
                <c:pt idx="3">
                  <c:v>0.51550000000000007</c:v>
                </c:pt>
                <c:pt idx="4">
                  <c:v>0.19833333333333331</c:v>
                </c:pt>
                <c:pt idx="5">
                  <c:v>0.39411111111111108</c:v>
                </c:pt>
                <c:pt idx="6">
                  <c:v>0.17972222222222223</c:v>
                </c:pt>
                <c:pt idx="7">
                  <c:v>0.30550000000000005</c:v>
                </c:pt>
                <c:pt idx="8">
                  <c:v>0.28605555555555556</c:v>
                </c:pt>
                <c:pt idx="9">
                  <c:v>0.41011111111111109</c:v>
                </c:pt>
                <c:pt idx="10">
                  <c:v>9.1944444444444454E-2</c:v>
                </c:pt>
                <c:pt idx="11">
                  <c:v>0.5497777777777777</c:v>
                </c:pt>
                <c:pt idx="12">
                  <c:v>0.23916666666666664</c:v>
                </c:pt>
                <c:pt idx="13">
                  <c:v>0.39494444444444454</c:v>
                </c:pt>
                <c:pt idx="14">
                  <c:v>0.39327777777777784</c:v>
                </c:pt>
                <c:pt idx="15">
                  <c:v>0.42927777777777776</c:v>
                </c:pt>
                <c:pt idx="16">
                  <c:v>0.50555555555555565</c:v>
                </c:pt>
                <c:pt idx="17">
                  <c:v>0.48522222222222222</c:v>
                </c:pt>
                <c:pt idx="18">
                  <c:v>0.44261111111111112</c:v>
                </c:pt>
                <c:pt idx="19">
                  <c:v>0.23022222222222222</c:v>
                </c:pt>
                <c:pt idx="20">
                  <c:v>0.10794444444444445</c:v>
                </c:pt>
                <c:pt idx="21">
                  <c:v>0.36183333333333334</c:v>
                </c:pt>
                <c:pt idx="22">
                  <c:v>0.39666666666666667</c:v>
                </c:pt>
                <c:pt idx="23">
                  <c:v>0.51672222222222219</c:v>
                </c:pt>
                <c:pt idx="24">
                  <c:v>0.46494444444444444</c:v>
                </c:pt>
                <c:pt idx="25">
                  <c:v>0.63350000000000006</c:v>
                </c:pt>
                <c:pt idx="26">
                  <c:v>0.40572222222222232</c:v>
                </c:pt>
                <c:pt idx="27">
                  <c:v>0.37222222222222212</c:v>
                </c:pt>
                <c:pt idx="28">
                  <c:v>0.37083333333333329</c:v>
                </c:pt>
                <c:pt idx="29">
                  <c:v>9.8000000000000018E-2</c:v>
                </c:pt>
                <c:pt idx="30">
                  <c:v>0.39850000000000002</c:v>
                </c:pt>
                <c:pt idx="31">
                  <c:v>0.15794444444444442</c:v>
                </c:pt>
                <c:pt idx="32">
                  <c:v>0.37011111111111106</c:v>
                </c:pt>
                <c:pt idx="33">
                  <c:v>0.53866666666666663</c:v>
                </c:pt>
                <c:pt idx="34">
                  <c:v>0.3537222222222221</c:v>
                </c:pt>
                <c:pt idx="35">
                  <c:v>0.50294444444444442</c:v>
                </c:pt>
                <c:pt idx="36">
                  <c:v>0.445888888888889</c:v>
                </c:pt>
                <c:pt idx="37">
                  <c:v>0.37611111111111112</c:v>
                </c:pt>
                <c:pt idx="38">
                  <c:v>0.11783333333333336</c:v>
                </c:pt>
                <c:pt idx="39">
                  <c:v>0.43622222222222223</c:v>
                </c:pt>
                <c:pt idx="40">
                  <c:v>0.52333333333333321</c:v>
                </c:pt>
                <c:pt idx="41">
                  <c:v>0.46061111111111114</c:v>
                </c:pt>
                <c:pt idx="42">
                  <c:v>0.37605555555555559</c:v>
                </c:pt>
                <c:pt idx="43">
                  <c:v>0.41011111111111115</c:v>
                </c:pt>
                <c:pt idx="44">
                  <c:v>0.4568888888888889</c:v>
                </c:pt>
                <c:pt idx="45">
                  <c:v>0.37894444444444442</c:v>
                </c:pt>
                <c:pt idx="46">
                  <c:v>0.35627777777777775</c:v>
                </c:pt>
                <c:pt idx="47">
                  <c:v>0.57372222222222236</c:v>
                </c:pt>
                <c:pt idx="48">
                  <c:v>0.43266666666666675</c:v>
                </c:pt>
                <c:pt idx="49">
                  <c:v>0.59749999999999981</c:v>
                </c:pt>
              </c:numCache>
            </c:numRef>
          </c:xVal>
          <c:yVal>
            <c:numRef>
              <c:f>'HouseGun-vs-suic-homic-unintent'!$F$3:$F$52</c:f>
              <c:numCache>
                <c:formatCode>General</c:formatCode>
                <c:ptCount val="50"/>
                <c:pt idx="0">
                  <c:v>9.16</c:v>
                </c:pt>
                <c:pt idx="1">
                  <c:v>14.03</c:v>
                </c:pt>
                <c:pt idx="2">
                  <c:v>9.49</c:v>
                </c:pt>
                <c:pt idx="3">
                  <c:v>9.58</c:v>
                </c:pt>
                <c:pt idx="4">
                  <c:v>4.1100000000000003</c:v>
                </c:pt>
                <c:pt idx="5">
                  <c:v>8.81</c:v>
                </c:pt>
                <c:pt idx="6">
                  <c:v>2.76</c:v>
                </c:pt>
                <c:pt idx="7">
                  <c:v>5.21</c:v>
                </c:pt>
                <c:pt idx="8">
                  <c:v>6.81</c:v>
                </c:pt>
                <c:pt idx="9">
                  <c:v>7.53</c:v>
                </c:pt>
                <c:pt idx="10">
                  <c:v>2.25</c:v>
                </c:pt>
                <c:pt idx="11">
                  <c:v>11.02</c:v>
                </c:pt>
                <c:pt idx="12">
                  <c:v>3.49</c:v>
                </c:pt>
                <c:pt idx="13">
                  <c:v>6.99</c:v>
                </c:pt>
                <c:pt idx="14">
                  <c:v>5.59</c:v>
                </c:pt>
                <c:pt idx="15">
                  <c:v>7.51</c:v>
                </c:pt>
                <c:pt idx="16">
                  <c:v>9.43</c:v>
                </c:pt>
                <c:pt idx="17">
                  <c:v>8.19</c:v>
                </c:pt>
                <c:pt idx="18">
                  <c:v>7.08</c:v>
                </c:pt>
                <c:pt idx="19">
                  <c:v>4.2</c:v>
                </c:pt>
                <c:pt idx="20">
                  <c:v>1.67</c:v>
                </c:pt>
                <c:pt idx="21">
                  <c:v>5.82</c:v>
                </c:pt>
                <c:pt idx="22">
                  <c:v>5.19</c:v>
                </c:pt>
                <c:pt idx="23">
                  <c:v>8.86</c:v>
                </c:pt>
                <c:pt idx="24">
                  <c:v>7.98</c:v>
                </c:pt>
                <c:pt idx="25">
                  <c:v>13.19</c:v>
                </c:pt>
                <c:pt idx="26">
                  <c:v>5.81</c:v>
                </c:pt>
                <c:pt idx="27">
                  <c:v>10.71</c:v>
                </c:pt>
                <c:pt idx="28">
                  <c:v>6.04</c:v>
                </c:pt>
                <c:pt idx="29">
                  <c:v>1.92</c:v>
                </c:pt>
                <c:pt idx="30">
                  <c:v>10.44</c:v>
                </c:pt>
                <c:pt idx="31">
                  <c:v>2.21</c:v>
                </c:pt>
                <c:pt idx="32">
                  <c:v>7.22</c:v>
                </c:pt>
                <c:pt idx="33">
                  <c:v>7.89</c:v>
                </c:pt>
                <c:pt idx="34">
                  <c:v>5.87</c:v>
                </c:pt>
                <c:pt idx="35">
                  <c:v>9.86</c:v>
                </c:pt>
                <c:pt idx="36">
                  <c:v>8.65</c:v>
                </c:pt>
                <c:pt idx="37">
                  <c:v>5.97</c:v>
                </c:pt>
                <c:pt idx="38">
                  <c:v>2.44</c:v>
                </c:pt>
                <c:pt idx="39">
                  <c:v>8.09</c:v>
                </c:pt>
                <c:pt idx="40">
                  <c:v>7.87</c:v>
                </c:pt>
                <c:pt idx="41">
                  <c:v>9.02</c:v>
                </c:pt>
                <c:pt idx="42">
                  <c:v>6.65</c:v>
                </c:pt>
                <c:pt idx="43">
                  <c:v>9.49</c:v>
                </c:pt>
                <c:pt idx="44">
                  <c:v>7.85</c:v>
                </c:pt>
                <c:pt idx="45">
                  <c:v>6.8</c:v>
                </c:pt>
                <c:pt idx="46">
                  <c:v>6.84</c:v>
                </c:pt>
                <c:pt idx="47">
                  <c:v>10.02</c:v>
                </c:pt>
                <c:pt idx="48">
                  <c:v>5.99</c:v>
                </c:pt>
                <c:pt idx="49">
                  <c:v>13.86</c:v>
                </c:pt>
              </c:numCache>
            </c:numRef>
          </c:yVal>
          <c:smooth val="0"/>
          <c:extLst>
            <c:ext xmlns:c16="http://schemas.microsoft.com/office/drawing/2014/chart" uri="{C3380CC4-5D6E-409C-BE32-E72D297353CC}">
              <c16:uniqueId val="{00000001-E762-F644-90D9-00B9DFD482F3}"/>
            </c:ext>
          </c:extLst>
        </c:ser>
        <c:dLbls>
          <c:showLegendKey val="0"/>
          <c:showVal val="0"/>
          <c:showCatName val="0"/>
          <c:showSerName val="0"/>
          <c:showPercent val="0"/>
          <c:showBubbleSize val="0"/>
        </c:dLbls>
        <c:axId val="31229632"/>
        <c:axId val="29738000"/>
      </c:scatterChart>
      <c:valAx>
        <c:axId val="312296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t>Percent of Households Owning a Gun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9738000"/>
        <c:crosses val="autoZero"/>
        <c:crossBetween val="midCat"/>
      </c:valAx>
      <c:valAx>
        <c:axId val="29738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t>Age-Adjusted Rate/100,000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1229632"/>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a:t>Figure 67. Non-Firearm Suicide Rates vs Household Gun Ownership, 1999-2016, 50 States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tx>
            <c:strRef>
              <c:f>'HouseGun-vs-suic-homic-unintent'!$G$2</c:f>
              <c:strCache>
                <c:ptCount val="1"/>
                <c:pt idx="0">
                  <c:v>Non-Firearm Suicide</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2"/>
                </a:solidFill>
                <a:prstDash val="solid"/>
              </a:ln>
              <a:effectLst/>
            </c:spPr>
            <c:trendlineType val="linear"/>
            <c:dispRSqr val="0"/>
            <c:dispEq val="0"/>
          </c:trendline>
          <c:xVal>
            <c:numRef>
              <c:f>'HouseGun-vs-suic-homic-unintent'!$D$3:$D$52</c:f>
              <c:numCache>
                <c:formatCode>0.000</c:formatCode>
                <c:ptCount val="50"/>
                <c:pt idx="0">
                  <c:v>0.5083333333333333</c:v>
                </c:pt>
                <c:pt idx="1">
                  <c:v>0.58988888888888891</c:v>
                </c:pt>
                <c:pt idx="2">
                  <c:v>0.37805555555555553</c:v>
                </c:pt>
                <c:pt idx="3">
                  <c:v>0.51550000000000007</c:v>
                </c:pt>
                <c:pt idx="4">
                  <c:v>0.19833333333333331</c:v>
                </c:pt>
                <c:pt idx="5">
                  <c:v>0.39411111111111108</c:v>
                </c:pt>
                <c:pt idx="6">
                  <c:v>0.17972222222222223</c:v>
                </c:pt>
                <c:pt idx="7">
                  <c:v>0.30550000000000005</c:v>
                </c:pt>
                <c:pt idx="8">
                  <c:v>0.28605555555555556</c:v>
                </c:pt>
                <c:pt idx="9">
                  <c:v>0.41011111111111109</c:v>
                </c:pt>
                <c:pt idx="10">
                  <c:v>9.1944444444444454E-2</c:v>
                </c:pt>
                <c:pt idx="11">
                  <c:v>0.5497777777777777</c:v>
                </c:pt>
                <c:pt idx="12">
                  <c:v>0.23916666666666664</c:v>
                </c:pt>
                <c:pt idx="13">
                  <c:v>0.39494444444444454</c:v>
                </c:pt>
                <c:pt idx="14">
                  <c:v>0.39327777777777784</c:v>
                </c:pt>
                <c:pt idx="15">
                  <c:v>0.42927777777777776</c:v>
                </c:pt>
                <c:pt idx="16">
                  <c:v>0.50555555555555565</c:v>
                </c:pt>
                <c:pt idx="17">
                  <c:v>0.48522222222222222</c:v>
                </c:pt>
                <c:pt idx="18">
                  <c:v>0.44261111111111112</c:v>
                </c:pt>
                <c:pt idx="19">
                  <c:v>0.23022222222222222</c:v>
                </c:pt>
                <c:pt idx="20">
                  <c:v>0.10794444444444445</c:v>
                </c:pt>
                <c:pt idx="21">
                  <c:v>0.36183333333333334</c:v>
                </c:pt>
                <c:pt idx="22">
                  <c:v>0.39666666666666667</c:v>
                </c:pt>
                <c:pt idx="23">
                  <c:v>0.51672222222222219</c:v>
                </c:pt>
                <c:pt idx="24">
                  <c:v>0.46494444444444444</c:v>
                </c:pt>
                <c:pt idx="25">
                  <c:v>0.63350000000000006</c:v>
                </c:pt>
                <c:pt idx="26">
                  <c:v>0.40572222222222232</c:v>
                </c:pt>
                <c:pt idx="27">
                  <c:v>0.37222222222222212</c:v>
                </c:pt>
                <c:pt idx="28">
                  <c:v>0.37083333333333329</c:v>
                </c:pt>
                <c:pt idx="29">
                  <c:v>9.8000000000000018E-2</c:v>
                </c:pt>
                <c:pt idx="30">
                  <c:v>0.39850000000000002</c:v>
                </c:pt>
                <c:pt idx="31">
                  <c:v>0.15794444444444442</c:v>
                </c:pt>
                <c:pt idx="32">
                  <c:v>0.37011111111111106</c:v>
                </c:pt>
                <c:pt idx="33">
                  <c:v>0.53866666666666663</c:v>
                </c:pt>
                <c:pt idx="34">
                  <c:v>0.3537222222222221</c:v>
                </c:pt>
                <c:pt idx="35">
                  <c:v>0.50294444444444442</c:v>
                </c:pt>
                <c:pt idx="36">
                  <c:v>0.445888888888889</c:v>
                </c:pt>
                <c:pt idx="37">
                  <c:v>0.37611111111111112</c:v>
                </c:pt>
                <c:pt idx="38">
                  <c:v>0.11783333333333336</c:v>
                </c:pt>
                <c:pt idx="39">
                  <c:v>0.43622222222222223</c:v>
                </c:pt>
                <c:pt idx="40">
                  <c:v>0.52333333333333321</c:v>
                </c:pt>
                <c:pt idx="41">
                  <c:v>0.46061111111111114</c:v>
                </c:pt>
                <c:pt idx="42">
                  <c:v>0.37605555555555559</c:v>
                </c:pt>
                <c:pt idx="43">
                  <c:v>0.41011111111111115</c:v>
                </c:pt>
                <c:pt idx="44">
                  <c:v>0.4568888888888889</c:v>
                </c:pt>
                <c:pt idx="45">
                  <c:v>0.37894444444444442</c:v>
                </c:pt>
                <c:pt idx="46">
                  <c:v>0.35627777777777775</c:v>
                </c:pt>
                <c:pt idx="47">
                  <c:v>0.57372222222222236</c:v>
                </c:pt>
                <c:pt idx="48">
                  <c:v>0.43266666666666675</c:v>
                </c:pt>
                <c:pt idx="49">
                  <c:v>0.59749999999999981</c:v>
                </c:pt>
              </c:numCache>
            </c:numRef>
          </c:xVal>
          <c:yVal>
            <c:numRef>
              <c:f>'HouseGun-vs-suic-homic-unintent'!$G$3:$G$52</c:f>
              <c:numCache>
                <c:formatCode>General</c:formatCode>
                <c:ptCount val="50"/>
                <c:pt idx="0">
                  <c:v>3.96</c:v>
                </c:pt>
                <c:pt idx="1">
                  <c:v>7.6</c:v>
                </c:pt>
                <c:pt idx="2">
                  <c:v>7.21</c:v>
                </c:pt>
                <c:pt idx="3">
                  <c:v>5.59</c:v>
                </c:pt>
                <c:pt idx="4">
                  <c:v>5.79</c:v>
                </c:pt>
                <c:pt idx="5">
                  <c:v>8.56</c:v>
                </c:pt>
                <c:pt idx="6">
                  <c:v>5.94</c:v>
                </c:pt>
                <c:pt idx="7">
                  <c:v>6.33</c:v>
                </c:pt>
                <c:pt idx="8">
                  <c:v>6.7</c:v>
                </c:pt>
                <c:pt idx="9">
                  <c:v>4</c:v>
                </c:pt>
                <c:pt idx="10">
                  <c:v>9.09</c:v>
                </c:pt>
                <c:pt idx="11">
                  <c:v>6.72</c:v>
                </c:pt>
                <c:pt idx="12">
                  <c:v>5.62</c:v>
                </c:pt>
                <c:pt idx="13">
                  <c:v>5.85</c:v>
                </c:pt>
                <c:pt idx="14">
                  <c:v>6.43</c:v>
                </c:pt>
                <c:pt idx="15">
                  <c:v>6.42</c:v>
                </c:pt>
                <c:pt idx="16">
                  <c:v>4.97</c:v>
                </c:pt>
                <c:pt idx="17">
                  <c:v>3.93</c:v>
                </c:pt>
                <c:pt idx="18">
                  <c:v>6.57</c:v>
                </c:pt>
                <c:pt idx="19">
                  <c:v>4.74</c:v>
                </c:pt>
                <c:pt idx="20">
                  <c:v>5.89</c:v>
                </c:pt>
                <c:pt idx="21">
                  <c:v>5.81</c:v>
                </c:pt>
                <c:pt idx="22">
                  <c:v>5.83</c:v>
                </c:pt>
                <c:pt idx="23">
                  <c:v>3.76</c:v>
                </c:pt>
                <c:pt idx="24">
                  <c:v>6.1</c:v>
                </c:pt>
                <c:pt idx="25">
                  <c:v>8.07</c:v>
                </c:pt>
                <c:pt idx="26">
                  <c:v>5.29</c:v>
                </c:pt>
                <c:pt idx="27">
                  <c:v>8.61</c:v>
                </c:pt>
                <c:pt idx="28">
                  <c:v>6.94</c:v>
                </c:pt>
                <c:pt idx="29">
                  <c:v>5.14</c:v>
                </c:pt>
                <c:pt idx="30">
                  <c:v>9.51</c:v>
                </c:pt>
                <c:pt idx="31">
                  <c:v>4.87</c:v>
                </c:pt>
                <c:pt idx="32">
                  <c:v>4.96</c:v>
                </c:pt>
                <c:pt idx="33">
                  <c:v>6.47</c:v>
                </c:pt>
                <c:pt idx="34">
                  <c:v>5.73</c:v>
                </c:pt>
                <c:pt idx="35">
                  <c:v>6.45</c:v>
                </c:pt>
                <c:pt idx="36">
                  <c:v>7.38</c:v>
                </c:pt>
                <c:pt idx="37">
                  <c:v>5.91</c:v>
                </c:pt>
                <c:pt idx="38">
                  <c:v>6.87</c:v>
                </c:pt>
                <c:pt idx="39">
                  <c:v>4.6500000000000004</c:v>
                </c:pt>
                <c:pt idx="40">
                  <c:v>7.88</c:v>
                </c:pt>
                <c:pt idx="41">
                  <c:v>5.2</c:v>
                </c:pt>
                <c:pt idx="42">
                  <c:v>4.68</c:v>
                </c:pt>
                <c:pt idx="43">
                  <c:v>8.52</c:v>
                </c:pt>
                <c:pt idx="44">
                  <c:v>6.38</c:v>
                </c:pt>
                <c:pt idx="45">
                  <c:v>4.9800000000000004</c:v>
                </c:pt>
                <c:pt idx="46">
                  <c:v>6.84</c:v>
                </c:pt>
                <c:pt idx="47">
                  <c:v>5.13</c:v>
                </c:pt>
                <c:pt idx="48">
                  <c:v>6.58</c:v>
                </c:pt>
                <c:pt idx="49">
                  <c:v>7.64</c:v>
                </c:pt>
              </c:numCache>
            </c:numRef>
          </c:yVal>
          <c:smooth val="0"/>
          <c:extLst>
            <c:ext xmlns:c16="http://schemas.microsoft.com/office/drawing/2014/chart" uri="{C3380CC4-5D6E-409C-BE32-E72D297353CC}">
              <c16:uniqueId val="{00000001-6424-5645-9901-648A901C8AAC}"/>
            </c:ext>
          </c:extLst>
        </c:ser>
        <c:dLbls>
          <c:showLegendKey val="0"/>
          <c:showVal val="0"/>
          <c:showCatName val="0"/>
          <c:showSerName val="0"/>
          <c:showPercent val="0"/>
          <c:showBubbleSize val="0"/>
        </c:dLbls>
        <c:axId val="4355120"/>
        <c:axId val="4960560"/>
      </c:scatterChart>
      <c:valAx>
        <c:axId val="43551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t>Percent of Households Owning a Gun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960560"/>
        <c:crosses val="autoZero"/>
        <c:crossBetween val="midCat"/>
      </c:valAx>
      <c:valAx>
        <c:axId val="4960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t>Age-Adjusted Rate/100,000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355120"/>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'AZvUS-Homicide-1999-2020'!$B$1</c:f>
              <c:strCache>
                <c:ptCount val="1"/>
                <c:pt idx="0">
                  <c:v>AZ  Rate</c:v>
                </c:pt>
              </c:strCache>
            </c:strRef>
          </c:tx>
          <c:spPr>
            <a:ln w="19050" cap="rnd">
              <a:noFill/>
              <a:round/>
            </a:ln>
            <a:effectLst/>
          </c:spPr>
          <c:marker>
            <c:symbol val="triangle"/>
            <c:size val="9"/>
            <c:spPr>
              <a:solidFill>
                <a:schemeClr val="accent2"/>
              </a:solidFill>
              <a:ln w="9525">
                <a:solidFill>
                  <a:schemeClr val="accent2"/>
                </a:solidFill>
              </a:ln>
              <a:effectLst/>
            </c:spPr>
          </c:marker>
          <c:xVal>
            <c:numRef>
              <c:f>'AZvUS-Homicide-1999-2020'!$A$2:$A$24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xVal>
          <c:yVal>
            <c:numRef>
              <c:f>'AZvUS-Homicide-1999-2020'!$B$2:$B$24</c:f>
              <c:numCache>
                <c:formatCode>General</c:formatCode>
                <c:ptCount val="23"/>
                <c:pt idx="0">
                  <c:v>5.88</c:v>
                </c:pt>
                <c:pt idx="1">
                  <c:v>5.23</c:v>
                </c:pt>
                <c:pt idx="2">
                  <c:v>6.13</c:v>
                </c:pt>
                <c:pt idx="3">
                  <c:v>6.49</c:v>
                </c:pt>
                <c:pt idx="4">
                  <c:v>5.69</c:v>
                </c:pt>
                <c:pt idx="5">
                  <c:v>5.93</c:v>
                </c:pt>
                <c:pt idx="6">
                  <c:v>6.44</c:v>
                </c:pt>
                <c:pt idx="7">
                  <c:v>6.42</c:v>
                </c:pt>
                <c:pt idx="8">
                  <c:v>5.71</c:v>
                </c:pt>
                <c:pt idx="9">
                  <c:v>5.36</c:v>
                </c:pt>
                <c:pt idx="10">
                  <c:v>3.69</c:v>
                </c:pt>
                <c:pt idx="11">
                  <c:v>4.3600000000000003</c:v>
                </c:pt>
                <c:pt idx="12">
                  <c:v>4.08</c:v>
                </c:pt>
                <c:pt idx="13">
                  <c:v>3.96</c:v>
                </c:pt>
                <c:pt idx="14">
                  <c:v>3.81</c:v>
                </c:pt>
                <c:pt idx="15">
                  <c:v>3.3</c:v>
                </c:pt>
                <c:pt idx="16">
                  <c:v>3.54</c:v>
                </c:pt>
                <c:pt idx="17">
                  <c:v>4.5199999999999996</c:v>
                </c:pt>
                <c:pt idx="18">
                  <c:v>4.47</c:v>
                </c:pt>
                <c:pt idx="19">
                  <c:v>4.2699999999999996</c:v>
                </c:pt>
                <c:pt idx="20">
                  <c:v>4.1100000000000003</c:v>
                </c:pt>
                <c:pt idx="21">
                  <c:v>5.49</c:v>
                </c:pt>
                <c:pt idx="22">
                  <c:v>6.2</c:v>
                </c:pt>
              </c:numCache>
            </c:numRef>
          </c:yVal>
          <c:smooth val="0"/>
          <c:extLst>
            <c:ext xmlns:c16="http://schemas.microsoft.com/office/drawing/2014/chart" uri="{C3380CC4-5D6E-409C-BE32-E72D297353CC}">
              <c16:uniqueId val="{00000000-9C2B-9B47-998F-A56325816450}"/>
            </c:ext>
          </c:extLst>
        </c:ser>
        <c:ser>
          <c:idx val="1"/>
          <c:order val="1"/>
          <c:tx>
            <c:strRef>
              <c:f>'AZvUS-Homicide-1999-2020'!$C$1</c:f>
              <c:strCache>
                <c:ptCount val="1"/>
                <c:pt idx="0">
                  <c:v>AZ Trends</c:v>
                </c:pt>
              </c:strCache>
            </c:strRef>
          </c:tx>
          <c:spPr>
            <a:ln w="19050" cap="rnd">
              <a:solidFill>
                <a:schemeClr val="accent2"/>
              </a:solidFill>
              <a:round/>
            </a:ln>
            <a:effectLst/>
          </c:spPr>
          <c:marker>
            <c:symbol val="none"/>
          </c:marker>
          <c:xVal>
            <c:numRef>
              <c:f>'AZvUS-Homicide-1999-2020'!$A$2:$A$23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numCache>
            </c:numRef>
          </c:xVal>
          <c:yVal>
            <c:numRef>
              <c:f>'AZvUS-Homicide-1999-2020'!$C$2:$C$23</c:f>
              <c:numCache>
                <c:formatCode>General</c:formatCode>
                <c:ptCount val="22"/>
                <c:pt idx="0">
                  <c:v>5.69</c:v>
                </c:pt>
                <c:pt idx="1">
                  <c:v>5.79</c:v>
                </c:pt>
                <c:pt idx="2">
                  <c:v>5.89</c:v>
                </c:pt>
                <c:pt idx="3">
                  <c:v>6</c:v>
                </c:pt>
                <c:pt idx="4">
                  <c:v>6.11</c:v>
                </c:pt>
                <c:pt idx="5">
                  <c:v>6.22</c:v>
                </c:pt>
                <c:pt idx="6">
                  <c:v>6.33</c:v>
                </c:pt>
                <c:pt idx="7">
                  <c:v>5.91</c:v>
                </c:pt>
                <c:pt idx="8">
                  <c:v>5.52</c:v>
                </c:pt>
                <c:pt idx="9">
                  <c:v>5.15</c:v>
                </c:pt>
                <c:pt idx="10">
                  <c:v>4.8099999999999996</c:v>
                </c:pt>
                <c:pt idx="11">
                  <c:v>4.49</c:v>
                </c:pt>
                <c:pt idx="12">
                  <c:v>4.1900000000000004</c:v>
                </c:pt>
                <c:pt idx="13">
                  <c:v>3.91</c:v>
                </c:pt>
                <c:pt idx="14">
                  <c:v>3.65</c:v>
                </c:pt>
                <c:pt idx="15">
                  <c:v>3.41</c:v>
                </c:pt>
                <c:pt idx="16">
                  <c:v>3.65</c:v>
                </c:pt>
                <c:pt idx="17">
                  <c:v>3.91</c:v>
                </c:pt>
                <c:pt idx="18">
                  <c:v>4.1900000000000004</c:v>
                </c:pt>
                <c:pt idx="19">
                  <c:v>4.49</c:v>
                </c:pt>
                <c:pt idx="20">
                  <c:v>4.8099999999999996</c:v>
                </c:pt>
                <c:pt idx="21">
                  <c:v>5.15</c:v>
                </c:pt>
              </c:numCache>
            </c:numRef>
          </c:yVal>
          <c:smooth val="0"/>
          <c:extLst>
            <c:ext xmlns:c16="http://schemas.microsoft.com/office/drawing/2014/chart" uri="{C3380CC4-5D6E-409C-BE32-E72D297353CC}">
              <c16:uniqueId val="{00000001-9C2B-9B47-998F-A56325816450}"/>
            </c:ext>
          </c:extLst>
        </c:ser>
        <c:ser>
          <c:idx val="2"/>
          <c:order val="2"/>
          <c:tx>
            <c:strRef>
              <c:f>'AZvUS-Homicide-1999-2020'!$F$1</c:f>
              <c:strCache>
                <c:ptCount val="1"/>
                <c:pt idx="0">
                  <c:v>US Rate</c:v>
                </c:pt>
              </c:strCache>
            </c:strRef>
          </c:tx>
          <c:spPr>
            <a:ln w="19050" cap="rnd">
              <a:noFill/>
              <a:round/>
            </a:ln>
            <a:effectLst/>
          </c:spPr>
          <c:marker>
            <c:symbol val="circle"/>
            <c:size val="7"/>
            <c:spPr>
              <a:solidFill>
                <a:schemeClr val="accent1"/>
              </a:solidFill>
              <a:ln w="9525">
                <a:solidFill>
                  <a:schemeClr val="accent1"/>
                </a:solidFill>
              </a:ln>
              <a:effectLst/>
            </c:spPr>
          </c:marker>
          <c:xVal>
            <c:numRef>
              <c:f>'AZvUS-Homicide-1999-2020'!$A$2:$A$24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xVal>
          <c:yVal>
            <c:numRef>
              <c:f>'AZvUS-Homicide-1999-2020'!$F$2:$F$24</c:f>
              <c:numCache>
                <c:formatCode>General</c:formatCode>
                <c:ptCount val="23"/>
                <c:pt idx="0">
                  <c:v>3.82</c:v>
                </c:pt>
                <c:pt idx="1">
                  <c:v>3.78</c:v>
                </c:pt>
                <c:pt idx="2">
                  <c:v>3.93</c:v>
                </c:pt>
                <c:pt idx="3">
                  <c:v>4.07</c:v>
                </c:pt>
                <c:pt idx="4">
                  <c:v>4.07</c:v>
                </c:pt>
                <c:pt idx="5">
                  <c:v>3.94</c:v>
                </c:pt>
                <c:pt idx="6">
                  <c:v>4.17</c:v>
                </c:pt>
                <c:pt idx="7">
                  <c:v>4.2699999999999996</c:v>
                </c:pt>
                <c:pt idx="8">
                  <c:v>4.2</c:v>
                </c:pt>
                <c:pt idx="9">
                  <c:v>4.03</c:v>
                </c:pt>
                <c:pt idx="10">
                  <c:v>3.78</c:v>
                </c:pt>
                <c:pt idx="11">
                  <c:v>3.62</c:v>
                </c:pt>
                <c:pt idx="12">
                  <c:v>3.59</c:v>
                </c:pt>
                <c:pt idx="13">
                  <c:v>3.76</c:v>
                </c:pt>
                <c:pt idx="14">
                  <c:v>3.6</c:v>
                </c:pt>
                <c:pt idx="15">
                  <c:v>3.53</c:v>
                </c:pt>
                <c:pt idx="16">
                  <c:v>4.1399999999999997</c:v>
                </c:pt>
                <c:pt idx="17">
                  <c:v>4.5999999999999996</c:v>
                </c:pt>
                <c:pt idx="18">
                  <c:v>4.6100000000000003</c:v>
                </c:pt>
                <c:pt idx="19">
                  <c:v>4.42</c:v>
                </c:pt>
                <c:pt idx="20">
                  <c:v>4.57</c:v>
                </c:pt>
                <c:pt idx="21">
                  <c:v>6.16</c:v>
                </c:pt>
                <c:pt idx="22">
                  <c:v>6.7</c:v>
                </c:pt>
              </c:numCache>
            </c:numRef>
          </c:yVal>
          <c:smooth val="0"/>
          <c:extLst>
            <c:ext xmlns:c16="http://schemas.microsoft.com/office/drawing/2014/chart" uri="{C3380CC4-5D6E-409C-BE32-E72D297353CC}">
              <c16:uniqueId val="{00000002-9C2B-9B47-998F-A56325816450}"/>
            </c:ext>
          </c:extLst>
        </c:ser>
        <c:ser>
          <c:idx val="3"/>
          <c:order val="3"/>
          <c:tx>
            <c:strRef>
              <c:f>'AZvUS-Homicide-1999-2020'!$G$1</c:f>
              <c:strCache>
                <c:ptCount val="1"/>
                <c:pt idx="0">
                  <c:v>US Trends</c:v>
                </c:pt>
              </c:strCache>
            </c:strRef>
          </c:tx>
          <c:spPr>
            <a:ln w="19050" cap="rnd">
              <a:solidFill>
                <a:schemeClr val="accent1"/>
              </a:solidFill>
              <a:round/>
            </a:ln>
            <a:effectLst/>
          </c:spPr>
          <c:marker>
            <c:symbol val="none"/>
          </c:marker>
          <c:xVal>
            <c:numRef>
              <c:f>'AZvUS-Homicide-1999-2020'!$A$2:$A$23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numCache>
            </c:numRef>
          </c:xVal>
          <c:yVal>
            <c:numRef>
              <c:f>'AZvUS-Homicide-1999-2020'!$G$2:$G$23</c:f>
              <c:numCache>
                <c:formatCode>General</c:formatCode>
                <c:ptCount val="22"/>
                <c:pt idx="0">
                  <c:v>4.0999999999999996</c:v>
                </c:pt>
                <c:pt idx="1">
                  <c:v>4.07</c:v>
                </c:pt>
                <c:pt idx="2">
                  <c:v>4.04</c:v>
                </c:pt>
                <c:pt idx="3">
                  <c:v>4.01</c:v>
                </c:pt>
                <c:pt idx="4">
                  <c:v>3.98</c:v>
                </c:pt>
                <c:pt idx="5">
                  <c:v>3.95</c:v>
                </c:pt>
                <c:pt idx="6">
                  <c:v>3.93</c:v>
                </c:pt>
                <c:pt idx="7">
                  <c:v>3.9</c:v>
                </c:pt>
                <c:pt idx="8">
                  <c:v>3.87</c:v>
                </c:pt>
                <c:pt idx="9">
                  <c:v>3.84</c:v>
                </c:pt>
                <c:pt idx="10">
                  <c:v>3.81</c:v>
                </c:pt>
                <c:pt idx="11">
                  <c:v>3.79</c:v>
                </c:pt>
                <c:pt idx="12">
                  <c:v>3.76</c:v>
                </c:pt>
                <c:pt idx="13">
                  <c:v>3.73</c:v>
                </c:pt>
                <c:pt idx="14">
                  <c:v>3.71</c:v>
                </c:pt>
                <c:pt idx="15">
                  <c:v>3.68</c:v>
                </c:pt>
                <c:pt idx="16">
                  <c:v>3.96</c:v>
                </c:pt>
                <c:pt idx="17">
                  <c:v>4.25</c:v>
                </c:pt>
                <c:pt idx="18">
                  <c:v>4.57</c:v>
                </c:pt>
                <c:pt idx="19">
                  <c:v>4.91</c:v>
                </c:pt>
                <c:pt idx="20">
                  <c:v>5.28</c:v>
                </c:pt>
                <c:pt idx="21">
                  <c:v>5.68</c:v>
                </c:pt>
              </c:numCache>
            </c:numRef>
          </c:yVal>
          <c:smooth val="0"/>
          <c:extLst>
            <c:ext xmlns:c16="http://schemas.microsoft.com/office/drawing/2014/chart" uri="{C3380CC4-5D6E-409C-BE32-E72D297353CC}">
              <c16:uniqueId val="{00000003-9C2B-9B47-998F-A56325816450}"/>
            </c:ext>
          </c:extLst>
        </c:ser>
        <c:dLbls>
          <c:showLegendKey val="0"/>
          <c:showVal val="0"/>
          <c:showCatName val="0"/>
          <c:showSerName val="0"/>
          <c:showPercent val="0"/>
          <c:showBubbleSize val="0"/>
        </c:dLbls>
        <c:axId val="1669770112"/>
        <c:axId val="1673038192"/>
      </c:scatterChart>
      <c:valAx>
        <c:axId val="1669770112"/>
        <c:scaling>
          <c:orientation val="minMax"/>
          <c:max val="2021"/>
          <c:min val="1999"/>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73038192"/>
        <c:crosses val="autoZero"/>
        <c:crossBetween val="midCat"/>
        <c:majorUnit val="2"/>
      </c:valAx>
      <c:valAx>
        <c:axId val="1673038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69770112"/>
        <c:crosses val="autoZero"/>
        <c:crossBetween val="midCat"/>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'Race-Sex-Urbanicity'!$E$8</c:f>
              <c:strCache>
                <c:ptCount val="1"/>
                <c:pt idx="0">
                  <c:v>Age Adjusted Rate</c:v>
                </c:pt>
              </c:strCache>
            </c:strRef>
          </c:tx>
          <c:spPr>
            <a:solidFill>
              <a:schemeClr val="accent1">
                <a:lumMod val="40000"/>
                <a:lumOff val="60000"/>
              </a:schemeClr>
            </a:solidFill>
            <a:ln>
              <a:noFill/>
            </a:ln>
            <a:effectLst/>
          </c:spPr>
          <c:invertIfNegative val="0"/>
          <c:dLbls>
            <c:dLbl>
              <c:idx val="2"/>
              <c:layout>
                <c:manualLayout>
                  <c:x val="0"/>
                  <c:y val="-3.24074074074074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A3-C945-921C-6754F291B30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'Race-Sex-Urbanicity'!$H$9:$H$17</c:f>
                <c:numCache>
                  <c:formatCode>General</c:formatCode>
                  <c:ptCount val="9"/>
                  <c:pt idx="0">
                    <c:v>0.63999999999999968</c:v>
                  </c:pt>
                  <c:pt idx="1">
                    <c:v>0.44000000000000017</c:v>
                  </c:pt>
                  <c:pt idx="2">
                    <c:v>0.97000000000000064</c:v>
                  </c:pt>
                  <c:pt idx="3">
                    <c:v>0.10999999999999988</c:v>
                  </c:pt>
                  <c:pt idx="4">
                    <c:v>0.26000000000000068</c:v>
                  </c:pt>
                  <c:pt idx="6">
                    <c:v>0.10000000000000009</c:v>
                  </c:pt>
                  <c:pt idx="7">
                    <c:v>0.22000000000000064</c:v>
                  </c:pt>
                  <c:pt idx="8">
                    <c:v>0.12000000000000011</c:v>
                  </c:pt>
                </c:numCache>
              </c:numRef>
            </c:plus>
            <c:minus>
              <c:numRef>
                <c:f>'Race-Sex-Urbanicity'!$I$9:$I$17</c:f>
                <c:numCache>
                  <c:formatCode>General</c:formatCode>
                  <c:ptCount val="9"/>
                  <c:pt idx="0">
                    <c:v>0.63999999999999968</c:v>
                  </c:pt>
                  <c:pt idx="1">
                    <c:v>0.36999999999999988</c:v>
                  </c:pt>
                  <c:pt idx="2">
                    <c:v>0.96999999999999886</c:v>
                  </c:pt>
                  <c:pt idx="3">
                    <c:v>0.12000000000000011</c:v>
                  </c:pt>
                  <c:pt idx="4">
                    <c:v>0.25999999999999979</c:v>
                  </c:pt>
                  <c:pt idx="6">
                    <c:v>9.9999999999999867E-2</c:v>
                  </c:pt>
                  <c:pt idx="7">
                    <c:v>0.20999999999999908</c:v>
                  </c:pt>
                  <c:pt idx="8">
                    <c:v>0.12000000000000011</c:v>
                  </c:pt>
                </c:numCache>
              </c:numRef>
            </c:minus>
            <c:spPr>
              <a:noFill/>
              <a:ln w="9525" cap="flat" cmpd="sng" algn="ctr">
                <a:solidFill>
                  <a:schemeClr val="tx1">
                    <a:lumMod val="65000"/>
                    <a:lumOff val="35000"/>
                  </a:schemeClr>
                </a:solidFill>
                <a:round/>
              </a:ln>
              <a:effectLst/>
            </c:spPr>
          </c:errBars>
          <c:cat>
            <c:strRef>
              <c:f>'Race-Sex-Urbanicity'!$A$9:$A$17</c:f>
              <c:strCache>
                <c:ptCount val="9"/>
                <c:pt idx="0">
                  <c:v>Amer. Ind./AN</c:v>
                </c:pt>
                <c:pt idx="1">
                  <c:v>Asian/PI</c:v>
                </c:pt>
                <c:pt idx="2">
                  <c:v>Black</c:v>
                </c:pt>
                <c:pt idx="3">
                  <c:v>White</c:v>
                </c:pt>
                <c:pt idx="4">
                  <c:v>Hispanic</c:v>
                </c:pt>
                <c:pt idx="6">
                  <c:v>Female</c:v>
                </c:pt>
                <c:pt idx="7">
                  <c:v>Male</c:v>
                </c:pt>
                <c:pt idx="8">
                  <c:v>Total</c:v>
                </c:pt>
              </c:strCache>
            </c:strRef>
          </c:cat>
          <c:val>
            <c:numRef>
              <c:f>'Race-Sex-Urbanicity'!$E$9:$E$17</c:f>
              <c:numCache>
                <c:formatCode>0.0</c:formatCode>
                <c:ptCount val="9"/>
                <c:pt idx="0">
                  <c:v>6.21</c:v>
                </c:pt>
                <c:pt idx="1">
                  <c:v>1.7</c:v>
                </c:pt>
                <c:pt idx="2">
                  <c:v>14.69</c:v>
                </c:pt>
                <c:pt idx="3">
                  <c:v>2.58</c:v>
                </c:pt>
                <c:pt idx="4">
                  <c:v>7.18</c:v>
                </c:pt>
                <c:pt idx="6">
                  <c:v>1.68</c:v>
                </c:pt>
                <c:pt idx="7">
                  <c:v>8.0299999999999994</c:v>
                </c:pt>
                <c:pt idx="8">
                  <c:v>4.92</c:v>
                </c:pt>
              </c:numCache>
            </c:numRef>
          </c:val>
          <c:extLst>
            <c:ext xmlns:c16="http://schemas.microsoft.com/office/drawing/2014/chart" uri="{C3380CC4-5D6E-409C-BE32-E72D297353CC}">
              <c16:uniqueId val="{00000001-3CA3-C945-921C-6754F291B30C}"/>
            </c:ext>
          </c:extLst>
        </c:ser>
        <c:dLbls>
          <c:dLblPos val="outEnd"/>
          <c:showLegendKey val="0"/>
          <c:showVal val="1"/>
          <c:showCatName val="0"/>
          <c:showSerName val="0"/>
          <c:showPercent val="0"/>
          <c:showBubbleSize val="0"/>
        </c:dLbls>
        <c:gapWidth val="81"/>
        <c:overlap val="-27"/>
        <c:axId val="505617632"/>
        <c:axId val="893335632"/>
      </c:barChart>
      <c:catAx>
        <c:axId val="50561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93335632"/>
        <c:crosses val="autoZero"/>
        <c:auto val="1"/>
        <c:lblAlgn val="ctr"/>
        <c:lblOffset val="100"/>
        <c:noMultiLvlLbl val="0"/>
      </c:catAx>
      <c:valAx>
        <c:axId val="8933356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617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867269229455758E-2"/>
          <c:y val="0.11110134066490296"/>
          <c:w val="0.95642355066390905"/>
          <c:h val="0.7999235631740137"/>
        </c:manualLayout>
      </c:layout>
      <c:barChart>
        <c:barDir val="col"/>
        <c:grouping val="stacked"/>
        <c:varyColors val="0"/>
        <c:ser>
          <c:idx val="0"/>
          <c:order val="0"/>
          <c:tx>
            <c:strRef>
              <c:f>Age!$N$3</c:f>
              <c:strCache>
                <c:ptCount val="1"/>
                <c:pt idx="0">
                  <c:v>Females</c:v>
                </c:pt>
              </c:strCache>
            </c:strRef>
          </c:tx>
          <c:spPr>
            <a:solidFill>
              <a:schemeClr val="accent1"/>
            </a:solidFill>
            <a:ln>
              <a:noFill/>
            </a:ln>
            <a:effectLst/>
          </c:spPr>
          <c:invertIfNegative val="0"/>
          <c:dLbls>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BEF5-7F43-A9A6-E05BCE6244CD}"/>
                </c:ext>
              </c:extLst>
            </c:dLbl>
            <c:dLbl>
              <c:idx val="10"/>
              <c:layout>
                <c:manualLayout>
                  <c:x val="-9.13934782589752E-17"/>
                  <c:y val="-2.4070121638819055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20-3345-A24E-C5F4DD30274F}"/>
                </c:ext>
              </c:extLst>
            </c:dLbl>
            <c:dLbl>
              <c:idx val="11"/>
              <c:layout>
                <c:manualLayout>
                  <c:x val="-9.13934782589752E-17"/>
                  <c:y val="-1.108354862603730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20-3345-A24E-C5F4DD30274F}"/>
                </c:ext>
              </c:extLst>
            </c:dLbl>
            <c:dLbl>
              <c:idx val="12"/>
              <c:layout>
                <c:manualLayout>
                  <c:x val="0"/>
                  <c:y val="1.547514336465585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20-3345-A24E-C5F4DD30274F}"/>
                </c:ext>
              </c:extLst>
            </c:dLbl>
            <c:dLbl>
              <c:idx val="13"/>
              <c:layout>
                <c:manualLayout>
                  <c:x val="1.827869565179504E-16"/>
                  <c:y val="-1.875907517144223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E20-3345-A24E-C5F4DD30274F}"/>
                </c:ext>
              </c:extLst>
            </c:dLbl>
            <c:dLbl>
              <c:idx val="14"/>
              <c:layout>
                <c:manualLayout>
                  <c:x val="-1.827869565179504E-16"/>
                  <c:y val="5.07103718175034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E20-3345-A24E-C5F4DD30274F}"/>
                </c:ext>
              </c:extLst>
            </c:dLbl>
            <c:dLbl>
              <c:idx val="15"/>
              <c:layout>
                <c:manualLayout>
                  <c:x val="1.246289100603204E-3"/>
                  <c:y val="2.85781700564836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E20-3345-A24E-C5F4DD30274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Age!$K$4:$K$19</c:f>
              <c:strCache>
                <c:ptCount val="16"/>
                <c:pt idx="0">
                  <c:v>1-9</c:v>
                </c:pt>
                <c:pt idx="1">
                  <c:v>10-14</c:v>
                </c:pt>
                <c:pt idx="2">
                  <c:v>15-19</c:v>
                </c:pt>
                <c:pt idx="3">
                  <c:v>20-24</c:v>
                </c:pt>
                <c:pt idx="4">
                  <c:v>25-29</c:v>
                </c:pt>
                <c:pt idx="5">
                  <c:v>30-34</c:v>
                </c:pt>
                <c:pt idx="6">
                  <c:v>35-39</c:v>
                </c:pt>
                <c:pt idx="7">
                  <c:v>40-44</c:v>
                </c:pt>
                <c:pt idx="8">
                  <c:v>45-49</c:v>
                </c:pt>
                <c:pt idx="9">
                  <c:v>50-54</c:v>
                </c:pt>
                <c:pt idx="10">
                  <c:v>55-59</c:v>
                </c:pt>
                <c:pt idx="11">
                  <c:v>60-64</c:v>
                </c:pt>
                <c:pt idx="12">
                  <c:v>65-69</c:v>
                </c:pt>
                <c:pt idx="13">
                  <c:v>70-74</c:v>
                </c:pt>
                <c:pt idx="14">
                  <c:v>75-79</c:v>
                </c:pt>
                <c:pt idx="15">
                  <c:v>80+</c:v>
                </c:pt>
              </c:strCache>
            </c:strRef>
          </c:cat>
          <c:val>
            <c:numRef>
              <c:f>Age!$N$4:$N$19</c:f>
              <c:numCache>
                <c:formatCode>General</c:formatCode>
                <c:ptCount val="16"/>
                <c:pt idx="0">
                  <c:v>0.4</c:v>
                </c:pt>
                <c:pt idx="1">
                  <c:v>0.4</c:v>
                </c:pt>
                <c:pt idx="2">
                  <c:v>2.5</c:v>
                </c:pt>
                <c:pt idx="3">
                  <c:v>3.4</c:v>
                </c:pt>
                <c:pt idx="4">
                  <c:v>2.6</c:v>
                </c:pt>
                <c:pt idx="5">
                  <c:v>2.7</c:v>
                </c:pt>
                <c:pt idx="6">
                  <c:v>2.4</c:v>
                </c:pt>
                <c:pt idx="7">
                  <c:v>2.1</c:v>
                </c:pt>
                <c:pt idx="8">
                  <c:v>2</c:v>
                </c:pt>
                <c:pt idx="9">
                  <c:v>1.6</c:v>
                </c:pt>
                <c:pt idx="10">
                  <c:v>1.2</c:v>
                </c:pt>
                <c:pt idx="11">
                  <c:v>0.9</c:v>
                </c:pt>
                <c:pt idx="12">
                  <c:v>0.9</c:v>
                </c:pt>
                <c:pt idx="13">
                  <c:v>0.8</c:v>
                </c:pt>
                <c:pt idx="14">
                  <c:v>1.2</c:v>
                </c:pt>
                <c:pt idx="15">
                  <c:v>1</c:v>
                </c:pt>
              </c:numCache>
            </c:numRef>
          </c:val>
          <c:extLst>
            <c:ext xmlns:c16="http://schemas.microsoft.com/office/drawing/2014/chart" uri="{C3380CC4-5D6E-409C-BE32-E72D297353CC}">
              <c16:uniqueId val="{00000000-C55B-AC4F-8AEC-00AB3CDEFEF7}"/>
            </c:ext>
          </c:extLst>
        </c:ser>
        <c:ser>
          <c:idx val="1"/>
          <c:order val="1"/>
          <c:tx>
            <c:strRef>
              <c:f>Age!$R$3</c:f>
              <c:strCache>
                <c:ptCount val="1"/>
                <c:pt idx="0">
                  <c:v>Males</c:v>
                </c:pt>
              </c:strCache>
            </c:strRef>
          </c:tx>
          <c:spPr>
            <a:solidFill>
              <a:schemeClr val="accent2"/>
            </a:solidFill>
            <a:ln>
              <a:noFill/>
            </a:ln>
            <a:effectLst/>
          </c:spPr>
          <c:invertIfNegative val="0"/>
          <c:dLbls>
            <c:dLbl>
              <c:idx val="0"/>
              <c:layout>
                <c:manualLayout>
                  <c:x val="1.2462891006031981E-3"/>
                  <c:y val="3.0876965431348592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E20-3345-A24E-C5F4DD30274F}"/>
                </c:ext>
              </c:extLst>
            </c:dLbl>
            <c:dLbl>
              <c:idx val="1"/>
              <c:layout>
                <c:manualLayout>
                  <c:x val="-2.28483695647438E-17"/>
                  <c:y val="-3.4879615872562914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2.3261936996258777E-2"/>
                      <c:h val="3.3280143261943805E-2"/>
                    </c:manualLayout>
                  </c15:layout>
                </c:ext>
                <c:ext xmlns:c16="http://schemas.microsoft.com/office/drawing/2014/chart" uri="{C3380CC4-5D6E-409C-BE32-E72D297353CC}">
                  <c16:uniqueId val="{00000001-2E20-3345-A24E-C5F4DD30274F}"/>
                </c:ext>
              </c:extLst>
            </c:dLbl>
            <c:dLbl>
              <c:idx val="12"/>
              <c:layout>
                <c:manualLayout>
                  <c:x val="0"/>
                  <c:y val="-2.028707645682790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E20-3345-A24E-C5F4DD30274F}"/>
                </c:ext>
              </c:extLst>
            </c:dLbl>
            <c:dLbl>
              <c:idx val="13"/>
              <c:layout>
                <c:manualLayout>
                  <c:x val="1.827869565179504E-16"/>
                  <c:y val="-2.335491906709143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E20-3345-A24E-C5F4DD30274F}"/>
                </c:ext>
              </c:extLst>
            </c:dLbl>
            <c:dLbl>
              <c:idx val="14"/>
              <c:layout>
                <c:manualLayout>
                  <c:x val="-1.827869565179504E-16"/>
                  <c:y val="-8.5426973844099461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E20-3345-A24E-C5F4DD30274F}"/>
                </c:ext>
              </c:extLst>
            </c:dLbl>
            <c:dLbl>
              <c:idx val="15"/>
              <c:layout>
                <c:manualLayout>
                  <c:x val="0"/>
                  <c:y val="-3.1607245729993544E-2"/>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fld id="{F1F0F141-60D3-424C-BF04-2B6D073DB929}" type="VALUE">
                      <a:rPr lang="en-US" sz="1000" b="0">
                        <a:solidFill>
                          <a:schemeClr val="tx1"/>
                        </a:solidFill>
                      </a:rPr>
                      <a:pPr>
                        <a:defRPr sz="1000" b="1">
                          <a:solidFill>
                            <a:schemeClr val="tx1"/>
                          </a:solidFill>
                        </a:defRPr>
                      </a:pPr>
                      <a:t>[VALUE]</a:t>
                    </a:fld>
                    <a:endParaRPr lang="en-US"/>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20-3345-A24E-C5F4DD30274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Age!$K$4:$K$19</c:f>
              <c:strCache>
                <c:ptCount val="16"/>
                <c:pt idx="0">
                  <c:v>1-9</c:v>
                </c:pt>
                <c:pt idx="1">
                  <c:v>10-14</c:v>
                </c:pt>
                <c:pt idx="2">
                  <c:v>15-19</c:v>
                </c:pt>
                <c:pt idx="3">
                  <c:v>20-24</c:v>
                </c:pt>
                <c:pt idx="4">
                  <c:v>25-29</c:v>
                </c:pt>
                <c:pt idx="5">
                  <c:v>30-34</c:v>
                </c:pt>
                <c:pt idx="6">
                  <c:v>35-39</c:v>
                </c:pt>
                <c:pt idx="7">
                  <c:v>40-44</c:v>
                </c:pt>
                <c:pt idx="8">
                  <c:v>45-49</c:v>
                </c:pt>
                <c:pt idx="9">
                  <c:v>50-54</c:v>
                </c:pt>
                <c:pt idx="10">
                  <c:v>55-59</c:v>
                </c:pt>
                <c:pt idx="11">
                  <c:v>60-64</c:v>
                </c:pt>
                <c:pt idx="12">
                  <c:v>65-69</c:v>
                </c:pt>
                <c:pt idx="13">
                  <c:v>70-74</c:v>
                </c:pt>
                <c:pt idx="14">
                  <c:v>75-79</c:v>
                </c:pt>
                <c:pt idx="15">
                  <c:v>80+</c:v>
                </c:pt>
              </c:strCache>
            </c:strRef>
          </c:cat>
          <c:val>
            <c:numRef>
              <c:f>Age!$R$4:$R$19</c:f>
              <c:numCache>
                <c:formatCode>General</c:formatCode>
                <c:ptCount val="16"/>
                <c:pt idx="0">
                  <c:v>0.4</c:v>
                </c:pt>
                <c:pt idx="1">
                  <c:v>0.9</c:v>
                </c:pt>
                <c:pt idx="2">
                  <c:v>13.3</c:v>
                </c:pt>
                <c:pt idx="3">
                  <c:v>22.7</c:v>
                </c:pt>
                <c:pt idx="4">
                  <c:v>19.8</c:v>
                </c:pt>
                <c:pt idx="5">
                  <c:v>15.8</c:v>
                </c:pt>
                <c:pt idx="6">
                  <c:v>11.8</c:v>
                </c:pt>
                <c:pt idx="7">
                  <c:v>9</c:v>
                </c:pt>
                <c:pt idx="8">
                  <c:v>7.2</c:v>
                </c:pt>
                <c:pt idx="9">
                  <c:v>5.3</c:v>
                </c:pt>
                <c:pt idx="10">
                  <c:v>3.8</c:v>
                </c:pt>
                <c:pt idx="11">
                  <c:v>2.2000000000000002</c:v>
                </c:pt>
                <c:pt idx="12">
                  <c:v>1.5</c:v>
                </c:pt>
                <c:pt idx="13">
                  <c:v>1.7</c:v>
                </c:pt>
                <c:pt idx="14">
                  <c:v>1.6</c:v>
                </c:pt>
                <c:pt idx="15" formatCode="0.0">
                  <c:v>0.73152104683587893</c:v>
                </c:pt>
              </c:numCache>
            </c:numRef>
          </c:val>
          <c:extLst>
            <c:ext xmlns:c16="http://schemas.microsoft.com/office/drawing/2014/chart" uri="{C3380CC4-5D6E-409C-BE32-E72D297353CC}">
              <c16:uniqueId val="{00000001-C55B-AC4F-8AEC-00AB3CDEFEF7}"/>
            </c:ext>
          </c:extLst>
        </c:ser>
        <c:dLbls>
          <c:dLblPos val="inEnd"/>
          <c:showLegendKey val="0"/>
          <c:showVal val="1"/>
          <c:showCatName val="0"/>
          <c:showSerName val="0"/>
          <c:showPercent val="0"/>
          <c:showBubbleSize val="0"/>
        </c:dLbls>
        <c:gapWidth val="108"/>
        <c:overlap val="100"/>
        <c:axId val="218793487"/>
        <c:axId val="218523791"/>
      </c:barChart>
      <c:catAx>
        <c:axId val="218793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8523791"/>
        <c:crosses val="autoZero"/>
        <c:auto val="1"/>
        <c:lblAlgn val="ctr"/>
        <c:lblOffset val="200"/>
        <c:noMultiLvlLbl val="0"/>
      </c:catAx>
      <c:valAx>
        <c:axId val="218523791"/>
        <c:scaling>
          <c:orientation val="minMax"/>
          <c:max val="27"/>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8793487"/>
        <c:crosses val="autoZero"/>
        <c:crossBetween val="between"/>
      </c:valAx>
      <c:spPr>
        <a:noFill/>
        <a:ln>
          <a:noFill/>
        </a:ln>
        <a:effectLst/>
      </c:spPr>
    </c:plotArea>
    <c:legend>
      <c:legendPos val="t"/>
      <c:layout>
        <c:manualLayout>
          <c:xMode val="edge"/>
          <c:yMode val="edge"/>
          <c:x val="0.54334956583998117"/>
          <c:y val="0.20069831010786132"/>
          <c:w val="0.16754384484309123"/>
          <c:h val="6.664979484707146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52236074196813E-2"/>
          <c:y val="4.5634901439945606E-2"/>
          <c:w val="0.92356817613177555"/>
          <c:h val="0.84739810577843988"/>
        </c:manualLayout>
      </c:layout>
      <c:barChart>
        <c:barDir val="col"/>
        <c:grouping val="clustered"/>
        <c:varyColors val="0"/>
        <c:ser>
          <c:idx val="0"/>
          <c:order val="0"/>
          <c:tx>
            <c:strRef>
              <c:f>'Race-Sex-Urbanicity'!$E$38</c:f>
              <c:strCache>
                <c:ptCount val="1"/>
                <c:pt idx="0">
                  <c:v>Rate</c:v>
                </c:pt>
              </c:strCache>
            </c:strRef>
          </c:tx>
          <c:spPr>
            <a:solidFill>
              <a:schemeClr val="accent1">
                <a:lumMod val="40000"/>
                <a:lumOff val="60000"/>
              </a:schemeClr>
            </a:solidFill>
            <a:ln>
              <a:noFill/>
            </a:ln>
            <a:effectLst/>
          </c:spPr>
          <c:invertIfNegative val="0"/>
          <c:dLbls>
            <c:dLbl>
              <c:idx val="1"/>
              <c:layout>
                <c:manualLayout>
                  <c:x val="0"/>
                  <c:y val="-1.75518851692099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C0-BF45-A9F4-79B2178A641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'Race-Sex-Urbanicity'!$H$39:$H$40</c:f>
                <c:numCache>
                  <c:formatCode>General</c:formatCode>
                  <c:ptCount val="2"/>
                  <c:pt idx="0">
                    <c:v>0.12999999999999989</c:v>
                  </c:pt>
                  <c:pt idx="1">
                    <c:v>0.24000000000000021</c:v>
                  </c:pt>
                </c:numCache>
              </c:numRef>
            </c:plus>
            <c:minus>
              <c:numRef>
                <c:f>'Race-Sex-Urbanicity'!$I$39:$I$40</c:f>
                <c:numCache>
                  <c:formatCode>General</c:formatCode>
                  <c:ptCount val="2"/>
                  <c:pt idx="0">
                    <c:v>0.13999999999999968</c:v>
                  </c:pt>
                  <c:pt idx="1">
                    <c:v>0.22999999999999998</c:v>
                  </c:pt>
                </c:numCache>
              </c:numRef>
            </c:minus>
            <c:spPr>
              <a:noFill/>
              <a:ln w="9525" cap="flat" cmpd="sng" algn="ctr">
                <a:solidFill>
                  <a:schemeClr val="tx1">
                    <a:lumMod val="65000"/>
                    <a:lumOff val="35000"/>
                  </a:schemeClr>
                </a:solidFill>
                <a:round/>
              </a:ln>
              <a:effectLst/>
            </c:spPr>
          </c:errBars>
          <c:cat>
            <c:strRef>
              <c:f>'Race-Sex-Urbanicity'!$A$39:$A$40</c:f>
              <c:strCache>
                <c:ptCount val="2"/>
                <c:pt idx="0">
                  <c:v>Large &amp; Medium Metro</c:v>
                </c:pt>
                <c:pt idx="1">
                  <c:v>Small Metro &amp; NonMetro</c:v>
                </c:pt>
              </c:strCache>
            </c:strRef>
          </c:cat>
          <c:val>
            <c:numRef>
              <c:f>'Race-Sex-Urbanicity'!$E$39:$E$40</c:f>
              <c:numCache>
                <c:formatCode>0.0</c:formatCode>
                <c:ptCount val="2"/>
                <c:pt idx="0">
                  <c:v>5.26</c:v>
                </c:pt>
                <c:pt idx="1">
                  <c:v>3.32</c:v>
                </c:pt>
              </c:numCache>
            </c:numRef>
          </c:val>
          <c:extLst>
            <c:ext xmlns:c16="http://schemas.microsoft.com/office/drawing/2014/chart" uri="{C3380CC4-5D6E-409C-BE32-E72D297353CC}">
              <c16:uniqueId val="{00000000-C9D2-824A-9AD4-0A8F51A40545}"/>
            </c:ext>
          </c:extLst>
        </c:ser>
        <c:dLbls>
          <c:dLblPos val="outEnd"/>
          <c:showLegendKey val="0"/>
          <c:showVal val="1"/>
          <c:showCatName val="0"/>
          <c:showSerName val="0"/>
          <c:showPercent val="0"/>
          <c:showBubbleSize val="0"/>
        </c:dLbls>
        <c:gapWidth val="219"/>
        <c:overlap val="-27"/>
        <c:axId val="901376112"/>
        <c:axId val="399990048"/>
      </c:barChart>
      <c:catAx>
        <c:axId val="90137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9990048"/>
        <c:crosses val="autoZero"/>
        <c:auto val="1"/>
        <c:lblAlgn val="ctr"/>
        <c:lblOffset val="100"/>
        <c:noMultiLvlLbl val="0"/>
      </c:catAx>
      <c:valAx>
        <c:axId val="3999900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1376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dPt>
            <c:idx val="0"/>
            <c:bubble3D val="0"/>
            <c:spPr>
              <a:solidFill>
                <a:schemeClr val="accent1">
                  <a:shade val="7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121-B144-997C-C63A11D6EFA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121-B144-997C-C63A11D6EFAB}"/>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4121-B144-997C-C63A11D6EFAB}"/>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4121-B144-997C-C63A11D6EFA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'T3-T4-AZ'!$B$77:$B$78</c:f>
              <c:strCache>
                <c:ptCount val="2"/>
                <c:pt idx="0">
                  <c:v>Males</c:v>
                </c:pt>
                <c:pt idx="1">
                  <c:v>Females</c:v>
                </c:pt>
              </c:strCache>
            </c:strRef>
          </c:cat>
          <c:val>
            <c:numRef>
              <c:f>'T3-T4-AZ'!$G$77:$G$78</c:f>
              <c:numCache>
                <c:formatCode>0.0%</c:formatCode>
                <c:ptCount val="2"/>
                <c:pt idx="0">
                  <c:v>0.8498988663624818</c:v>
                </c:pt>
                <c:pt idx="1">
                  <c:v>0.15010113363751823</c:v>
                </c:pt>
              </c:numCache>
            </c:numRef>
          </c:val>
          <c:extLst>
            <c:ext xmlns:c16="http://schemas.microsoft.com/office/drawing/2014/chart" uri="{C3380CC4-5D6E-409C-BE32-E72D297353CC}">
              <c16:uniqueId val="{00000004-4121-B144-997C-C63A11D6EFAB}"/>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Sheet4!$G$4</c:f>
              <c:strCache>
                <c:ptCount val="1"/>
                <c:pt idx="0">
                  <c:v>Age Adjusted Rate</c:v>
                </c:pt>
              </c:strCache>
            </c:strRef>
          </c:tx>
          <c:spPr>
            <a:solidFill>
              <a:schemeClr val="accent1">
                <a:lumMod val="60000"/>
                <a:lumOff val="40000"/>
              </a:schemeClr>
            </a:solidFill>
            <a:ln>
              <a:noFill/>
            </a:ln>
            <a:effectLst/>
          </c:spPr>
          <c:invertIfNegative val="0"/>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0-3E51-FC4E-A62B-7F4BBBB46CE5}"/>
              </c:ext>
            </c:extLst>
          </c:dPt>
          <c:errBars>
            <c:errBarType val="both"/>
            <c:errValType val="cust"/>
            <c:noEndCap val="0"/>
            <c:plus>
              <c:numRef>
                <c:f>Sheet4!$J$5:$J$19</c:f>
                <c:numCache>
                  <c:formatCode>General</c:formatCode>
                  <c:ptCount val="15"/>
                  <c:pt idx="0">
                    <c:v>1.88</c:v>
                  </c:pt>
                  <c:pt idx="1">
                    <c:v>0.32000000000000028</c:v>
                  </c:pt>
                  <c:pt idx="2">
                    <c:v>0.16000000000000014</c:v>
                  </c:pt>
                  <c:pt idx="3">
                    <c:v>0.12000000000000011</c:v>
                  </c:pt>
                  <c:pt idx="4">
                    <c:v>1.0300000000000002</c:v>
                  </c:pt>
                  <c:pt idx="5">
                    <c:v>1.2599999999999998</c:v>
                  </c:pt>
                  <c:pt idx="6">
                    <c:v>0.71999999999999975</c:v>
                  </c:pt>
                  <c:pt idx="7">
                    <c:v>0.5</c:v>
                  </c:pt>
                  <c:pt idx="8">
                    <c:v>0.78000000000000025</c:v>
                  </c:pt>
                  <c:pt idx="9">
                    <c:v>1.38</c:v>
                  </c:pt>
                  <c:pt idx="10">
                    <c:v>0.50999999999999979</c:v>
                  </c:pt>
                  <c:pt idx="11">
                    <c:v>0.69000000000000039</c:v>
                  </c:pt>
                  <c:pt idx="12">
                    <c:v>0.51999999999999957</c:v>
                  </c:pt>
                  <c:pt idx="13">
                    <c:v>2.1790562952058576</c:v>
                  </c:pt>
                  <c:pt idx="14">
                    <c:v>1.2303413039603697</c:v>
                  </c:pt>
                </c:numCache>
              </c:numRef>
            </c:plus>
            <c:minus>
              <c:numRef>
                <c:f>Sheet4!$K$5:$K$19</c:f>
                <c:numCache>
                  <c:formatCode>General</c:formatCode>
                  <c:ptCount val="15"/>
                  <c:pt idx="0">
                    <c:v>1.5099999999999998</c:v>
                  </c:pt>
                  <c:pt idx="1">
                    <c:v>0.3199999999999994</c:v>
                  </c:pt>
                  <c:pt idx="2">
                    <c:v>0.16000000000000014</c:v>
                  </c:pt>
                  <c:pt idx="3">
                    <c:v>0.12000000000000011</c:v>
                  </c:pt>
                  <c:pt idx="4">
                    <c:v>0.87999999999999989</c:v>
                  </c:pt>
                  <c:pt idx="5">
                    <c:v>1.0400000000000005</c:v>
                  </c:pt>
                  <c:pt idx="6">
                    <c:v>0.71000000000000041</c:v>
                  </c:pt>
                  <c:pt idx="7">
                    <c:v>0.5</c:v>
                  </c:pt>
                  <c:pt idx="8">
                    <c:v>0.6599999999999997</c:v>
                  </c:pt>
                  <c:pt idx="9">
                    <c:v>1.0199999999999998</c:v>
                  </c:pt>
                  <c:pt idx="10">
                    <c:v>0.52</c:v>
                  </c:pt>
                  <c:pt idx="11">
                    <c:v>0.56999999999999984</c:v>
                  </c:pt>
                  <c:pt idx="12">
                    <c:v>0.52000000000000024</c:v>
                  </c:pt>
                  <c:pt idx="13">
                    <c:v>1.440943704794142</c:v>
                  </c:pt>
                  <c:pt idx="14">
                    <c:v>0.78965869603963035</c:v>
                  </c:pt>
                </c:numCache>
              </c:numRef>
            </c:minus>
            <c:spPr>
              <a:noFill/>
              <a:ln w="9525" cap="flat" cmpd="sng" algn="ctr">
                <a:solidFill>
                  <a:schemeClr val="tx1">
                    <a:lumMod val="65000"/>
                    <a:lumOff val="35000"/>
                  </a:schemeClr>
                </a:solidFill>
                <a:round/>
              </a:ln>
              <a:effectLst/>
            </c:spPr>
          </c:errBars>
          <c:cat>
            <c:strRef>
              <c:f>Sheet4!$C$5:$C$19</c:f>
              <c:strCache>
                <c:ptCount val="15"/>
                <c:pt idx="0">
                  <c:v>Gila (52 deaths)</c:v>
                </c:pt>
                <c:pt idx="1">
                  <c:v>Pima (1,101)</c:v>
                </c:pt>
                <c:pt idx="2">
                  <c:v>Maricopa (4,481)</c:v>
                </c:pt>
                <c:pt idx="3">
                  <c:v>Arizona (6,659)</c:v>
                </c:pt>
                <c:pt idx="4">
                  <c:v>Navajo (96)</c:v>
                </c:pt>
                <c:pt idx="5">
                  <c:v>Apache (67)</c:v>
                </c:pt>
                <c:pt idx="6">
                  <c:v>Mohave (159)</c:v>
                </c:pt>
                <c:pt idx="7">
                  <c:v>Pinal (286)</c:v>
                </c:pt>
                <c:pt idx="8">
                  <c:v>Cochise (82)</c:v>
                </c:pt>
                <c:pt idx="9">
                  <c:v>Santa Cruz (25)</c:v>
                </c:pt>
                <c:pt idx="10">
                  <c:v>Yuma (107)</c:v>
                </c:pt>
                <c:pt idx="11">
                  <c:v>Coconino (70)</c:v>
                </c:pt>
                <c:pt idx="12">
                  <c:v>Yavapai (103)</c:v>
                </c:pt>
                <c:pt idx="13">
                  <c:v>La Paz (11)*</c:v>
                </c:pt>
                <c:pt idx="14">
                  <c:v>Graham (14)*</c:v>
                </c:pt>
              </c:strCache>
            </c:strRef>
          </c:cat>
          <c:val>
            <c:numRef>
              <c:f>Sheet4!$G$5:$G$19</c:f>
              <c:numCache>
                <c:formatCode>0.00</c:formatCode>
                <c:ptCount val="15"/>
                <c:pt idx="0">
                  <c:v>5.75</c:v>
                </c:pt>
                <c:pt idx="1">
                  <c:v>5.35</c:v>
                </c:pt>
                <c:pt idx="2">
                  <c:v>5.33</c:v>
                </c:pt>
                <c:pt idx="3">
                  <c:v>4.92</c:v>
                </c:pt>
                <c:pt idx="4">
                  <c:v>4.59</c:v>
                </c:pt>
                <c:pt idx="5">
                  <c:v>4.57</c:v>
                </c:pt>
                <c:pt idx="6">
                  <c:v>4.32</c:v>
                </c:pt>
                <c:pt idx="7">
                  <c:v>4.26</c:v>
                </c:pt>
                <c:pt idx="8">
                  <c:v>3.09</c:v>
                </c:pt>
                <c:pt idx="9">
                  <c:v>2.84</c:v>
                </c:pt>
                <c:pt idx="10">
                  <c:v>2.66</c:v>
                </c:pt>
                <c:pt idx="11">
                  <c:v>2.5099999999999998</c:v>
                </c:pt>
                <c:pt idx="12">
                  <c:v>2.4900000000000002</c:v>
                </c:pt>
                <c:pt idx="13">
                  <c:v>2.46</c:v>
                </c:pt>
                <c:pt idx="14">
                  <c:v>1.77</c:v>
                </c:pt>
              </c:numCache>
            </c:numRef>
          </c:val>
          <c:extLst>
            <c:ext xmlns:c16="http://schemas.microsoft.com/office/drawing/2014/chart" uri="{C3380CC4-5D6E-409C-BE32-E72D297353CC}">
              <c16:uniqueId val="{00000000-B6EA-A84D-A0EB-2BC2870AD8FA}"/>
            </c:ext>
          </c:extLst>
        </c:ser>
        <c:dLbls>
          <c:showLegendKey val="0"/>
          <c:showVal val="0"/>
          <c:showCatName val="0"/>
          <c:showSerName val="0"/>
          <c:showPercent val="0"/>
          <c:showBubbleSize val="0"/>
        </c:dLbls>
        <c:gapWidth val="78"/>
        <c:axId val="988311536"/>
        <c:axId val="988313264"/>
      </c:barChart>
      <c:catAx>
        <c:axId val="988311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88313264"/>
        <c:crosses val="autoZero"/>
        <c:auto val="1"/>
        <c:lblAlgn val="ctr"/>
        <c:lblOffset val="100"/>
        <c:noMultiLvlLbl val="0"/>
      </c:catAx>
      <c:valAx>
        <c:axId val="988313264"/>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88311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Sheet1!$D$2</c:f>
              <c:strCache>
                <c:ptCount val="1"/>
                <c:pt idx="0">
                  <c:v>AZ Rate</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Sheet1!$A$3:$A$14</c:f>
              <c:strCache>
                <c:ptCount val="12"/>
                <c:pt idx="0">
                  <c:v>1-4</c:v>
                </c:pt>
                <c:pt idx="1">
                  <c:v>5-14</c:v>
                </c:pt>
                <c:pt idx="2">
                  <c:v>15-24</c:v>
                </c:pt>
                <c:pt idx="3">
                  <c:v>25-34</c:v>
                </c:pt>
                <c:pt idx="4">
                  <c:v>35-44</c:v>
                </c:pt>
                <c:pt idx="5">
                  <c:v>45-54</c:v>
                </c:pt>
                <c:pt idx="6">
                  <c:v>55-64</c:v>
                </c:pt>
                <c:pt idx="7">
                  <c:v>65-74</c:v>
                </c:pt>
                <c:pt idx="8">
                  <c:v>75-84</c:v>
                </c:pt>
                <c:pt idx="9">
                  <c:v>85+</c:v>
                </c:pt>
                <c:pt idx="11">
                  <c:v>Total (AA)</c:v>
                </c:pt>
              </c:strCache>
            </c:strRef>
          </c:cat>
          <c:val>
            <c:numRef>
              <c:f>Sheet1!$D$3:$D$14</c:f>
              <c:numCache>
                <c:formatCode>General</c:formatCode>
                <c:ptCount val="12"/>
                <c:pt idx="0">
                  <c:v>0.35</c:v>
                </c:pt>
                <c:pt idx="1">
                  <c:v>0.54</c:v>
                </c:pt>
                <c:pt idx="2">
                  <c:v>10.81</c:v>
                </c:pt>
                <c:pt idx="3">
                  <c:v>10.48</c:v>
                </c:pt>
                <c:pt idx="4">
                  <c:v>6.39</c:v>
                </c:pt>
                <c:pt idx="5">
                  <c:v>4.0199999999999996</c:v>
                </c:pt>
                <c:pt idx="6">
                  <c:v>2.0099999999999998</c:v>
                </c:pt>
                <c:pt idx="7">
                  <c:v>1.22</c:v>
                </c:pt>
                <c:pt idx="8">
                  <c:v>1.27</c:v>
                </c:pt>
                <c:pt idx="9" formatCode="0.00">
                  <c:v>0.60774571919109044</c:v>
                </c:pt>
                <c:pt idx="11">
                  <c:v>4.92</c:v>
                </c:pt>
              </c:numCache>
            </c:numRef>
          </c:val>
          <c:extLst>
            <c:ext xmlns:c16="http://schemas.microsoft.com/office/drawing/2014/chart" uri="{C3380CC4-5D6E-409C-BE32-E72D297353CC}">
              <c16:uniqueId val="{00000000-D2D1-DC42-BC86-F9419790D286}"/>
            </c:ext>
          </c:extLst>
        </c:ser>
        <c:ser>
          <c:idx val="1"/>
          <c:order val="1"/>
          <c:tx>
            <c:strRef>
              <c:f>Sheet1!$I$2</c:f>
              <c:strCache>
                <c:ptCount val="1"/>
                <c:pt idx="0">
                  <c:v>US Rate</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Sheet1!$A$3:$A$14</c:f>
              <c:strCache>
                <c:ptCount val="12"/>
                <c:pt idx="0">
                  <c:v>1-4</c:v>
                </c:pt>
                <c:pt idx="1">
                  <c:v>5-14</c:v>
                </c:pt>
                <c:pt idx="2">
                  <c:v>15-24</c:v>
                </c:pt>
                <c:pt idx="3">
                  <c:v>25-34</c:v>
                </c:pt>
                <c:pt idx="4">
                  <c:v>35-44</c:v>
                </c:pt>
                <c:pt idx="5">
                  <c:v>45-54</c:v>
                </c:pt>
                <c:pt idx="6">
                  <c:v>55-64</c:v>
                </c:pt>
                <c:pt idx="7">
                  <c:v>65-74</c:v>
                </c:pt>
                <c:pt idx="8">
                  <c:v>75-84</c:v>
                </c:pt>
                <c:pt idx="9">
                  <c:v>85+</c:v>
                </c:pt>
                <c:pt idx="11">
                  <c:v>Total (AA)</c:v>
                </c:pt>
              </c:strCache>
            </c:strRef>
          </c:cat>
          <c:val>
            <c:numRef>
              <c:f>Sheet1!$I$3:$I$14</c:f>
              <c:numCache>
                <c:formatCode>General</c:formatCode>
                <c:ptCount val="12"/>
                <c:pt idx="0">
                  <c:v>0.3</c:v>
                </c:pt>
                <c:pt idx="1">
                  <c:v>0.47</c:v>
                </c:pt>
                <c:pt idx="2">
                  <c:v>10.039999999999999</c:v>
                </c:pt>
                <c:pt idx="3">
                  <c:v>9.01</c:v>
                </c:pt>
                <c:pt idx="4">
                  <c:v>5</c:v>
                </c:pt>
                <c:pt idx="5">
                  <c:v>2.82</c:v>
                </c:pt>
                <c:pt idx="6">
                  <c:v>1.61</c:v>
                </c:pt>
                <c:pt idx="7">
                  <c:v>0.98</c:v>
                </c:pt>
                <c:pt idx="8">
                  <c:v>0.76</c:v>
                </c:pt>
                <c:pt idx="9">
                  <c:v>0.55000000000000004</c:v>
                </c:pt>
                <c:pt idx="11">
                  <c:v>4.1399999999999997</c:v>
                </c:pt>
              </c:numCache>
            </c:numRef>
          </c:val>
          <c:extLst>
            <c:ext xmlns:c16="http://schemas.microsoft.com/office/drawing/2014/chart" uri="{C3380CC4-5D6E-409C-BE32-E72D297353CC}">
              <c16:uniqueId val="{00000001-D2D1-DC42-BC86-F9419790D286}"/>
            </c:ext>
          </c:extLst>
        </c:ser>
        <c:dLbls>
          <c:showLegendKey val="0"/>
          <c:showVal val="0"/>
          <c:showCatName val="0"/>
          <c:showSerName val="0"/>
          <c:showPercent val="0"/>
          <c:showBubbleSize val="0"/>
        </c:dLbls>
        <c:gapWidth val="219"/>
        <c:overlap val="-27"/>
        <c:axId val="97010512"/>
        <c:axId val="97065248"/>
      </c:barChart>
      <c:catAx>
        <c:axId val="9701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7065248"/>
        <c:crosses val="autoZero"/>
        <c:auto val="1"/>
        <c:lblAlgn val="ctr"/>
        <c:lblOffset val="100"/>
        <c:noMultiLvlLbl val="0"/>
      </c:catAx>
      <c:valAx>
        <c:axId val="97065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70105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[Mass Shootings GVA.xlsx]2014-2022 - AZ!PivotTable1</c:name>
    <c:fmtId val="-1"/>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5.3689565978165772E-2"/>
          <c:y val="3.2105067452815661E-2"/>
          <c:w val="0.90551285708851614"/>
          <c:h val="0.90374317049146724"/>
        </c:manualLayout>
      </c:layout>
      <c:barChart>
        <c:barDir val="col"/>
        <c:grouping val="clustered"/>
        <c:varyColors val="0"/>
        <c:ser>
          <c:idx val="0"/>
          <c:order val="0"/>
          <c:tx>
            <c:strRef>
              <c:f>'2014-2022 - AZ'!$P$31</c:f>
              <c:strCache>
                <c:ptCount val="1"/>
                <c:pt idx="0">
                  <c:v>Events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'2014-2022 - AZ'!$O$32:$O$40</c:f>
              <c:strCache>
                <c:ptCount val="9"/>
                <c:pt idx="0">
                  <c:v>2014</c:v>
                </c:pt>
                <c:pt idx="1">
                  <c:v>2015</c:v>
                </c:pt>
                <c:pt idx="2">
                  <c:v>2016</c:v>
                </c:pt>
                <c:pt idx="3">
                  <c:v>2017</c:v>
                </c:pt>
                <c:pt idx="4">
                  <c:v>2018</c:v>
                </c:pt>
                <c:pt idx="5">
                  <c:v>2019</c:v>
                </c:pt>
                <c:pt idx="6">
                  <c:v>2020</c:v>
                </c:pt>
                <c:pt idx="7">
                  <c:v>2021</c:v>
                </c:pt>
                <c:pt idx="8">
                  <c:v>2022</c:v>
                </c:pt>
              </c:strCache>
            </c:strRef>
          </c:cat>
          <c:val>
            <c:numRef>
              <c:f>'2014-2022 - AZ'!$P$32:$P$40</c:f>
              <c:numCache>
                <c:formatCode>General</c:formatCode>
                <c:ptCount val="9"/>
                <c:pt idx="0">
                  <c:v>1</c:v>
                </c:pt>
                <c:pt idx="1">
                  <c:v>6</c:v>
                </c:pt>
                <c:pt idx="2">
                  <c:v>4</c:v>
                </c:pt>
                <c:pt idx="3">
                  <c:v>5</c:v>
                </c:pt>
                <c:pt idx="4">
                  <c:v>2</c:v>
                </c:pt>
                <c:pt idx="5">
                  <c:v>6</c:v>
                </c:pt>
                <c:pt idx="6">
                  <c:v>4</c:v>
                </c:pt>
                <c:pt idx="7">
                  <c:v>6</c:v>
                </c:pt>
                <c:pt idx="8">
                  <c:v>13</c:v>
                </c:pt>
              </c:numCache>
            </c:numRef>
          </c:val>
          <c:extLst>
            <c:ext xmlns:c16="http://schemas.microsoft.com/office/drawing/2014/chart" uri="{C3380CC4-5D6E-409C-BE32-E72D297353CC}">
              <c16:uniqueId val="{00000000-FBBC-4C42-8259-AEA5A72F2C4F}"/>
            </c:ext>
          </c:extLst>
        </c:ser>
        <c:ser>
          <c:idx val="1"/>
          <c:order val="1"/>
          <c:tx>
            <c:strRef>
              <c:f>'2014-2022 - AZ'!$Q$31</c:f>
              <c:strCache>
                <c:ptCount val="1"/>
                <c:pt idx="0">
                  <c:v>Death count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'2014-2022 - AZ'!$O$32:$O$40</c:f>
              <c:strCache>
                <c:ptCount val="9"/>
                <c:pt idx="0">
                  <c:v>2014</c:v>
                </c:pt>
                <c:pt idx="1">
                  <c:v>2015</c:v>
                </c:pt>
                <c:pt idx="2">
                  <c:v>2016</c:v>
                </c:pt>
                <c:pt idx="3">
                  <c:v>2017</c:v>
                </c:pt>
                <c:pt idx="4">
                  <c:v>2018</c:v>
                </c:pt>
                <c:pt idx="5">
                  <c:v>2019</c:v>
                </c:pt>
                <c:pt idx="6">
                  <c:v>2020</c:v>
                </c:pt>
                <c:pt idx="7">
                  <c:v>2021</c:v>
                </c:pt>
                <c:pt idx="8">
                  <c:v>2022</c:v>
                </c:pt>
              </c:strCache>
            </c:strRef>
          </c:cat>
          <c:val>
            <c:numRef>
              <c:f>'2014-2022 - AZ'!$Q$32:$Q$40</c:f>
              <c:numCache>
                <c:formatCode>General</c:formatCode>
                <c:ptCount val="9"/>
                <c:pt idx="0">
                  <c:v>1</c:v>
                </c:pt>
                <c:pt idx="1">
                  <c:v>15</c:v>
                </c:pt>
                <c:pt idx="2">
                  <c:v>12</c:v>
                </c:pt>
                <c:pt idx="3">
                  <c:v>5</c:v>
                </c:pt>
                <c:pt idx="4">
                  <c:v>4</c:v>
                </c:pt>
                <c:pt idx="5">
                  <c:v>7</c:v>
                </c:pt>
                <c:pt idx="6">
                  <c:v>4</c:v>
                </c:pt>
                <c:pt idx="7">
                  <c:v>14</c:v>
                </c:pt>
                <c:pt idx="8">
                  <c:v>16</c:v>
                </c:pt>
              </c:numCache>
            </c:numRef>
          </c:val>
          <c:extLst>
            <c:ext xmlns:c16="http://schemas.microsoft.com/office/drawing/2014/chart" uri="{C3380CC4-5D6E-409C-BE32-E72D297353CC}">
              <c16:uniqueId val="{00000001-FBBC-4C42-8259-AEA5A72F2C4F}"/>
            </c:ext>
          </c:extLst>
        </c:ser>
        <c:ser>
          <c:idx val="2"/>
          <c:order val="2"/>
          <c:tx>
            <c:strRef>
              <c:f>'2014-2022 - AZ'!$R$31</c:f>
              <c:strCache>
                <c:ptCount val="1"/>
                <c:pt idx="0">
                  <c:v>Injuries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'2014-2022 - AZ'!$O$32:$O$40</c:f>
              <c:strCache>
                <c:ptCount val="9"/>
                <c:pt idx="0">
                  <c:v>2014</c:v>
                </c:pt>
                <c:pt idx="1">
                  <c:v>2015</c:v>
                </c:pt>
                <c:pt idx="2">
                  <c:v>2016</c:v>
                </c:pt>
                <c:pt idx="3">
                  <c:v>2017</c:v>
                </c:pt>
                <c:pt idx="4">
                  <c:v>2018</c:v>
                </c:pt>
                <c:pt idx="5">
                  <c:v>2019</c:v>
                </c:pt>
                <c:pt idx="6">
                  <c:v>2020</c:v>
                </c:pt>
                <c:pt idx="7">
                  <c:v>2021</c:v>
                </c:pt>
                <c:pt idx="8">
                  <c:v>2022</c:v>
                </c:pt>
              </c:strCache>
            </c:strRef>
          </c:cat>
          <c:val>
            <c:numRef>
              <c:f>'2014-2022 - AZ'!$R$32:$R$40</c:f>
              <c:numCache>
                <c:formatCode>General</c:formatCode>
                <c:ptCount val="9"/>
                <c:pt idx="0">
                  <c:v>3</c:v>
                </c:pt>
                <c:pt idx="1">
                  <c:v>14</c:v>
                </c:pt>
                <c:pt idx="2">
                  <c:v>15</c:v>
                </c:pt>
                <c:pt idx="3">
                  <c:v>15</c:v>
                </c:pt>
                <c:pt idx="4">
                  <c:v>5</c:v>
                </c:pt>
                <c:pt idx="5">
                  <c:v>26</c:v>
                </c:pt>
                <c:pt idx="6">
                  <c:v>16</c:v>
                </c:pt>
                <c:pt idx="7">
                  <c:v>23</c:v>
                </c:pt>
                <c:pt idx="8">
                  <c:v>65</c:v>
                </c:pt>
              </c:numCache>
            </c:numRef>
          </c:val>
          <c:extLst>
            <c:ext xmlns:c16="http://schemas.microsoft.com/office/drawing/2014/chart" uri="{C3380CC4-5D6E-409C-BE32-E72D297353CC}">
              <c16:uniqueId val="{00000002-FBBC-4C42-8259-AEA5A72F2C4F}"/>
            </c:ext>
          </c:extLst>
        </c:ser>
        <c:dLbls>
          <c:dLblPos val="outEnd"/>
          <c:showLegendKey val="0"/>
          <c:showVal val="1"/>
          <c:showCatName val="0"/>
          <c:showSerName val="0"/>
          <c:showPercent val="0"/>
          <c:showBubbleSize val="0"/>
        </c:dLbls>
        <c:gapWidth val="219"/>
        <c:overlap val="-27"/>
        <c:axId val="1151117871"/>
        <c:axId val="1954833232"/>
      </c:barChart>
      <c:catAx>
        <c:axId val="1151117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54833232"/>
        <c:crosses val="autoZero"/>
        <c:auto val="1"/>
        <c:lblAlgn val="ctr"/>
        <c:lblOffset val="100"/>
        <c:noMultiLvlLbl val="0"/>
      </c:catAx>
      <c:valAx>
        <c:axId val="1954833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latin typeface="Arial" panose="020B0604020202020204" pitchFamily="34" charset="0"/>
                    <a:cs typeface="Arial" panose="020B0604020202020204" pitchFamily="34" charset="0"/>
                  </a:rPr>
                  <a:t>Number of mass shooting events, deaths, or injuries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1117871"/>
        <c:crosses val="autoZero"/>
        <c:crossBetween val="between"/>
      </c:valAx>
      <c:spPr>
        <a:noFill/>
        <a:ln>
          <a:noFill/>
        </a:ln>
        <a:effectLst/>
      </c:spPr>
    </c:plotArea>
    <c:legend>
      <c:legendPos val="r"/>
      <c:layout>
        <c:manualLayout>
          <c:xMode val="edge"/>
          <c:yMode val="edge"/>
          <c:x val="0.30365304880368216"/>
          <c:y val="0.16749560709832242"/>
          <c:w val="0.10861715099049582"/>
          <c:h val="0.2622358915809344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EF9-B64C-9619-CDC2BEBE25DC}"/>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EF9-B64C-9619-CDC2BEBE25DC}"/>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EF9-B64C-9619-CDC2BEBE25DC}"/>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EF9-B64C-9619-CDC2BEBE25DC}"/>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1-BEF9-B64C-9619-CDC2BEBE25DC}"/>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BEF9-B64C-9619-CDC2BEBE25DC}"/>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BEF9-B64C-9619-CDC2BEBE25DC}"/>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7-BEF9-B64C-9619-CDC2BEBE25DC}"/>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'AP - ARIZONA'!$L$21:$L$24</c:f>
              <c:strCache>
                <c:ptCount val="4"/>
                <c:pt idx="0">
                  <c:v>Residence (71%)</c:v>
                </c:pt>
                <c:pt idx="1">
                  <c:v>Commercial/Retail (7%)</c:v>
                </c:pt>
                <c:pt idx="2">
                  <c:v>Open space (14%)</c:v>
                </c:pt>
                <c:pt idx="3">
                  <c:v>Vehicle (7%)</c:v>
                </c:pt>
              </c:strCache>
            </c:strRef>
          </c:cat>
          <c:val>
            <c:numRef>
              <c:f>'AP - ARIZONA'!$M$21:$M$24</c:f>
              <c:numCache>
                <c:formatCode>General</c:formatCode>
                <c:ptCount val="4"/>
                <c:pt idx="0">
                  <c:v>10</c:v>
                </c:pt>
                <c:pt idx="1">
                  <c:v>1</c:v>
                </c:pt>
                <c:pt idx="2">
                  <c:v>2</c:v>
                </c:pt>
                <c:pt idx="3">
                  <c:v>1</c:v>
                </c:pt>
              </c:numCache>
            </c:numRef>
          </c:val>
          <c:extLst>
            <c:ext xmlns:c16="http://schemas.microsoft.com/office/drawing/2014/chart" uri="{C3380CC4-5D6E-409C-BE32-E72D297353CC}">
              <c16:uniqueId val="{00000008-BEF9-B64C-9619-CDC2BEBE25DC}"/>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'AP - Public Weapons'!$S$12</c:f>
              <c:strCache>
                <c:ptCount val="1"/>
                <c:pt idx="0">
                  <c:v>Count</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3D0-D741-ADD2-E8EA04C83DCF}"/>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3D0-D741-ADD2-E8EA04C83DCF}"/>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3D0-D741-ADD2-E8EA04C83DCF}"/>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C3D0-D741-ADD2-E8EA04C83DCF}"/>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1-C3D0-D741-ADD2-E8EA04C83DCF}"/>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C3D0-D741-ADD2-E8EA04C83DCF}"/>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5-C3D0-D741-ADD2-E8EA04C83DCF}"/>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7-C3D0-D741-ADD2-E8EA04C83DCF}"/>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'AP - Public Weapons'!$R$13:$R$16</c:f>
              <c:strCache>
                <c:ptCount val="4"/>
                <c:pt idx="0">
                  <c:v>Semi-automatic handgun (25%)</c:v>
                </c:pt>
                <c:pt idx="1">
                  <c:v>Semi-automatic rifle (12%)</c:v>
                </c:pt>
                <c:pt idx="2">
                  <c:v>Non-semi-automatic rifle (23%)</c:v>
                </c:pt>
                <c:pt idx="3">
                  <c:v>Non-semi-automatic handgun (40%)</c:v>
                </c:pt>
              </c:strCache>
            </c:strRef>
          </c:cat>
          <c:val>
            <c:numRef>
              <c:f>'AP - Public Weapons'!$S$13:$S$16</c:f>
              <c:numCache>
                <c:formatCode>General</c:formatCode>
                <c:ptCount val="4"/>
                <c:pt idx="0">
                  <c:v>114</c:v>
                </c:pt>
                <c:pt idx="1">
                  <c:v>55</c:v>
                </c:pt>
                <c:pt idx="2">
                  <c:v>107</c:v>
                </c:pt>
                <c:pt idx="3">
                  <c:v>187</c:v>
                </c:pt>
              </c:numCache>
            </c:numRef>
          </c:val>
          <c:extLst>
            <c:ext xmlns:c16="http://schemas.microsoft.com/office/drawing/2014/chart" uri="{C3380CC4-5D6E-409C-BE32-E72D297353CC}">
              <c16:uniqueId val="{00000008-C3D0-D741-ADD2-E8EA04C83DCF}"/>
            </c:ext>
          </c:extLst>
        </c:ser>
        <c:ser>
          <c:idx val="1"/>
          <c:order val="1"/>
          <c:tx>
            <c:strRef>
              <c:f>'AP - Public Weapons'!$T$12</c:f>
              <c:strCache>
                <c:ptCount val="1"/>
                <c:pt idx="0">
                  <c:v>Column1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C3D0-D741-ADD2-E8EA04C83DCF}"/>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C-C3D0-D741-ADD2-E8EA04C83DCF}"/>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E-C3D0-D741-ADD2-E8EA04C83DCF}"/>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C3D0-D741-ADD2-E8EA04C83DCF}"/>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A-C3D0-D741-ADD2-E8EA04C83DCF}"/>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C-C3D0-D741-ADD2-E8EA04C83DCF}"/>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E-C3D0-D741-ADD2-E8EA04C83DCF}"/>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10-C3D0-D741-ADD2-E8EA04C83DCF}"/>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'AP - Public Weapons'!$R$13:$R$16</c:f>
              <c:strCache>
                <c:ptCount val="4"/>
                <c:pt idx="0">
                  <c:v>Semi-automatic handgun (25%)</c:v>
                </c:pt>
                <c:pt idx="1">
                  <c:v>Semi-automatic rifle (12%)</c:v>
                </c:pt>
                <c:pt idx="2">
                  <c:v>Non-semi-automatic rifle (23%)</c:v>
                </c:pt>
                <c:pt idx="3">
                  <c:v>Non-semi-automatic handgun (40%)</c:v>
                </c:pt>
              </c:strCache>
            </c:strRef>
          </c:cat>
          <c:val>
            <c:numRef>
              <c:f>'AP - Public Weapons'!$T$13:$T$16</c:f>
              <c:numCache>
                <c:formatCode>0.0%</c:formatCode>
                <c:ptCount val="4"/>
                <c:pt idx="0">
                  <c:v>0.24622030237580994</c:v>
                </c:pt>
                <c:pt idx="1">
                  <c:v>0.11879049676025918</c:v>
                </c:pt>
                <c:pt idx="2">
                  <c:v>0.23110151187904968</c:v>
                </c:pt>
                <c:pt idx="3">
                  <c:v>0.4038876889848812</c:v>
                </c:pt>
              </c:numCache>
            </c:numRef>
          </c:val>
          <c:extLst>
            <c:ext xmlns:c16="http://schemas.microsoft.com/office/drawing/2014/chart" uri="{C3380CC4-5D6E-409C-BE32-E72D297353CC}">
              <c16:uniqueId val="{00000011-C3D0-D741-ADD2-E8EA04C83DCF}"/>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'Line Graph - Years'!$M$2</c:f>
              <c:strCache>
                <c:ptCount val="1"/>
                <c:pt idx="0">
                  <c:v>Deaths</c:v>
                </c:pt>
              </c:strCache>
            </c:strRef>
          </c:tx>
          <c:spPr>
            <a:ln w="28575" cap="rnd">
              <a:solidFill>
                <a:schemeClr val="accent1"/>
              </a:solidFill>
              <a:round/>
            </a:ln>
            <a:effectLst/>
          </c:spPr>
          <c:marker>
            <c:symbol val="none"/>
          </c:marker>
          <c:cat>
            <c:numRef>
              <c:f>'Line Graph - Years'!$L$3:$L$55</c:f>
              <c:numCache>
                <c:formatCode>General</c:formatCod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numCache>
            </c:numRef>
          </c:cat>
          <c:val>
            <c:numRef>
              <c:f>'Line Graph - Years'!$M$3:$M$55</c:f>
              <c:numCache>
                <c:formatCode>General</c:formatCode>
                <c:ptCount val="53"/>
                <c:pt idx="0">
                  <c:v>8</c:v>
                </c:pt>
                <c:pt idx="1">
                  <c:v>7</c:v>
                </c:pt>
                <c:pt idx="2">
                  <c:v>4</c:v>
                </c:pt>
                <c:pt idx="3">
                  <c:v>5</c:v>
                </c:pt>
                <c:pt idx="4">
                  <c:v>12</c:v>
                </c:pt>
                <c:pt idx="5">
                  <c:v>5</c:v>
                </c:pt>
                <c:pt idx="6">
                  <c:v>3</c:v>
                </c:pt>
                <c:pt idx="7">
                  <c:v>4</c:v>
                </c:pt>
                <c:pt idx="8">
                  <c:v>8</c:v>
                </c:pt>
                <c:pt idx="9">
                  <c:v>4</c:v>
                </c:pt>
                <c:pt idx="10">
                  <c:v>7</c:v>
                </c:pt>
                <c:pt idx="11">
                  <c:v>5</c:v>
                </c:pt>
                <c:pt idx="12">
                  <c:v>5</c:v>
                </c:pt>
                <c:pt idx="13">
                  <c:v>9</c:v>
                </c:pt>
                <c:pt idx="14">
                  <c:v>6</c:v>
                </c:pt>
                <c:pt idx="15">
                  <c:v>5</c:v>
                </c:pt>
                <c:pt idx="16">
                  <c:v>8</c:v>
                </c:pt>
                <c:pt idx="17">
                  <c:v>6</c:v>
                </c:pt>
                <c:pt idx="18">
                  <c:v>12</c:v>
                </c:pt>
                <c:pt idx="19">
                  <c:v>10</c:v>
                </c:pt>
                <c:pt idx="20">
                  <c:v>5</c:v>
                </c:pt>
                <c:pt idx="21">
                  <c:v>13</c:v>
                </c:pt>
                <c:pt idx="22">
                  <c:v>18</c:v>
                </c:pt>
                <c:pt idx="23">
                  <c:v>35</c:v>
                </c:pt>
                <c:pt idx="24">
                  <c:v>19</c:v>
                </c:pt>
                <c:pt idx="25">
                  <c:v>12</c:v>
                </c:pt>
                <c:pt idx="26">
                  <c:v>18</c:v>
                </c:pt>
                <c:pt idx="27">
                  <c:v>19</c:v>
                </c:pt>
                <c:pt idx="28">
                  <c:v>17</c:v>
                </c:pt>
                <c:pt idx="29">
                  <c:v>18</c:v>
                </c:pt>
                <c:pt idx="30">
                  <c:v>11</c:v>
                </c:pt>
                <c:pt idx="31">
                  <c:v>7</c:v>
                </c:pt>
                <c:pt idx="32">
                  <c:v>4</c:v>
                </c:pt>
                <c:pt idx="33">
                  <c:v>9</c:v>
                </c:pt>
                <c:pt idx="34">
                  <c:v>7</c:v>
                </c:pt>
                <c:pt idx="35">
                  <c:v>20</c:v>
                </c:pt>
                <c:pt idx="36">
                  <c:v>18</c:v>
                </c:pt>
                <c:pt idx="37">
                  <c:v>5</c:v>
                </c:pt>
                <c:pt idx="38">
                  <c:v>11</c:v>
                </c:pt>
                <c:pt idx="39">
                  <c:v>4</c:v>
                </c:pt>
                <c:pt idx="40">
                  <c:v>5</c:v>
                </c:pt>
                <c:pt idx="41">
                  <c:v>3</c:v>
                </c:pt>
                <c:pt idx="42">
                  <c:v>34</c:v>
                </c:pt>
                <c:pt idx="43">
                  <c:v>10</c:v>
                </c:pt>
                <c:pt idx="44">
                  <c:v>16</c:v>
                </c:pt>
                <c:pt idx="45">
                  <c:v>5</c:v>
                </c:pt>
                <c:pt idx="46">
                  <c:v>5</c:v>
                </c:pt>
                <c:pt idx="47">
                  <c:v>9</c:v>
                </c:pt>
                <c:pt idx="48">
                  <c:v>52</c:v>
                </c:pt>
                <c:pt idx="49">
                  <c:v>24</c:v>
                </c:pt>
                <c:pt idx="50">
                  <c:v>25</c:v>
                </c:pt>
                <c:pt idx="51">
                  <c:v>42</c:v>
                </c:pt>
                <c:pt idx="52">
                  <c:v>60</c:v>
                </c:pt>
              </c:numCache>
            </c:numRef>
          </c:val>
          <c:smooth val="0"/>
          <c:extLst>
            <c:ext xmlns:c16="http://schemas.microsoft.com/office/drawing/2014/chart" uri="{C3380CC4-5D6E-409C-BE32-E72D297353CC}">
              <c16:uniqueId val="{00000000-4939-274E-BC43-84804B4D3AF4}"/>
            </c:ext>
          </c:extLst>
        </c:ser>
        <c:ser>
          <c:idx val="1"/>
          <c:order val="1"/>
          <c:tx>
            <c:strRef>
              <c:f>'Line Graph - Years'!$N$2</c:f>
              <c:strCache>
                <c:ptCount val="1"/>
                <c:pt idx="0">
                  <c:v>Injuries</c:v>
                </c:pt>
              </c:strCache>
            </c:strRef>
          </c:tx>
          <c:spPr>
            <a:ln w="28575" cap="rnd">
              <a:solidFill>
                <a:schemeClr val="accent2"/>
              </a:solidFill>
              <a:round/>
            </a:ln>
            <a:effectLst/>
          </c:spPr>
          <c:marker>
            <c:symbol val="none"/>
          </c:marker>
          <c:cat>
            <c:numRef>
              <c:f>'Line Graph - Years'!$L$3:$L$55</c:f>
              <c:numCache>
                <c:formatCode>General</c:formatCod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numCache>
            </c:numRef>
          </c:cat>
          <c:val>
            <c:numRef>
              <c:f>'Line Graph - Years'!$N$3:$N$55</c:f>
              <c:numCache>
                <c:formatCode>General</c:formatCode>
                <c:ptCount val="53"/>
                <c:pt idx="0">
                  <c:v>24</c:v>
                </c:pt>
                <c:pt idx="1">
                  <c:v>18</c:v>
                </c:pt>
                <c:pt idx="2">
                  <c:v>22</c:v>
                </c:pt>
                <c:pt idx="3">
                  <c:v>24</c:v>
                </c:pt>
                <c:pt idx="4">
                  <c:v>18</c:v>
                </c:pt>
                <c:pt idx="5">
                  <c:v>13</c:v>
                </c:pt>
                <c:pt idx="6">
                  <c:v>17</c:v>
                </c:pt>
                <c:pt idx="7">
                  <c:v>15</c:v>
                </c:pt>
                <c:pt idx="8">
                  <c:v>20</c:v>
                </c:pt>
                <c:pt idx="9">
                  <c:v>27</c:v>
                </c:pt>
                <c:pt idx="10">
                  <c:v>22</c:v>
                </c:pt>
                <c:pt idx="11">
                  <c:v>13</c:v>
                </c:pt>
                <c:pt idx="12">
                  <c:v>11</c:v>
                </c:pt>
                <c:pt idx="13">
                  <c:v>19</c:v>
                </c:pt>
                <c:pt idx="14">
                  <c:v>38</c:v>
                </c:pt>
                <c:pt idx="15">
                  <c:v>27</c:v>
                </c:pt>
                <c:pt idx="16">
                  <c:v>84</c:v>
                </c:pt>
                <c:pt idx="17">
                  <c:v>21</c:v>
                </c:pt>
                <c:pt idx="18">
                  <c:v>54</c:v>
                </c:pt>
                <c:pt idx="19">
                  <c:v>44</c:v>
                </c:pt>
                <c:pt idx="20">
                  <c:v>15</c:v>
                </c:pt>
                <c:pt idx="21">
                  <c:v>29</c:v>
                </c:pt>
                <c:pt idx="22">
                  <c:v>50</c:v>
                </c:pt>
                <c:pt idx="23">
                  <c:v>13</c:v>
                </c:pt>
                <c:pt idx="24">
                  <c:v>20</c:v>
                </c:pt>
                <c:pt idx="25">
                  <c:v>20</c:v>
                </c:pt>
                <c:pt idx="26">
                  <c:v>7</c:v>
                </c:pt>
                <c:pt idx="27">
                  <c:v>32</c:v>
                </c:pt>
                <c:pt idx="28">
                  <c:v>53</c:v>
                </c:pt>
                <c:pt idx="29">
                  <c:v>45</c:v>
                </c:pt>
                <c:pt idx="30">
                  <c:v>8</c:v>
                </c:pt>
                <c:pt idx="31">
                  <c:v>27</c:v>
                </c:pt>
                <c:pt idx="32">
                  <c:v>15</c:v>
                </c:pt>
                <c:pt idx="33">
                  <c:v>18</c:v>
                </c:pt>
                <c:pt idx="34">
                  <c:v>26</c:v>
                </c:pt>
                <c:pt idx="35">
                  <c:v>41</c:v>
                </c:pt>
                <c:pt idx="36">
                  <c:v>44</c:v>
                </c:pt>
                <c:pt idx="37">
                  <c:v>45</c:v>
                </c:pt>
                <c:pt idx="38">
                  <c:v>18</c:v>
                </c:pt>
                <c:pt idx="39">
                  <c:v>28</c:v>
                </c:pt>
                <c:pt idx="40">
                  <c:v>13</c:v>
                </c:pt>
                <c:pt idx="41">
                  <c:v>20</c:v>
                </c:pt>
                <c:pt idx="42">
                  <c:v>7</c:v>
                </c:pt>
                <c:pt idx="43">
                  <c:v>24</c:v>
                </c:pt>
                <c:pt idx="44">
                  <c:v>33</c:v>
                </c:pt>
                <c:pt idx="45">
                  <c:v>35</c:v>
                </c:pt>
                <c:pt idx="46">
                  <c:v>51</c:v>
                </c:pt>
                <c:pt idx="47">
                  <c:v>62</c:v>
                </c:pt>
                <c:pt idx="48">
                  <c:v>107</c:v>
                </c:pt>
                <c:pt idx="49">
                  <c:v>95</c:v>
                </c:pt>
                <c:pt idx="50">
                  <c:v>49</c:v>
                </c:pt>
                <c:pt idx="51">
                  <c:v>151</c:v>
                </c:pt>
                <c:pt idx="52">
                  <c:v>192</c:v>
                </c:pt>
              </c:numCache>
            </c:numRef>
          </c:val>
          <c:smooth val="0"/>
          <c:extLst>
            <c:ext xmlns:c16="http://schemas.microsoft.com/office/drawing/2014/chart" uri="{C3380CC4-5D6E-409C-BE32-E72D297353CC}">
              <c16:uniqueId val="{00000001-4939-274E-BC43-84804B4D3AF4}"/>
            </c:ext>
          </c:extLst>
        </c:ser>
        <c:ser>
          <c:idx val="2"/>
          <c:order val="2"/>
          <c:tx>
            <c:strRef>
              <c:f>'Line Graph - Years'!$O$2</c:f>
              <c:strCache>
                <c:ptCount val="1"/>
                <c:pt idx="0">
                  <c:v>Events</c:v>
                </c:pt>
              </c:strCache>
            </c:strRef>
          </c:tx>
          <c:spPr>
            <a:ln w="28575" cap="rnd">
              <a:solidFill>
                <a:schemeClr val="accent3"/>
              </a:solidFill>
              <a:round/>
            </a:ln>
            <a:effectLst/>
          </c:spPr>
          <c:marker>
            <c:symbol val="none"/>
          </c:marker>
          <c:cat>
            <c:numRef>
              <c:f>'Line Graph - Years'!$L$3:$L$55</c:f>
              <c:numCache>
                <c:formatCode>General</c:formatCod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numCache>
            </c:numRef>
          </c:cat>
          <c:val>
            <c:numRef>
              <c:f>'Line Graph - Years'!$O$3:$O$55</c:f>
              <c:numCache>
                <c:formatCode>General</c:formatCode>
                <c:ptCount val="53"/>
                <c:pt idx="0">
                  <c:v>20</c:v>
                </c:pt>
                <c:pt idx="1">
                  <c:v>21</c:v>
                </c:pt>
                <c:pt idx="2">
                  <c:v>18</c:v>
                </c:pt>
                <c:pt idx="3">
                  <c:v>18</c:v>
                </c:pt>
                <c:pt idx="4">
                  <c:v>16</c:v>
                </c:pt>
                <c:pt idx="5">
                  <c:v>14</c:v>
                </c:pt>
                <c:pt idx="6">
                  <c:v>11</c:v>
                </c:pt>
                <c:pt idx="7">
                  <c:v>16</c:v>
                </c:pt>
                <c:pt idx="8">
                  <c:v>16</c:v>
                </c:pt>
                <c:pt idx="9">
                  <c:v>15</c:v>
                </c:pt>
                <c:pt idx="10">
                  <c:v>20</c:v>
                </c:pt>
                <c:pt idx="11">
                  <c:v>17</c:v>
                </c:pt>
                <c:pt idx="12">
                  <c:v>18</c:v>
                </c:pt>
                <c:pt idx="13">
                  <c:v>25</c:v>
                </c:pt>
                <c:pt idx="14">
                  <c:v>25</c:v>
                </c:pt>
                <c:pt idx="15">
                  <c:v>20</c:v>
                </c:pt>
                <c:pt idx="16">
                  <c:v>16</c:v>
                </c:pt>
                <c:pt idx="17">
                  <c:v>25</c:v>
                </c:pt>
                <c:pt idx="18">
                  <c:v>38</c:v>
                </c:pt>
                <c:pt idx="19">
                  <c:v>19</c:v>
                </c:pt>
                <c:pt idx="20">
                  <c:v>18</c:v>
                </c:pt>
                <c:pt idx="21">
                  <c:v>32</c:v>
                </c:pt>
                <c:pt idx="22">
                  <c:v>33</c:v>
                </c:pt>
                <c:pt idx="23">
                  <c:v>47</c:v>
                </c:pt>
                <c:pt idx="24">
                  <c:v>40</c:v>
                </c:pt>
                <c:pt idx="25">
                  <c:v>22</c:v>
                </c:pt>
                <c:pt idx="26">
                  <c:v>21</c:v>
                </c:pt>
                <c:pt idx="27">
                  <c:v>26</c:v>
                </c:pt>
                <c:pt idx="28">
                  <c:v>29</c:v>
                </c:pt>
                <c:pt idx="29">
                  <c:v>22</c:v>
                </c:pt>
                <c:pt idx="30">
                  <c:v>29</c:v>
                </c:pt>
                <c:pt idx="31">
                  <c:v>25</c:v>
                </c:pt>
                <c:pt idx="32">
                  <c:v>19</c:v>
                </c:pt>
                <c:pt idx="33">
                  <c:v>32</c:v>
                </c:pt>
                <c:pt idx="34">
                  <c:v>35</c:v>
                </c:pt>
                <c:pt idx="35">
                  <c:v>47</c:v>
                </c:pt>
                <c:pt idx="36">
                  <c:v>59</c:v>
                </c:pt>
                <c:pt idx="37">
                  <c:v>44</c:v>
                </c:pt>
                <c:pt idx="38">
                  <c:v>35</c:v>
                </c:pt>
                <c:pt idx="39">
                  <c:v>31</c:v>
                </c:pt>
                <c:pt idx="40">
                  <c:v>15</c:v>
                </c:pt>
                <c:pt idx="41">
                  <c:v>16</c:v>
                </c:pt>
                <c:pt idx="42">
                  <c:v>20</c:v>
                </c:pt>
                <c:pt idx="43">
                  <c:v>34</c:v>
                </c:pt>
                <c:pt idx="44">
                  <c:v>46</c:v>
                </c:pt>
                <c:pt idx="45">
                  <c:v>40</c:v>
                </c:pt>
                <c:pt idx="46">
                  <c:v>50</c:v>
                </c:pt>
                <c:pt idx="47">
                  <c:v>58</c:v>
                </c:pt>
                <c:pt idx="48">
                  <c:v>119</c:v>
                </c:pt>
                <c:pt idx="49">
                  <c:v>119</c:v>
                </c:pt>
                <c:pt idx="50">
                  <c:v>114</c:v>
                </c:pt>
                <c:pt idx="51">
                  <c:v>250</c:v>
                </c:pt>
                <c:pt idx="52">
                  <c:v>269</c:v>
                </c:pt>
              </c:numCache>
            </c:numRef>
          </c:val>
          <c:smooth val="0"/>
          <c:extLst>
            <c:ext xmlns:c16="http://schemas.microsoft.com/office/drawing/2014/chart" uri="{C3380CC4-5D6E-409C-BE32-E72D297353CC}">
              <c16:uniqueId val="{00000002-4939-274E-BC43-84804B4D3AF4}"/>
            </c:ext>
          </c:extLst>
        </c:ser>
        <c:dLbls>
          <c:showLegendKey val="0"/>
          <c:showVal val="0"/>
          <c:showCatName val="0"/>
          <c:showSerName val="0"/>
          <c:showPercent val="0"/>
          <c:showBubbleSize val="0"/>
        </c:dLbls>
        <c:smooth val="0"/>
        <c:axId val="1821220416"/>
        <c:axId val="1821222064"/>
      </c:lineChart>
      <c:catAx>
        <c:axId val="182122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21222064"/>
        <c:crosses val="autoZero"/>
        <c:auto val="1"/>
        <c:lblAlgn val="ctr"/>
        <c:lblOffset val="100"/>
        <c:noMultiLvlLbl val="0"/>
      </c:catAx>
      <c:valAx>
        <c:axId val="1821222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212204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'Shooter - School affiliation'!$B$27</c:f>
              <c:strCache>
                <c:ptCount val="1"/>
                <c:pt idx="0">
                  <c:v>Number of Shooters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'Shooter - School affiliation'!$A$28:$A$48</c:f>
              <c:strCache>
                <c:ptCount val="21"/>
                <c:pt idx="0">
                  <c:v>Student</c:v>
                </c:pt>
                <c:pt idx="1">
                  <c:v>No Relation</c:v>
                </c:pt>
                <c:pt idx="2">
                  <c:v>Unknown</c:v>
                </c:pt>
                <c:pt idx="3">
                  <c:v>Undetermined</c:v>
                </c:pt>
                <c:pt idx="4">
                  <c:v>Nonstudent Using Athletic Facilities/Attending Game</c:v>
                </c:pt>
                <c:pt idx="5">
                  <c:v>Former Student</c:v>
                </c:pt>
                <c:pt idx="6">
                  <c:v>Parent</c:v>
                </c:pt>
                <c:pt idx="7">
                  <c:v>Police Officer/SRO</c:v>
                </c:pt>
                <c:pt idx="8">
                  <c:v>Intimate Relationship</c:v>
                </c:pt>
                <c:pt idx="9">
                  <c:v>Rival School Student</c:v>
                </c:pt>
                <c:pt idx="10">
                  <c:v>Relative</c:v>
                </c:pt>
                <c:pt idx="11">
                  <c:v>Nonstudent</c:v>
                </c:pt>
                <c:pt idx="12">
                  <c:v>Other Staff</c:v>
                </c:pt>
                <c:pt idx="13">
                  <c:v>Teacher</c:v>
                </c:pt>
                <c:pt idx="14">
                  <c:v>Other Student</c:v>
                </c:pt>
                <c:pt idx="15">
                  <c:v>Gang Member</c:v>
                </c:pt>
                <c:pt idx="16">
                  <c:v>Security Guard</c:v>
                </c:pt>
                <c:pt idx="17">
                  <c:v>Former Teacher</c:v>
                </c:pt>
                <c:pt idx="18">
                  <c:v>Friend</c:v>
                </c:pt>
                <c:pt idx="19">
                  <c:v>Hitman</c:v>
                </c:pt>
                <c:pt idx="20">
                  <c:v>Principal/Vice-Principal</c:v>
                </c:pt>
              </c:strCache>
            </c:strRef>
          </c:cat>
          <c:val>
            <c:numRef>
              <c:f>'Shooter - School affiliation'!$B$28:$B$48</c:f>
              <c:numCache>
                <c:formatCode>General</c:formatCode>
                <c:ptCount val="21"/>
                <c:pt idx="0">
                  <c:v>959</c:v>
                </c:pt>
                <c:pt idx="1">
                  <c:v>479</c:v>
                </c:pt>
                <c:pt idx="2">
                  <c:v>332</c:v>
                </c:pt>
                <c:pt idx="3">
                  <c:v>181</c:v>
                </c:pt>
                <c:pt idx="4">
                  <c:v>116</c:v>
                </c:pt>
                <c:pt idx="5">
                  <c:v>84</c:v>
                </c:pt>
                <c:pt idx="6">
                  <c:v>49</c:v>
                </c:pt>
                <c:pt idx="7">
                  <c:v>46</c:v>
                </c:pt>
                <c:pt idx="8">
                  <c:v>35</c:v>
                </c:pt>
                <c:pt idx="9">
                  <c:v>30</c:v>
                </c:pt>
                <c:pt idx="10">
                  <c:v>27</c:v>
                </c:pt>
                <c:pt idx="11">
                  <c:v>26</c:v>
                </c:pt>
                <c:pt idx="12">
                  <c:v>22</c:v>
                </c:pt>
                <c:pt idx="13">
                  <c:v>18</c:v>
                </c:pt>
                <c:pt idx="14">
                  <c:v>11</c:v>
                </c:pt>
                <c:pt idx="15">
                  <c:v>6</c:v>
                </c:pt>
                <c:pt idx="16">
                  <c:v>4</c:v>
                </c:pt>
                <c:pt idx="17">
                  <c:v>2</c:v>
                </c:pt>
                <c:pt idx="18">
                  <c:v>1</c:v>
                </c:pt>
                <c:pt idx="19">
                  <c:v>1</c:v>
                </c:pt>
                <c:pt idx="20">
                  <c:v>1</c:v>
                </c:pt>
              </c:numCache>
            </c:numRef>
          </c:val>
          <c:extLst>
            <c:ext xmlns:c16="http://schemas.microsoft.com/office/drawing/2014/chart" uri="{C3380CC4-5D6E-409C-BE32-E72D297353CC}">
              <c16:uniqueId val="{00000000-8902-E941-9F25-EF2001FEA2EA}"/>
            </c:ext>
          </c:extLst>
        </c:ser>
        <c:dLbls>
          <c:showLegendKey val="0"/>
          <c:showVal val="0"/>
          <c:showCatName val="0"/>
          <c:showSerName val="0"/>
          <c:showPercent val="0"/>
          <c:showBubbleSize val="0"/>
        </c:dLbls>
        <c:gapWidth val="182"/>
        <c:axId val="1373747920"/>
        <c:axId val="1373739584"/>
      </c:barChart>
      <c:catAx>
        <c:axId val="1373747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73739584"/>
        <c:crosses val="autoZero"/>
        <c:auto val="1"/>
        <c:lblAlgn val="ctr"/>
        <c:lblOffset val="100"/>
        <c:noMultiLvlLbl val="0"/>
      </c:catAx>
      <c:valAx>
        <c:axId val="1373739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737479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'INCIDENT - AZ - RIEDMAN'!$B$24</c:f>
              <c:strCache>
                <c:ptCount val="1"/>
                <c:pt idx="0">
                  <c:v>Incidence</c:v>
                </c:pt>
              </c:strCache>
            </c:strRef>
          </c:tx>
          <c:spPr>
            <a:solidFill>
              <a:srgbClr val="4472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'INCIDENT - AZ - RIEDMAN'!$A$25:$A$30</c:f>
              <c:strCache>
                <c:ptCount val="6"/>
                <c:pt idx="0">
                  <c:v>1970-1979</c:v>
                </c:pt>
                <c:pt idx="1">
                  <c:v>1980-1989</c:v>
                </c:pt>
                <c:pt idx="2">
                  <c:v>1990-1999</c:v>
                </c:pt>
                <c:pt idx="3">
                  <c:v>2000-2009</c:v>
                </c:pt>
                <c:pt idx="4">
                  <c:v>2010-2019</c:v>
                </c:pt>
                <c:pt idx="5">
                  <c:v>2020-2022</c:v>
                </c:pt>
              </c:strCache>
            </c:strRef>
          </c:cat>
          <c:val>
            <c:numRef>
              <c:f>'INCIDENT - AZ - RIEDMAN'!$B$25:$B$30</c:f>
              <c:numCache>
                <c:formatCode>General</c:formatCode>
                <c:ptCount val="6"/>
                <c:pt idx="0">
                  <c:v>2</c:v>
                </c:pt>
                <c:pt idx="1">
                  <c:v>2</c:v>
                </c:pt>
                <c:pt idx="2">
                  <c:v>1</c:v>
                </c:pt>
                <c:pt idx="3">
                  <c:v>4</c:v>
                </c:pt>
                <c:pt idx="4">
                  <c:v>5</c:v>
                </c:pt>
                <c:pt idx="5">
                  <c:v>6</c:v>
                </c:pt>
              </c:numCache>
            </c:numRef>
          </c:val>
          <c:extLst>
            <c:ext xmlns:c16="http://schemas.microsoft.com/office/drawing/2014/chart" uri="{C3380CC4-5D6E-409C-BE32-E72D297353CC}">
              <c16:uniqueId val="{00000000-A287-4641-A24D-2C9CEA484C26}"/>
            </c:ext>
          </c:extLst>
        </c:ser>
        <c:dLbls>
          <c:showLegendKey val="0"/>
          <c:showVal val="0"/>
          <c:showCatName val="0"/>
          <c:showSerName val="0"/>
          <c:showPercent val="0"/>
          <c:showBubbleSize val="0"/>
        </c:dLbls>
        <c:gapWidth val="219"/>
        <c:overlap val="-27"/>
        <c:axId val="1457266800"/>
        <c:axId val="1456782352"/>
      </c:barChart>
      <c:catAx>
        <c:axId val="1457266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56782352"/>
        <c:crosses val="autoZero"/>
        <c:auto val="1"/>
        <c:lblAlgn val="ctr"/>
        <c:lblOffset val="100"/>
        <c:noMultiLvlLbl val="0"/>
      </c:catAx>
      <c:valAx>
        <c:axId val="1456782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572668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6C3-6C46-9F86-04E72269536D}"/>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6C3-6C46-9F86-04E72269536D}"/>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6C3-6C46-9F86-04E72269536D}"/>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6C3-6C46-9F86-04E72269536D}"/>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1-06C3-6C46-9F86-04E72269536D}"/>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06C3-6C46-9F86-04E72269536D}"/>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5-06C3-6C46-9F86-04E72269536D}"/>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7-06C3-6C46-9F86-04E72269536D}"/>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'AZ - ALL'!$AX$25:$AX$28</c:f>
              <c:strCache>
                <c:ptCount val="4"/>
                <c:pt idx="0">
                  <c:v>Handgun</c:v>
                </c:pt>
                <c:pt idx="1">
                  <c:v>Rifle</c:v>
                </c:pt>
                <c:pt idx="2">
                  <c:v>Multiple</c:v>
                </c:pt>
                <c:pt idx="3">
                  <c:v>Unknown</c:v>
                </c:pt>
              </c:strCache>
            </c:strRef>
          </c:cat>
          <c:val>
            <c:numRef>
              <c:f>'AZ - ALL'!$AZ$25:$AZ$28</c:f>
              <c:numCache>
                <c:formatCode>0%</c:formatCode>
                <c:ptCount val="4"/>
                <c:pt idx="0">
                  <c:v>0.73684210526315785</c:v>
                </c:pt>
                <c:pt idx="1">
                  <c:v>5.2631578947368418E-2</c:v>
                </c:pt>
                <c:pt idx="2">
                  <c:v>5.2631578947368418E-2</c:v>
                </c:pt>
                <c:pt idx="3">
                  <c:v>0.15789473684210525</c:v>
                </c:pt>
              </c:numCache>
            </c:numRef>
          </c:val>
          <c:extLst>
            <c:ext xmlns:c16="http://schemas.microsoft.com/office/drawing/2014/chart" uri="{C3380CC4-5D6E-409C-BE32-E72D297353CC}">
              <c16:uniqueId val="{00000008-06C3-6C46-9F86-04E72269536D}"/>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dirty="0"/>
              <a:t> (RAND, Schell et al, 2020)</a:t>
            </a:r>
          </a:p>
        </c:rich>
      </c:tx>
      <c:layout>
        <c:manualLayout>
          <c:xMode val="edge"/>
          <c:yMode val="edge"/>
          <c:x val="8.0905262394961958E-2"/>
          <c:y val="0.8059458449816389"/>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'AZ Data'!$D$1</c:f>
              <c:strCache>
                <c:ptCount val="1"/>
                <c:pt idx="0">
                  <c:v>RAND Estimate</c:v>
                </c:pt>
              </c:strCache>
            </c:strRef>
          </c:tx>
          <c:spPr>
            <a:ln w="31750" cap="rnd">
              <a:solidFill>
                <a:schemeClr val="accent1"/>
              </a:solidFill>
              <a:round/>
            </a:ln>
            <a:effectLst/>
          </c:spPr>
          <c:marker>
            <c:symbol val="none"/>
          </c:marker>
          <c:cat>
            <c:numRef>
              <c:f>'AZ Data'!$B$2:$B$38</c:f>
              <c:numCache>
                <c:formatCode>General</c:formatCod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numCache>
            </c:numRef>
          </c:cat>
          <c:val>
            <c:numRef>
              <c:f>'AZ Data'!$D$2:$D$38</c:f>
              <c:numCache>
                <c:formatCode>General</c:formatCode>
                <c:ptCount val="37"/>
                <c:pt idx="0">
                  <c:v>0.56299999999999994</c:v>
                </c:pt>
                <c:pt idx="1">
                  <c:v>0.59799999999999998</c:v>
                </c:pt>
                <c:pt idx="2">
                  <c:v>0.54100000000000004</c:v>
                </c:pt>
                <c:pt idx="3">
                  <c:v>0.55400000000000005</c:v>
                </c:pt>
                <c:pt idx="4">
                  <c:v>0.56699999999999995</c:v>
                </c:pt>
                <c:pt idx="5">
                  <c:v>0.53800000000000003</c:v>
                </c:pt>
                <c:pt idx="6">
                  <c:v>0.54900000000000004</c:v>
                </c:pt>
                <c:pt idx="7">
                  <c:v>0.56399999999999995</c:v>
                </c:pt>
                <c:pt idx="8">
                  <c:v>0.55700000000000005</c:v>
                </c:pt>
                <c:pt idx="9">
                  <c:v>0.624</c:v>
                </c:pt>
                <c:pt idx="10">
                  <c:v>0.59799999999999998</c:v>
                </c:pt>
                <c:pt idx="11">
                  <c:v>0.56399999999999995</c:v>
                </c:pt>
                <c:pt idx="12">
                  <c:v>0.54700000000000004</c:v>
                </c:pt>
                <c:pt idx="13">
                  <c:v>0.53</c:v>
                </c:pt>
                <c:pt idx="14">
                  <c:v>0.505</c:v>
                </c:pt>
                <c:pt idx="15">
                  <c:v>0.53200000000000003</c:v>
                </c:pt>
                <c:pt idx="16">
                  <c:v>0.44900000000000001</c:v>
                </c:pt>
                <c:pt idx="17">
                  <c:v>0.46500000000000002</c:v>
                </c:pt>
                <c:pt idx="18">
                  <c:v>0.46700000000000003</c:v>
                </c:pt>
                <c:pt idx="19">
                  <c:v>0.40899999999999997</c:v>
                </c:pt>
                <c:pt idx="20">
                  <c:v>0.42699999999999999</c:v>
                </c:pt>
                <c:pt idx="21">
                  <c:v>0.35</c:v>
                </c:pt>
                <c:pt idx="22">
                  <c:v>0.38100000000000001</c:v>
                </c:pt>
                <c:pt idx="23">
                  <c:v>0.39300000000000002</c:v>
                </c:pt>
                <c:pt idx="24">
                  <c:v>0.36799999999999999</c:v>
                </c:pt>
                <c:pt idx="25">
                  <c:v>0.373</c:v>
                </c:pt>
                <c:pt idx="26">
                  <c:v>0.38500000000000001</c:v>
                </c:pt>
                <c:pt idx="27">
                  <c:v>0.38</c:v>
                </c:pt>
                <c:pt idx="28">
                  <c:v>0.38200000000000001</c:v>
                </c:pt>
                <c:pt idx="29">
                  <c:v>0.39600000000000002</c:v>
                </c:pt>
                <c:pt idx="30">
                  <c:v>0.34599999999999997</c:v>
                </c:pt>
                <c:pt idx="31">
                  <c:v>0.32900000000000001</c:v>
                </c:pt>
                <c:pt idx="32">
                  <c:v>0.41499999999999998</c:v>
                </c:pt>
                <c:pt idx="33">
                  <c:v>0.36599999999999999</c:v>
                </c:pt>
                <c:pt idx="34">
                  <c:v>0.38500000000000001</c:v>
                </c:pt>
                <c:pt idx="35">
                  <c:v>0.36</c:v>
                </c:pt>
                <c:pt idx="36">
                  <c:v>0.36</c:v>
                </c:pt>
              </c:numCache>
            </c:numRef>
          </c:val>
          <c:smooth val="0"/>
          <c:extLst>
            <c:ext xmlns:c16="http://schemas.microsoft.com/office/drawing/2014/chart" uri="{C3380CC4-5D6E-409C-BE32-E72D297353CC}">
              <c16:uniqueId val="{00000000-2A2B-084F-B741-978AF3137447}"/>
            </c:ext>
          </c:extLst>
        </c:ser>
        <c:ser>
          <c:idx val="1"/>
          <c:order val="1"/>
          <c:tx>
            <c:strRef>
              <c:f>'AZ Data'!$J$1</c:f>
              <c:strCache>
                <c:ptCount val="1"/>
                <c:pt idx="0">
                  <c:v>BRFSS</c:v>
                </c:pt>
              </c:strCache>
            </c:strRef>
          </c:tx>
          <c:spPr>
            <a:ln w="28575" cap="rnd">
              <a:noFill/>
              <a:round/>
            </a:ln>
            <a:effectLst/>
          </c:spPr>
          <c:marker>
            <c:symbol val="square"/>
            <c:size val="7"/>
            <c:spPr>
              <a:solidFill>
                <a:schemeClr val="accent2"/>
              </a:solidFill>
              <a:ln w="9525">
                <a:solidFill>
                  <a:schemeClr val="accent2"/>
                </a:solidFill>
              </a:ln>
              <a:effectLst/>
            </c:spPr>
          </c:marker>
          <c:dPt>
            <c:idx val="21"/>
            <c:marker>
              <c:symbol val="square"/>
              <c:size val="7"/>
              <c:spPr>
                <a:solidFill>
                  <a:schemeClr val="accent2"/>
                </a:solidFill>
                <a:ln w="9525">
                  <a:noFill/>
                </a:ln>
                <a:effectLst/>
              </c:spPr>
            </c:marker>
            <c:bubble3D val="0"/>
            <c:extLst>
              <c:ext xmlns:c16="http://schemas.microsoft.com/office/drawing/2014/chart" uri="{C3380CC4-5D6E-409C-BE32-E72D297353CC}">
                <c16:uniqueId val="{00000001-2A2B-084F-B741-978AF3137447}"/>
              </c:ext>
            </c:extLst>
          </c:dPt>
          <c:cat>
            <c:numRef>
              <c:f>'AZ Data'!$B$2:$B$38</c:f>
              <c:numCache>
                <c:formatCode>General</c:formatCod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numCache>
            </c:numRef>
          </c:cat>
          <c:val>
            <c:numRef>
              <c:f>'AZ Data'!$J$2:$J$38</c:f>
              <c:numCache>
                <c:formatCode>General</c:formatCode>
                <c:ptCount val="37"/>
                <c:pt idx="21">
                  <c:v>0.32858266800000002</c:v>
                </c:pt>
                <c:pt idx="22">
                  <c:v>0.37138834100000001</c:v>
                </c:pt>
                <c:pt idx="24">
                  <c:v>0.35794129499999999</c:v>
                </c:pt>
              </c:numCache>
            </c:numRef>
          </c:val>
          <c:smooth val="0"/>
          <c:extLst>
            <c:ext xmlns:c16="http://schemas.microsoft.com/office/drawing/2014/chart" uri="{C3380CC4-5D6E-409C-BE32-E72D297353CC}">
              <c16:uniqueId val="{00000002-2A2B-084F-B741-978AF3137447}"/>
            </c:ext>
          </c:extLst>
        </c:ser>
        <c:ser>
          <c:idx val="2"/>
          <c:order val="2"/>
          <c:tx>
            <c:strRef>
              <c:f>'AZ Data'!$K$1</c:f>
              <c:strCache>
                <c:ptCount val="1"/>
                <c:pt idx="0">
                  <c:v>GALLUP</c:v>
                </c:pt>
              </c:strCache>
            </c:strRef>
          </c:tx>
          <c:spPr>
            <a:ln w="28575" cap="rnd">
              <a:noFill/>
              <a:round/>
            </a:ln>
            <a:effectLst/>
          </c:spPr>
          <c:marker>
            <c:symbol val="square"/>
            <c:size val="7"/>
            <c:spPr>
              <a:solidFill>
                <a:schemeClr val="accent3"/>
              </a:solidFill>
              <a:ln w="9525">
                <a:noFill/>
              </a:ln>
              <a:effectLst/>
            </c:spPr>
          </c:marker>
          <c:cat>
            <c:numRef>
              <c:f>'AZ Data'!$B$2:$B$38</c:f>
              <c:numCache>
                <c:formatCode>General</c:formatCod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numCache>
            </c:numRef>
          </c:cat>
          <c:val>
            <c:numRef>
              <c:f>'AZ Data'!$K$2:$K$38</c:f>
              <c:numCache>
                <c:formatCode>General</c:formatCode>
                <c:ptCount val="37"/>
                <c:pt idx="0">
                  <c:v>0.54188523099999997</c:v>
                </c:pt>
                <c:pt idx="3">
                  <c:v>0.57485694300000001</c:v>
                </c:pt>
                <c:pt idx="6">
                  <c:v>0.58265476000000005</c:v>
                </c:pt>
                <c:pt idx="8">
                  <c:v>0.66950140400000002</c:v>
                </c:pt>
                <c:pt idx="9">
                  <c:v>0.71655843500000005</c:v>
                </c:pt>
                <c:pt idx="10">
                  <c:v>0.62614402400000002</c:v>
                </c:pt>
                <c:pt idx="11">
                  <c:v>0.62476412699999995</c:v>
                </c:pt>
                <c:pt idx="13">
                  <c:v>0.44587965499999999</c:v>
                </c:pt>
                <c:pt idx="16">
                  <c:v>0.33325364299999999</c:v>
                </c:pt>
                <c:pt idx="17">
                  <c:v>0.42987848899999997</c:v>
                </c:pt>
                <c:pt idx="19">
                  <c:v>0.38633638799999998</c:v>
                </c:pt>
                <c:pt idx="20">
                  <c:v>0.388875415</c:v>
                </c:pt>
                <c:pt idx="32">
                  <c:v>0.49082427200000001</c:v>
                </c:pt>
              </c:numCache>
            </c:numRef>
          </c:val>
          <c:smooth val="0"/>
          <c:extLst>
            <c:ext xmlns:c16="http://schemas.microsoft.com/office/drawing/2014/chart" uri="{C3380CC4-5D6E-409C-BE32-E72D297353CC}">
              <c16:uniqueId val="{00000003-2A2B-084F-B741-978AF3137447}"/>
            </c:ext>
          </c:extLst>
        </c:ser>
        <c:ser>
          <c:idx val="3"/>
          <c:order val="3"/>
          <c:tx>
            <c:strRef>
              <c:f>'AZ Data'!$L$1</c:f>
              <c:strCache>
                <c:ptCount val="1"/>
                <c:pt idx="0">
                  <c:v>GSS</c:v>
                </c:pt>
              </c:strCache>
            </c:strRef>
          </c:tx>
          <c:spPr>
            <a:ln w="28575" cap="rnd">
              <a:noFill/>
              <a:round/>
            </a:ln>
            <a:effectLst/>
          </c:spPr>
          <c:marker>
            <c:symbol val="triangle"/>
            <c:size val="7"/>
            <c:spPr>
              <a:solidFill>
                <a:schemeClr val="accent4"/>
              </a:solidFill>
              <a:ln w="9525">
                <a:solidFill>
                  <a:schemeClr val="accent4"/>
                </a:solidFill>
              </a:ln>
              <a:effectLst/>
            </c:spPr>
          </c:marker>
          <c:cat>
            <c:numRef>
              <c:f>'AZ Data'!$B$2:$B$38</c:f>
              <c:numCache>
                <c:formatCode>General</c:formatCod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numCache>
            </c:numRef>
          </c:cat>
          <c:val>
            <c:numRef>
              <c:f>'AZ Data'!$L$2:$L$38</c:f>
              <c:numCache>
                <c:formatCode>General</c:formatCode>
                <c:ptCount val="37"/>
                <c:pt idx="0">
                  <c:v>0.55224184899999995</c:v>
                </c:pt>
                <c:pt idx="2">
                  <c:v>0.47668529700000001</c:v>
                </c:pt>
                <c:pt idx="4">
                  <c:v>0.519635815</c:v>
                </c:pt>
                <c:pt idx="5">
                  <c:v>0.458793642</c:v>
                </c:pt>
                <c:pt idx="7">
                  <c:v>0.51662716900000005</c:v>
                </c:pt>
                <c:pt idx="8">
                  <c:v>0.46561892900000001</c:v>
                </c:pt>
                <c:pt idx="9">
                  <c:v>0.60038121200000005</c:v>
                </c:pt>
                <c:pt idx="10">
                  <c:v>0.58238273399999996</c:v>
                </c:pt>
                <c:pt idx="11">
                  <c:v>0.51580549499999995</c:v>
                </c:pt>
                <c:pt idx="13">
                  <c:v>0.51734489400000006</c:v>
                </c:pt>
                <c:pt idx="14">
                  <c:v>0.42466151200000002</c:v>
                </c:pt>
                <c:pt idx="16">
                  <c:v>0.42463451299999999</c:v>
                </c:pt>
                <c:pt idx="18">
                  <c:v>0.39950156100000001</c:v>
                </c:pt>
                <c:pt idx="20">
                  <c:v>0.34151857600000002</c:v>
                </c:pt>
                <c:pt idx="22">
                  <c:v>0.34518642599999999</c:v>
                </c:pt>
                <c:pt idx="24">
                  <c:v>0.35579059699999999</c:v>
                </c:pt>
                <c:pt idx="26">
                  <c:v>0.35095378599999999</c:v>
                </c:pt>
                <c:pt idx="28">
                  <c:v>0.36412160300000002</c:v>
                </c:pt>
                <c:pt idx="30">
                  <c:v>0.26399205999999997</c:v>
                </c:pt>
                <c:pt idx="32">
                  <c:v>0.44061395399999997</c:v>
                </c:pt>
                <c:pt idx="34">
                  <c:v>0.36882441500000002</c:v>
                </c:pt>
                <c:pt idx="36">
                  <c:v>0.37283432500000002</c:v>
                </c:pt>
              </c:numCache>
            </c:numRef>
          </c:val>
          <c:smooth val="0"/>
          <c:extLst>
            <c:ext xmlns:c16="http://schemas.microsoft.com/office/drawing/2014/chart" uri="{C3380CC4-5D6E-409C-BE32-E72D297353CC}">
              <c16:uniqueId val="{00000004-2A2B-084F-B741-978AF3137447}"/>
            </c:ext>
          </c:extLst>
        </c:ser>
        <c:ser>
          <c:idx val="4"/>
          <c:order val="4"/>
          <c:tx>
            <c:strRef>
              <c:f>'AZ Data'!$M$1</c:f>
              <c:strCache>
                <c:ptCount val="1"/>
                <c:pt idx="0">
                  <c:v>PEW</c:v>
                </c:pt>
              </c:strCache>
            </c:strRef>
          </c:tx>
          <c:spPr>
            <a:ln w="28575" cap="rnd">
              <a:noFill/>
              <a:round/>
            </a:ln>
            <a:effectLst/>
          </c:spPr>
          <c:marker>
            <c:symbol val="circle"/>
            <c:size val="7"/>
            <c:spPr>
              <a:solidFill>
                <a:schemeClr val="accent5"/>
              </a:solidFill>
              <a:ln w="9525">
                <a:solidFill>
                  <a:schemeClr val="accent5"/>
                </a:solidFill>
              </a:ln>
              <a:effectLst/>
            </c:spPr>
          </c:marker>
          <c:cat>
            <c:numRef>
              <c:f>'AZ Data'!$B$2:$B$38</c:f>
              <c:numCache>
                <c:formatCode>General</c:formatCod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numCache>
            </c:numRef>
          </c:cat>
          <c:val>
            <c:numRef>
              <c:f>'AZ Data'!$M$2:$M$38</c:f>
              <c:numCache>
                <c:formatCode>General</c:formatCode>
                <c:ptCount val="37"/>
                <c:pt idx="17">
                  <c:v>0.49193814600000002</c:v>
                </c:pt>
                <c:pt idx="20">
                  <c:v>0.51535700200000001</c:v>
                </c:pt>
                <c:pt idx="23">
                  <c:v>0.42383898199999998</c:v>
                </c:pt>
                <c:pt idx="24">
                  <c:v>0.40281417800000002</c:v>
                </c:pt>
                <c:pt idx="27">
                  <c:v>0.42353300799999999</c:v>
                </c:pt>
                <c:pt idx="29">
                  <c:v>0.43587990599999998</c:v>
                </c:pt>
                <c:pt idx="30">
                  <c:v>0.39250854099999999</c:v>
                </c:pt>
                <c:pt idx="31">
                  <c:v>0.29833744600000001</c:v>
                </c:pt>
                <c:pt idx="32">
                  <c:v>0.40243873099999999</c:v>
                </c:pt>
                <c:pt idx="33">
                  <c:v>0.44706315800000002</c:v>
                </c:pt>
                <c:pt idx="35">
                  <c:v>0.43625665200000002</c:v>
                </c:pt>
                <c:pt idx="36">
                  <c:v>0.38709837000000002</c:v>
                </c:pt>
              </c:numCache>
            </c:numRef>
          </c:val>
          <c:smooth val="0"/>
          <c:extLst>
            <c:ext xmlns:c16="http://schemas.microsoft.com/office/drawing/2014/chart" uri="{C3380CC4-5D6E-409C-BE32-E72D297353CC}">
              <c16:uniqueId val="{00000005-2A2B-084F-B741-978AF3137447}"/>
            </c:ext>
          </c:extLst>
        </c:ser>
        <c:dLbls>
          <c:showLegendKey val="0"/>
          <c:showVal val="0"/>
          <c:showCatName val="0"/>
          <c:showSerName val="0"/>
          <c:showPercent val="0"/>
          <c:showBubbleSize val="0"/>
        </c:dLbls>
        <c:smooth val="0"/>
        <c:axId val="272832159"/>
        <c:axId val="265056975"/>
      </c:lineChart>
      <c:catAx>
        <c:axId val="272832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65056975"/>
        <c:crosses val="autoZero"/>
        <c:auto val="1"/>
        <c:lblAlgn val="ctr"/>
        <c:lblOffset val="100"/>
        <c:noMultiLvlLbl val="0"/>
      </c:catAx>
      <c:valAx>
        <c:axId val="2650569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7283215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'T7-By-county-99-20'!$F$3</c:f>
              <c:strCache>
                <c:ptCount val="1"/>
                <c:pt idx="0">
                  <c:v>Adj Rate</c:v>
                </c:pt>
              </c:strCache>
            </c:strRef>
          </c:tx>
          <c:spPr>
            <a:solidFill>
              <a:schemeClr val="accent1">
                <a:lumMod val="20000"/>
                <a:lumOff val="80000"/>
              </a:schemeClr>
            </a:solidFill>
            <a:ln>
              <a:noFill/>
            </a:ln>
            <a:effectLst/>
          </c:spPr>
          <c:invertIfNegative val="0"/>
          <c:dPt>
            <c:idx val="8"/>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1-D859-1B42-B686-C98B5EB7D62F}"/>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'T7-By-county-99-20'!$J$4:$J$19</c:f>
                <c:numCache>
                  <c:formatCode>General</c:formatCode>
                  <c:ptCount val="16"/>
                  <c:pt idx="0">
                    <c:v>1.5300000000000011</c:v>
                  </c:pt>
                  <c:pt idx="1">
                    <c:v>3.0199999999999996</c:v>
                  </c:pt>
                  <c:pt idx="2">
                    <c:v>1.4100000000000001</c:v>
                  </c:pt>
                  <c:pt idx="3">
                    <c:v>4.5300000000000011</c:v>
                  </c:pt>
                  <c:pt idx="4">
                    <c:v>1.8400000000000034</c:v>
                  </c:pt>
                  <c:pt idx="5">
                    <c:v>1.5700000000000003</c:v>
                  </c:pt>
                  <c:pt idx="6">
                    <c:v>2.0999999999999979</c:v>
                  </c:pt>
                  <c:pt idx="7">
                    <c:v>0.53999999999999915</c:v>
                  </c:pt>
                  <c:pt idx="8">
                    <c:v>0.21000000000000085</c:v>
                  </c:pt>
                  <c:pt idx="9">
                    <c:v>0.25999999999999979</c:v>
                  </c:pt>
                  <c:pt idx="10">
                    <c:v>1.4499999999999993</c:v>
                  </c:pt>
                  <c:pt idx="11">
                    <c:v>6.5299999999999976</c:v>
                  </c:pt>
                  <c:pt idx="12">
                    <c:v>0.88000000000000078</c:v>
                  </c:pt>
                  <c:pt idx="13">
                    <c:v>2.8699999999999992</c:v>
                  </c:pt>
                  <c:pt idx="14">
                    <c:v>0.97000000000000064</c:v>
                  </c:pt>
                  <c:pt idx="15">
                    <c:v>2.0099999999999989</c:v>
                  </c:pt>
                </c:numCache>
              </c:numRef>
            </c:plus>
            <c:minus>
              <c:numRef>
                <c:f>'T7-By-county-99-20'!$K$4:$K$19</c:f>
                <c:numCache>
                  <c:formatCode>General</c:formatCode>
                  <c:ptCount val="16"/>
                  <c:pt idx="0">
                    <c:v>1.5300000000000011</c:v>
                  </c:pt>
                  <c:pt idx="1">
                    <c:v>3.0300000000000011</c:v>
                  </c:pt>
                  <c:pt idx="2">
                    <c:v>1.4100000000000001</c:v>
                  </c:pt>
                  <c:pt idx="3">
                    <c:v>4.5300000000000011</c:v>
                  </c:pt>
                  <c:pt idx="4">
                    <c:v>1.8499999999999979</c:v>
                  </c:pt>
                  <c:pt idx="5">
                    <c:v>1.5700000000000003</c:v>
                  </c:pt>
                  <c:pt idx="6">
                    <c:v>2.1100000000000012</c:v>
                  </c:pt>
                  <c:pt idx="7">
                    <c:v>0.53999999999999915</c:v>
                  </c:pt>
                  <c:pt idx="8">
                    <c:v>0.20999999999999908</c:v>
                  </c:pt>
                  <c:pt idx="9">
                    <c:v>0.25999999999999979</c:v>
                  </c:pt>
                  <c:pt idx="10">
                    <c:v>1.4600000000000009</c:v>
                  </c:pt>
                  <c:pt idx="11">
                    <c:v>4.870000000000001</c:v>
                  </c:pt>
                  <c:pt idx="12">
                    <c:v>0.86999999999999922</c:v>
                  </c:pt>
                  <c:pt idx="13">
                    <c:v>2.4600000000000009</c:v>
                  </c:pt>
                  <c:pt idx="14">
                    <c:v>0.96999999999999886</c:v>
                  </c:pt>
                  <c:pt idx="15">
                    <c:v>1.6800000000000006</c:v>
                  </c:pt>
                </c:numCache>
              </c:numRef>
            </c:minus>
            <c:spPr>
              <a:noFill/>
              <a:ln w="9525" cap="flat" cmpd="sng" algn="ctr">
                <a:solidFill>
                  <a:schemeClr val="tx1">
                    <a:lumMod val="65000"/>
                    <a:lumOff val="35000"/>
                  </a:schemeClr>
                </a:solidFill>
                <a:round/>
              </a:ln>
              <a:effectLst/>
            </c:spPr>
          </c:errBars>
          <c:cat>
            <c:strRef>
              <c:f>'T7-By-county-99-20'!$A$4:$A$19</c:f>
              <c:strCache>
                <c:ptCount val="16"/>
                <c:pt idx="0">
                  <c:v>Mohave (1,077 deaths)</c:v>
                </c:pt>
                <c:pt idx="1">
                  <c:v>Gila (265)</c:v>
                </c:pt>
                <c:pt idx="2">
                  <c:v>Yavapai (1,090)</c:v>
                </c:pt>
                <c:pt idx="3">
                  <c:v>La Paz (109)</c:v>
                </c:pt>
                <c:pt idx="4">
                  <c:v>Navajo (405)</c:v>
                </c:pt>
                <c:pt idx="5">
                  <c:v>Cochise (520)</c:v>
                </c:pt>
                <c:pt idx="6">
                  <c:v>Apache (232)</c:v>
                </c:pt>
                <c:pt idx="7">
                  <c:v>Pima (3,478)</c:v>
                </c:pt>
                <c:pt idx="8">
                  <c:v>All Arizona (21,259)</c:v>
                </c:pt>
                <c:pt idx="9">
                  <c:v>Maricopa (12,083)</c:v>
                </c:pt>
                <c:pt idx="10">
                  <c:v>Coconino (397)</c:v>
                </c:pt>
                <c:pt idx="11">
                  <c:v>Greenlee (26)</c:v>
                </c:pt>
                <c:pt idx="12">
                  <c:v>Pinal (988)</c:v>
                </c:pt>
                <c:pt idx="13">
                  <c:v>Graham (98)</c:v>
                </c:pt>
                <c:pt idx="14">
                  <c:v>Yuma (423)</c:v>
                </c:pt>
                <c:pt idx="15">
                  <c:v>Santa Cruz (69)</c:v>
                </c:pt>
              </c:strCache>
            </c:strRef>
          </c:cat>
          <c:val>
            <c:numRef>
              <c:f>'T7-By-county-99-20'!$F$4:$F$19</c:f>
              <c:numCache>
                <c:formatCode>General</c:formatCode>
                <c:ptCount val="16"/>
                <c:pt idx="0">
                  <c:v>23.36</c:v>
                </c:pt>
                <c:pt idx="1">
                  <c:v>23.01</c:v>
                </c:pt>
                <c:pt idx="2">
                  <c:v>21.24</c:v>
                </c:pt>
                <c:pt idx="3">
                  <c:v>20.57</c:v>
                </c:pt>
                <c:pt idx="4">
                  <c:v>18.579999999999998</c:v>
                </c:pt>
                <c:pt idx="5">
                  <c:v>17.59</c:v>
                </c:pt>
                <c:pt idx="6">
                  <c:v>16.12</c:v>
                </c:pt>
                <c:pt idx="7">
                  <c:v>16</c:v>
                </c:pt>
                <c:pt idx="8">
                  <c:v>15.27</c:v>
                </c:pt>
                <c:pt idx="9">
                  <c:v>14.41</c:v>
                </c:pt>
                <c:pt idx="10">
                  <c:v>14.33</c:v>
                </c:pt>
                <c:pt idx="11">
                  <c:v>14.05</c:v>
                </c:pt>
                <c:pt idx="12">
                  <c:v>13.79</c:v>
                </c:pt>
                <c:pt idx="13">
                  <c:v>12.96</c:v>
                </c:pt>
                <c:pt idx="14">
                  <c:v>9.93</c:v>
                </c:pt>
                <c:pt idx="15">
                  <c:v>7.44</c:v>
                </c:pt>
              </c:numCache>
            </c:numRef>
          </c:val>
          <c:extLst>
            <c:ext xmlns:c16="http://schemas.microsoft.com/office/drawing/2014/chart" uri="{C3380CC4-5D6E-409C-BE32-E72D297353CC}">
              <c16:uniqueId val="{00000002-D859-1B42-B686-C98B5EB7D62F}"/>
            </c:ext>
          </c:extLst>
        </c:ser>
        <c:dLbls>
          <c:dLblPos val="inBase"/>
          <c:showLegendKey val="0"/>
          <c:showVal val="1"/>
          <c:showCatName val="0"/>
          <c:showSerName val="0"/>
          <c:showPercent val="0"/>
          <c:showBubbleSize val="0"/>
        </c:dLbls>
        <c:gapWidth val="82"/>
        <c:overlap val="-64"/>
        <c:axId val="1084251360"/>
        <c:axId val="1084382112"/>
      </c:barChart>
      <c:catAx>
        <c:axId val="10842513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84382112"/>
        <c:crosses val="autoZero"/>
        <c:auto val="1"/>
        <c:lblAlgn val="ctr"/>
        <c:lblOffset val="100"/>
        <c:noMultiLvlLbl val="0"/>
      </c:catAx>
      <c:valAx>
        <c:axId val="1084382112"/>
        <c:scaling>
          <c:orientation val="minMax"/>
          <c:max val="28"/>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84251360"/>
        <c:crosses val="autoZero"/>
        <c:crossBetween val="between"/>
        <c:majorUnit val="4"/>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dirty="0"/>
              <a:t> (Source: </a:t>
            </a:r>
            <a:r>
              <a:rPr lang="en-US" dirty="0" err="1"/>
              <a:t>TheTrace.org</a:t>
            </a:r>
            <a:r>
              <a:rPr lang="en-US" dirty="0"/>
              <a:t>) </a:t>
            </a:r>
          </a:p>
        </c:rich>
      </c:tx>
      <c:layout>
        <c:manualLayout>
          <c:xMode val="edge"/>
          <c:yMode val="edge"/>
          <c:x val="0.73521269878173423"/>
          <c:y val="0.79490248841124744"/>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525240594925633"/>
          <c:y val="0.18106947901026868"/>
          <c:w val="0.83419203849518808"/>
          <c:h val="0.69077419958927344"/>
        </c:manualLayout>
      </c:layout>
      <c:lineChart>
        <c:grouping val="standard"/>
        <c:varyColors val="0"/>
        <c:ser>
          <c:idx val="0"/>
          <c:order val="0"/>
          <c:tx>
            <c:strRef>
              <c:f>'TheTrace-FirearmSales-AZ-US'!$I$44</c:f>
              <c:strCache>
                <c:ptCount val="1"/>
                <c:pt idx="0">
                  <c:v>Total</c:v>
                </c:pt>
              </c:strCache>
            </c:strRef>
          </c:tx>
          <c:spPr>
            <a:ln w="28575" cap="rnd">
              <a:noFill/>
              <a:round/>
            </a:ln>
            <a:effectLst/>
          </c:spPr>
          <c:marker>
            <c:symbol val="circle"/>
            <c:size val="7"/>
            <c:spPr>
              <a:solidFill>
                <a:schemeClr val="accent1"/>
              </a:solidFill>
              <a:ln w="9525">
                <a:solidFill>
                  <a:schemeClr val="accent1"/>
                </a:solidFill>
              </a:ln>
              <a:effectLst/>
            </c:spPr>
          </c:marker>
          <c:cat>
            <c:numRef>
              <c:f>'TheTrace-FirearmSales-AZ-US'!$A$45:$A$66</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'TheTrace-FirearmSales-AZ-US'!$I$45:$I$66</c:f>
              <c:numCache>
                <c:formatCode>#,##0</c:formatCode>
                <c:ptCount val="22"/>
                <c:pt idx="0">
                  <c:v>149615</c:v>
                </c:pt>
                <c:pt idx="1">
                  <c:v>150011</c:v>
                </c:pt>
                <c:pt idx="2">
                  <c:v>130525</c:v>
                </c:pt>
                <c:pt idx="3">
                  <c:v>123078</c:v>
                </c:pt>
                <c:pt idx="4">
                  <c:v>137288</c:v>
                </c:pt>
                <c:pt idx="5">
                  <c:v>160877</c:v>
                </c:pt>
                <c:pt idx="6">
                  <c:v>177967</c:v>
                </c:pt>
                <c:pt idx="7">
                  <c:v>164007</c:v>
                </c:pt>
                <c:pt idx="8">
                  <c:v>176680</c:v>
                </c:pt>
                <c:pt idx="9">
                  <c:v>179973</c:v>
                </c:pt>
                <c:pt idx="10">
                  <c:v>182343</c:v>
                </c:pt>
                <c:pt idx="11">
                  <c:v>218823</c:v>
                </c:pt>
                <c:pt idx="12">
                  <c:v>285416</c:v>
                </c:pt>
                <c:pt idx="13">
                  <c:v>287905</c:v>
                </c:pt>
                <c:pt idx="14">
                  <c:v>249583</c:v>
                </c:pt>
                <c:pt idx="15">
                  <c:v>280659</c:v>
                </c:pt>
                <c:pt idx="16">
                  <c:v>320746</c:v>
                </c:pt>
                <c:pt idx="17">
                  <c:v>295912</c:v>
                </c:pt>
                <c:pt idx="18">
                  <c:v>282724</c:v>
                </c:pt>
                <c:pt idx="19">
                  <c:v>295645</c:v>
                </c:pt>
                <c:pt idx="20">
                  <c:v>602998</c:v>
                </c:pt>
                <c:pt idx="21">
                  <c:v>479629</c:v>
                </c:pt>
              </c:numCache>
            </c:numRef>
          </c:val>
          <c:smooth val="0"/>
          <c:extLst>
            <c:ext xmlns:c16="http://schemas.microsoft.com/office/drawing/2014/chart" uri="{C3380CC4-5D6E-409C-BE32-E72D297353CC}">
              <c16:uniqueId val="{00000000-30BA-E949-895D-D8ECA8CC0AB4}"/>
            </c:ext>
          </c:extLst>
        </c:ser>
        <c:ser>
          <c:idx val="1"/>
          <c:order val="1"/>
          <c:tx>
            <c:strRef>
              <c:f>'TheTrace-FirearmSales-AZ-US'!$K$44</c:f>
              <c:strCache>
                <c:ptCount val="1"/>
                <c:pt idx="0">
                  <c:v>Trend 2000-2019</c:v>
                </c:pt>
              </c:strCache>
            </c:strRef>
          </c:tx>
          <c:spPr>
            <a:ln w="28575" cap="rnd">
              <a:solidFill>
                <a:schemeClr val="accent2"/>
              </a:solidFill>
              <a:round/>
            </a:ln>
            <a:effectLst/>
          </c:spPr>
          <c:marker>
            <c:symbol val="none"/>
          </c:marker>
          <c:cat>
            <c:numRef>
              <c:f>'TheTrace-FirearmSales-AZ-US'!$A$45:$A$66</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'TheTrace-FirearmSales-AZ-US'!$K$45:$K$66</c:f>
              <c:numCache>
                <c:formatCode>General</c:formatCode>
                <c:ptCount val="22"/>
                <c:pt idx="0">
                  <c:v>127476.86</c:v>
                </c:pt>
                <c:pt idx="1">
                  <c:v>134023.64000000001</c:v>
                </c:pt>
                <c:pt idx="2">
                  <c:v>140906.64000000001</c:v>
                </c:pt>
                <c:pt idx="3">
                  <c:v>148143.13</c:v>
                </c:pt>
                <c:pt idx="4">
                  <c:v>155751.25</c:v>
                </c:pt>
                <c:pt idx="5">
                  <c:v>163750.10999999999</c:v>
                </c:pt>
                <c:pt idx="6">
                  <c:v>172159.76</c:v>
                </c:pt>
                <c:pt idx="7">
                  <c:v>181001.31</c:v>
                </c:pt>
                <c:pt idx="8">
                  <c:v>190296.92</c:v>
                </c:pt>
                <c:pt idx="9">
                  <c:v>200069.93</c:v>
                </c:pt>
                <c:pt idx="10">
                  <c:v>210344.84</c:v>
                </c:pt>
                <c:pt idx="11">
                  <c:v>221147.44</c:v>
                </c:pt>
                <c:pt idx="12">
                  <c:v>232504.82</c:v>
                </c:pt>
                <c:pt idx="13">
                  <c:v>244445.48</c:v>
                </c:pt>
                <c:pt idx="14">
                  <c:v>256999.37</c:v>
                </c:pt>
                <c:pt idx="15">
                  <c:v>270197.99</c:v>
                </c:pt>
                <c:pt idx="16">
                  <c:v>284074.45</c:v>
                </c:pt>
                <c:pt idx="17">
                  <c:v>298663.55</c:v>
                </c:pt>
                <c:pt idx="18">
                  <c:v>314001.90000000002</c:v>
                </c:pt>
                <c:pt idx="19">
                  <c:v>330127.96999999997</c:v>
                </c:pt>
              </c:numCache>
            </c:numRef>
          </c:val>
          <c:smooth val="0"/>
          <c:extLst>
            <c:ext xmlns:c16="http://schemas.microsoft.com/office/drawing/2014/chart" uri="{C3380CC4-5D6E-409C-BE32-E72D297353CC}">
              <c16:uniqueId val="{00000001-30BA-E949-895D-D8ECA8CC0AB4}"/>
            </c:ext>
          </c:extLst>
        </c:ser>
        <c:dLbls>
          <c:showLegendKey val="0"/>
          <c:showVal val="0"/>
          <c:showCatName val="0"/>
          <c:showSerName val="0"/>
          <c:showPercent val="0"/>
          <c:showBubbleSize val="0"/>
        </c:dLbls>
        <c:marker val="1"/>
        <c:smooth val="0"/>
        <c:axId val="1829373647"/>
        <c:axId val="170961056"/>
      </c:lineChart>
      <c:catAx>
        <c:axId val="1829373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0961056"/>
        <c:crosses val="autoZero"/>
        <c:auto val="1"/>
        <c:lblAlgn val="ctr"/>
        <c:lblOffset val="100"/>
        <c:noMultiLvlLbl val="0"/>
      </c:catAx>
      <c:valAx>
        <c:axId val="170961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29373647"/>
        <c:crosses val="autoZero"/>
        <c:crossBetween val="between"/>
      </c:valAx>
      <c:spPr>
        <a:noFill/>
        <a:ln>
          <a:noFill/>
        </a:ln>
        <a:effectLst/>
      </c:spPr>
    </c:plotArea>
    <c:legend>
      <c:legendPos val="t"/>
      <c:layout>
        <c:manualLayout>
          <c:xMode val="edge"/>
          <c:yMode val="edge"/>
          <c:x val="0.29957373823739575"/>
          <c:y val="5.7021432535629406E-2"/>
          <c:w val="0.40085239606220907"/>
          <c:h val="7.593645726780788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80281119630389E-2"/>
          <c:y val="5.0277444169111729E-2"/>
          <c:w val="0.91121822411441589"/>
          <c:h val="0.85577878543718711"/>
        </c:manualLayout>
      </c:layout>
      <c:scatterChart>
        <c:scatterStyle val="lineMarker"/>
        <c:varyColors val="0"/>
        <c:ser>
          <c:idx val="0"/>
          <c:order val="0"/>
          <c:tx>
            <c:strRef>
              <c:f>'Age1-4-Unintentional'!$D$4</c:f>
              <c:strCache>
                <c:ptCount val="1"/>
                <c:pt idx="0">
                  <c:v>Crude Rate</c:v>
                </c:pt>
              </c:strCache>
            </c:strRef>
          </c:tx>
          <c:spPr>
            <a:ln w="19050" cap="rnd">
              <a:noFill/>
              <a:round/>
            </a:ln>
            <a:effectLst/>
          </c:spPr>
          <c:marker>
            <c:symbol val="circle"/>
            <c:size val="5"/>
            <c:spPr>
              <a:solidFill>
                <a:schemeClr val="accent1"/>
              </a:solidFill>
              <a:ln w="15875">
                <a:solidFill>
                  <a:schemeClr val="accent1"/>
                </a:solidFill>
              </a:ln>
              <a:effectLst/>
            </c:spPr>
          </c:marker>
          <c:xVal>
            <c:numRef>
              <c:f>'Age1-4-Unintentional'!$A$5:$A$26</c:f>
              <c:numCache>
                <c:formatCode>General</c:formatCode>
                <c:ptCount val="22"/>
                <c:pt idx="0">
                  <c:v>1999</c:v>
                </c:pt>
                <c:pt idx="1">
                  <c:v>2000</c:v>
                </c:pt>
                <c:pt idx="2">
                  <c:v>2001</c:v>
                </c:pt>
                <c:pt idx="3">
                  <c:v>2002</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xVal>
          <c:yVal>
            <c:numRef>
              <c:f>'Age1-4-Unintentional'!$D$5:$D$26</c:f>
              <c:numCache>
                <c:formatCode>0.000</c:formatCode>
                <c:ptCount val="22"/>
                <c:pt idx="0">
                  <c:v>7.8227969602175568E-2</c:v>
                </c:pt>
                <c:pt idx="1">
                  <c:v>0.11711011278354473</c:v>
                </c:pt>
                <c:pt idx="2">
                  <c:v>9.8131838030915325E-2</c:v>
                </c:pt>
                <c:pt idx="3">
                  <c:v>7.1069848674847752E-2</c:v>
                </c:pt>
                <c:pt idx="4">
                  <c:v>8.8766999118099862E-2</c:v>
                </c:pt>
                <c:pt idx="5">
                  <c:v>0.13800000000000001</c:v>
                </c:pt>
                <c:pt idx="6">
                  <c:v>8.1775689911616212E-2</c:v>
                </c:pt>
                <c:pt idx="7">
                  <c:v>0.11265514726061798</c:v>
                </c:pt>
                <c:pt idx="8">
                  <c:v>0.13</c:v>
                </c:pt>
                <c:pt idx="9">
                  <c:v>9.2359237287566828E-2</c:v>
                </c:pt>
                <c:pt idx="10" formatCode="General">
                  <c:v>0.154</c:v>
                </c:pt>
                <c:pt idx="11" formatCode="General">
                  <c:v>0.155</c:v>
                </c:pt>
                <c:pt idx="12" formatCode="General">
                  <c:v>0.14299999999999999</c:v>
                </c:pt>
                <c:pt idx="13" formatCode="General">
                  <c:v>0.17</c:v>
                </c:pt>
                <c:pt idx="14" formatCode="General">
                  <c:v>0.13800000000000001</c:v>
                </c:pt>
                <c:pt idx="15" formatCode="General">
                  <c:v>0.157</c:v>
                </c:pt>
                <c:pt idx="16" formatCode="General">
                  <c:v>0.21299999999999999</c:v>
                </c:pt>
                <c:pt idx="17" formatCode="General">
                  <c:v>0.19400000000000001</c:v>
                </c:pt>
                <c:pt idx="18" formatCode="General">
                  <c:v>0.188</c:v>
                </c:pt>
                <c:pt idx="19" formatCode="General">
                  <c:v>0.152</c:v>
                </c:pt>
                <c:pt idx="20" formatCode="General">
                  <c:v>0.25700000000000001</c:v>
                </c:pt>
                <c:pt idx="21" formatCode="General">
                  <c:v>0.33400000000000002</c:v>
                </c:pt>
              </c:numCache>
            </c:numRef>
          </c:yVal>
          <c:smooth val="0"/>
          <c:extLst>
            <c:ext xmlns:c16="http://schemas.microsoft.com/office/drawing/2014/chart" uri="{C3380CC4-5D6E-409C-BE32-E72D297353CC}">
              <c16:uniqueId val="{00000000-F2DF-944A-9B37-5E8E5EED7845}"/>
            </c:ext>
          </c:extLst>
        </c:ser>
        <c:ser>
          <c:idx val="1"/>
          <c:order val="1"/>
          <c:tx>
            <c:v>Trend</c:v>
          </c:tx>
          <c:spPr>
            <a:ln w="19050" cap="rnd">
              <a:solidFill>
                <a:schemeClr val="accent2"/>
              </a:solidFill>
              <a:round/>
            </a:ln>
            <a:effectLst/>
          </c:spPr>
          <c:marker>
            <c:symbol val="none"/>
          </c:marker>
          <c:xVal>
            <c:numRef>
              <c:f>'Age1-4-Unintentional'!$A$5:$A$26</c:f>
              <c:numCache>
                <c:formatCode>General</c:formatCode>
                <c:ptCount val="22"/>
                <c:pt idx="0">
                  <c:v>1999</c:v>
                </c:pt>
                <c:pt idx="1">
                  <c:v>2000</c:v>
                </c:pt>
                <c:pt idx="2">
                  <c:v>2001</c:v>
                </c:pt>
                <c:pt idx="3">
                  <c:v>2002</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xVal>
          <c:yVal>
            <c:numRef>
              <c:f>'Age1-4-Unintentional'!$H$5:$H$26</c:f>
              <c:numCache>
                <c:formatCode>General</c:formatCode>
                <c:ptCount val="22"/>
                <c:pt idx="0">
                  <c:v>7.8E-2</c:v>
                </c:pt>
                <c:pt idx="1">
                  <c:v>8.2000000000000003E-2</c:v>
                </c:pt>
                <c:pt idx="2">
                  <c:v>8.6999999999999994E-2</c:v>
                </c:pt>
                <c:pt idx="3">
                  <c:v>9.0999999999999998E-2</c:v>
                </c:pt>
                <c:pt idx="4">
                  <c:v>0.10199999999999999</c:v>
                </c:pt>
                <c:pt idx="5">
                  <c:v>0.107</c:v>
                </c:pt>
                <c:pt idx="6">
                  <c:v>0.113</c:v>
                </c:pt>
                <c:pt idx="7">
                  <c:v>0.11899999999999999</c:v>
                </c:pt>
                <c:pt idx="8">
                  <c:v>0.125</c:v>
                </c:pt>
                <c:pt idx="9">
                  <c:v>0.13200000000000001</c:v>
                </c:pt>
                <c:pt idx="10">
                  <c:v>0.14000000000000001</c:v>
                </c:pt>
                <c:pt idx="11">
                  <c:v>0.14699999999999999</c:v>
                </c:pt>
                <c:pt idx="12">
                  <c:v>0.155</c:v>
                </c:pt>
                <c:pt idx="13">
                  <c:v>0.16400000000000001</c:v>
                </c:pt>
                <c:pt idx="14">
                  <c:v>0.17299999999999999</c:v>
                </c:pt>
                <c:pt idx="15">
                  <c:v>0.182</c:v>
                </c:pt>
                <c:pt idx="16">
                  <c:v>0.192</c:v>
                </c:pt>
                <c:pt idx="17">
                  <c:v>0.20200000000000001</c:v>
                </c:pt>
                <c:pt idx="18">
                  <c:v>0.21299999999999999</c:v>
                </c:pt>
                <c:pt idx="19">
                  <c:v>0.22500000000000001</c:v>
                </c:pt>
                <c:pt idx="20">
                  <c:v>0.23699999999999999</c:v>
                </c:pt>
                <c:pt idx="21">
                  <c:v>0.25</c:v>
                </c:pt>
              </c:numCache>
            </c:numRef>
          </c:yVal>
          <c:smooth val="0"/>
          <c:extLst>
            <c:ext xmlns:c16="http://schemas.microsoft.com/office/drawing/2014/chart" uri="{C3380CC4-5D6E-409C-BE32-E72D297353CC}">
              <c16:uniqueId val="{00000001-F2DF-944A-9B37-5E8E5EED7845}"/>
            </c:ext>
          </c:extLst>
        </c:ser>
        <c:dLbls>
          <c:showLegendKey val="0"/>
          <c:showVal val="0"/>
          <c:showCatName val="0"/>
          <c:showSerName val="0"/>
          <c:showPercent val="0"/>
          <c:showBubbleSize val="0"/>
        </c:dLbls>
        <c:axId val="868846928"/>
        <c:axId val="869063936"/>
      </c:scatterChart>
      <c:valAx>
        <c:axId val="868846928"/>
        <c:scaling>
          <c:orientation val="minMax"/>
          <c:max val="2021"/>
          <c:min val="1999"/>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69063936"/>
        <c:crosses val="autoZero"/>
        <c:crossBetween val="midCat"/>
        <c:majorUnit val="2"/>
      </c:valAx>
      <c:valAx>
        <c:axId val="869063936"/>
        <c:scaling>
          <c:orientation val="minMax"/>
          <c:max val="0.38000000000000006"/>
          <c:min val="0"/>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68846928"/>
        <c:crosses val="autoZero"/>
        <c:crossBetween val="midCat"/>
        <c:majorUnit val="3.0000000000000006E-2"/>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userShapes r:id="rId5"/>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'HouseGun-vs-suic-homic-unintent'!$Y$3</c:f>
              <c:strCache>
                <c:ptCount val="1"/>
                <c:pt idx="0">
                  <c:v>Rand 99-16</c:v>
                </c:pt>
              </c:strCache>
            </c:strRef>
          </c:tx>
          <c:spPr>
            <a:ln w="25400" cap="rnd">
              <a:noFill/>
              <a:round/>
            </a:ln>
            <a:effectLst/>
          </c:spPr>
          <c:marker>
            <c:symbol val="circle"/>
            <c:size val="6"/>
            <c:spPr>
              <a:solidFill>
                <a:schemeClr val="accent1"/>
              </a:solidFill>
              <a:ln w="9525">
                <a:solidFill>
                  <a:schemeClr val="accent1"/>
                </a:solidFill>
              </a:ln>
              <a:effectLst/>
            </c:spPr>
          </c:marker>
          <c:trendline>
            <c:spPr>
              <a:ln w="6350" cap="flat" cmpd="sng" algn="ctr">
                <a:solidFill>
                  <a:schemeClr val="accent2"/>
                </a:solidFill>
                <a:prstDash val="solid"/>
                <a:miter lim="800000"/>
              </a:ln>
              <a:effectLst/>
            </c:spPr>
            <c:trendlineType val="linear"/>
            <c:dispRSqr val="0"/>
            <c:dispEq val="0"/>
          </c:trendline>
          <c:xVal>
            <c:numRef>
              <c:f>'HouseGun-vs-suic-homic-unintent'!$Y$4:$Y$50</c:f>
              <c:numCache>
                <c:formatCode>0.000</c:formatCode>
                <c:ptCount val="47"/>
                <c:pt idx="0">
                  <c:v>0.5083333333333333</c:v>
                </c:pt>
                <c:pt idx="1">
                  <c:v>0.58988888888888891</c:v>
                </c:pt>
                <c:pt idx="2">
                  <c:v>0.37805555555555553</c:v>
                </c:pt>
                <c:pt idx="3">
                  <c:v>0.51550000000000007</c:v>
                </c:pt>
                <c:pt idx="4">
                  <c:v>0.19833333333333331</c:v>
                </c:pt>
                <c:pt idx="5">
                  <c:v>0.39411111111111108</c:v>
                </c:pt>
                <c:pt idx="6">
                  <c:v>0.17972222222222223</c:v>
                </c:pt>
                <c:pt idx="7">
                  <c:v>0.28605555555555556</c:v>
                </c:pt>
                <c:pt idx="8">
                  <c:v>0.41011111111111109</c:v>
                </c:pt>
                <c:pt idx="9">
                  <c:v>9.1944444444444454E-2</c:v>
                </c:pt>
                <c:pt idx="10">
                  <c:v>0.5497777777777777</c:v>
                </c:pt>
                <c:pt idx="11">
                  <c:v>0.23916666666666664</c:v>
                </c:pt>
                <c:pt idx="12">
                  <c:v>0.39494444444444454</c:v>
                </c:pt>
                <c:pt idx="13">
                  <c:v>0.39327777777777784</c:v>
                </c:pt>
                <c:pt idx="14">
                  <c:v>0.42927777777777776</c:v>
                </c:pt>
                <c:pt idx="15">
                  <c:v>0.50555555555555565</c:v>
                </c:pt>
                <c:pt idx="16">
                  <c:v>0.48522222222222222</c:v>
                </c:pt>
                <c:pt idx="17">
                  <c:v>0.44261111111111112</c:v>
                </c:pt>
                <c:pt idx="18">
                  <c:v>0.23022222222222222</c:v>
                </c:pt>
                <c:pt idx="19">
                  <c:v>0.10794444444444445</c:v>
                </c:pt>
                <c:pt idx="20">
                  <c:v>0.36183333333333334</c:v>
                </c:pt>
                <c:pt idx="21">
                  <c:v>0.39666666666666667</c:v>
                </c:pt>
                <c:pt idx="22">
                  <c:v>0.51672222222222219</c:v>
                </c:pt>
                <c:pt idx="23">
                  <c:v>0.46494444444444444</c:v>
                </c:pt>
                <c:pt idx="24">
                  <c:v>0.63350000000000006</c:v>
                </c:pt>
                <c:pt idx="25">
                  <c:v>0.40572222222222232</c:v>
                </c:pt>
                <c:pt idx="26">
                  <c:v>0.37222222222222212</c:v>
                </c:pt>
                <c:pt idx="27">
                  <c:v>0.37083333333333329</c:v>
                </c:pt>
                <c:pt idx="28">
                  <c:v>9.8000000000000018E-2</c:v>
                </c:pt>
                <c:pt idx="29">
                  <c:v>0.39850000000000002</c:v>
                </c:pt>
                <c:pt idx="30">
                  <c:v>0.15794444444444442</c:v>
                </c:pt>
                <c:pt idx="31">
                  <c:v>0.37011111111111106</c:v>
                </c:pt>
                <c:pt idx="32">
                  <c:v>0.53866666666666663</c:v>
                </c:pt>
                <c:pt idx="33">
                  <c:v>0.3537222222222221</c:v>
                </c:pt>
                <c:pt idx="34">
                  <c:v>0.50294444444444442</c:v>
                </c:pt>
                <c:pt idx="35">
                  <c:v>0.445888888888889</c:v>
                </c:pt>
                <c:pt idx="36">
                  <c:v>0.37611111111111112</c:v>
                </c:pt>
                <c:pt idx="37">
                  <c:v>0.43622222222222223</c:v>
                </c:pt>
                <c:pt idx="38">
                  <c:v>0.52333333333333321</c:v>
                </c:pt>
                <c:pt idx="39">
                  <c:v>0.46061111111111114</c:v>
                </c:pt>
                <c:pt idx="40">
                  <c:v>0.37605555555555559</c:v>
                </c:pt>
                <c:pt idx="41">
                  <c:v>0.41011111111111115</c:v>
                </c:pt>
                <c:pt idx="42">
                  <c:v>0.37894444444444442</c:v>
                </c:pt>
                <c:pt idx="43">
                  <c:v>0.35627777777777775</c:v>
                </c:pt>
                <c:pt idx="44">
                  <c:v>0.57372222222222236</c:v>
                </c:pt>
                <c:pt idx="45">
                  <c:v>0.43266666666666675</c:v>
                </c:pt>
                <c:pt idx="46">
                  <c:v>0.59749999999999981</c:v>
                </c:pt>
              </c:numCache>
            </c:numRef>
          </c:xVal>
          <c:yVal>
            <c:numRef>
              <c:f>'HouseGun-vs-suic-homic-unintent'!$X$4:$X$50</c:f>
              <c:numCache>
                <c:formatCode>General</c:formatCode>
                <c:ptCount val="47"/>
                <c:pt idx="0">
                  <c:v>0.64</c:v>
                </c:pt>
                <c:pt idx="1">
                  <c:v>0.37</c:v>
                </c:pt>
                <c:pt idx="2">
                  <c:v>0.18</c:v>
                </c:pt>
                <c:pt idx="3">
                  <c:v>0.53</c:v>
                </c:pt>
                <c:pt idx="4">
                  <c:v>0.13</c:v>
                </c:pt>
                <c:pt idx="5">
                  <c:v>0.14000000000000001</c:v>
                </c:pt>
                <c:pt idx="6">
                  <c:v>0.06</c:v>
                </c:pt>
                <c:pt idx="7">
                  <c:v>0.11</c:v>
                </c:pt>
                <c:pt idx="8">
                  <c:v>0.26</c:v>
                </c:pt>
                <c:pt idx="9">
                  <c:v>7.0000000000000007E-2</c:v>
                </c:pt>
                <c:pt idx="10">
                  <c:v>0.35</c:v>
                </c:pt>
                <c:pt idx="11">
                  <c:v>0.13</c:v>
                </c:pt>
                <c:pt idx="12">
                  <c:v>0.27</c:v>
                </c:pt>
                <c:pt idx="13">
                  <c:v>0.14000000000000001</c:v>
                </c:pt>
                <c:pt idx="14">
                  <c:v>0.24</c:v>
                </c:pt>
                <c:pt idx="15">
                  <c:v>0.52</c:v>
                </c:pt>
                <c:pt idx="16">
                  <c:v>0.64</c:v>
                </c:pt>
                <c:pt idx="17">
                  <c:v>0.11</c:v>
                </c:pt>
                <c:pt idx="18">
                  <c:v>0.06</c:v>
                </c:pt>
                <c:pt idx="19">
                  <c:v>0.03</c:v>
                </c:pt>
                <c:pt idx="20">
                  <c:v>0.11</c:v>
                </c:pt>
                <c:pt idx="21">
                  <c:v>0.08</c:v>
                </c:pt>
                <c:pt idx="22">
                  <c:v>0.71</c:v>
                </c:pt>
                <c:pt idx="23">
                  <c:v>0.33</c:v>
                </c:pt>
                <c:pt idx="24">
                  <c:v>0.43</c:v>
                </c:pt>
                <c:pt idx="25">
                  <c:v>0.25</c:v>
                </c:pt>
                <c:pt idx="26">
                  <c:v>0.16</c:v>
                </c:pt>
                <c:pt idx="27">
                  <c:v>0.12</c:v>
                </c:pt>
                <c:pt idx="28">
                  <c:v>0.08</c:v>
                </c:pt>
                <c:pt idx="29">
                  <c:v>0.28999999999999998</c:v>
                </c:pt>
                <c:pt idx="30">
                  <c:v>7.0000000000000007E-2</c:v>
                </c:pt>
                <c:pt idx="31">
                  <c:v>0.31</c:v>
                </c:pt>
                <c:pt idx="32">
                  <c:v>0.25</c:v>
                </c:pt>
                <c:pt idx="33">
                  <c:v>0.16</c:v>
                </c:pt>
                <c:pt idx="34">
                  <c:v>0.36</c:v>
                </c:pt>
                <c:pt idx="35">
                  <c:v>0.17</c:v>
                </c:pt>
                <c:pt idx="36">
                  <c:v>0.2</c:v>
                </c:pt>
                <c:pt idx="37">
                  <c:v>0.43</c:v>
                </c:pt>
                <c:pt idx="38">
                  <c:v>0.45</c:v>
                </c:pt>
                <c:pt idx="39">
                  <c:v>0.45</c:v>
                </c:pt>
                <c:pt idx="40">
                  <c:v>0.21</c:v>
                </c:pt>
                <c:pt idx="41">
                  <c:v>0.09</c:v>
                </c:pt>
                <c:pt idx="42">
                  <c:v>0.15</c:v>
                </c:pt>
                <c:pt idx="43">
                  <c:v>0.11</c:v>
                </c:pt>
                <c:pt idx="44">
                  <c:v>0.49</c:v>
                </c:pt>
                <c:pt idx="45">
                  <c:v>0.13</c:v>
                </c:pt>
                <c:pt idx="46">
                  <c:v>0.47</c:v>
                </c:pt>
              </c:numCache>
            </c:numRef>
          </c:yVal>
          <c:smooth val="0"/>
          <c:extLst>
            <c:ext xmlns:c16="http://schemas.microsoft.com/office/drawing/2014/chart" uri="{C3380CC4-5D6E-409C-BE32-E72D297353CC}">
              <c16:uniqueId val="{00000001-FC38-C94B-9E1C-AA851660141A}"/>
            </c:ext>
          </c:extLst>
        </c:ser>
        <c:dLbls>
          <c:showLegendKey val="0"/>
          <c:showVal val="0"/>
          <c:showCatName val="0"/>
          <c:showSerName val="0"/>
          <c:showPercent val="0"/>
          <c:showBubbleSize val="0"/>
        </c:dLbls>
        <c:axId val="1154041567"/>
        <c:axId val="1154043215"/>
      </c:scatterChart>
      <c:valAx>
        <c:axId val="11540415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sz="1200"/>
                  <a:t>Proportion of Adults in Households With Guns, 1999-2016</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54043215"/>
        <c:crosses val="autoZero"/>
        <c:crossBetween val="midCat"/>
      </c:valAx>
      <c:valAx>
        <c:axId val="1154043215"/>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t>Age-Adjusted Rate/100,000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5404156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'Other-graph'!$E$2</c:f>
              <c:strCache>
                <c:ptCount val="1"/>
                <c:pt idx="0">
                  <c:v>Adj</c:v>
                </c:pt>
              </c:strCache>
            </c:strRef>
          </c:tx>
          <c:spPr>
            <a:solidFill>
              <a:schemeClr val="accent1">
                <a:lumMod val="20000"/>
                <a:lumOff val="80000"/>
              </a:schemeClr>
            </a:solidFill>
            <a:ln>
              <a:noFill/>
            </a:ln>
            <a:effectLst/>
          </c:spPr>
          <c:invertIfNegative val="0"/>
          <c:dPt>
            <c:idx val="3"/>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1-5AE7-9B49-95A6-AFD7B3FF8993}"/>
              </c:ext>
            </c:extLst>
          </c:dPt>
          <c:dLbls>
            <c:dLbl>
              <c:idx val="19"/>
              <c:layout>
                <c:manualLayout>
                  <c:x val="-7.3973417170633812E-2"/>
                  <c:y val="2.1933191498694974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E7-9B49-95A6-AFD7B3FF8993}"/>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'Other-graph'!$J$3:$J$22</c:f>
                <c:numCache>
                  <c:formatCode>General</c:formatCode>
                  <c:ptCount val="20"/>
                  <c:pt idx="0">
                    <c:v>0.31596899326655814</c:v>
                  </c:pt>
                  <c:pt idx="1">
                    <c:v>0.19222176586621831</c:v>
                  </c:pt>
                  <c:pt idx="2">
                    <c:v>0.13006125970160287</c:v>
                  </c:pt>
                  <c:pt idx="3">
                    <c:v>8.6820747302486123E-2</c:v>
                  </c:pt>
                  <c:pt idx="4">
                    <c:v>9.029966912399201E-2</c:v>
                  </c:pt>
                  <c:pt idx="5">
                    <c:v>8.1413221752098308E-2</c:v>
                  </c:pt>
                  <c:pt idx="6">
                    <c:v>9.422934686880069E-2</c:v>
                  </c:pt>
                  <c:pt idx="7">
                    <c:v>8.2028169588627298E-2</c:v>
                  </c:pt>
                  <c:pt idx="8">
                    <c:v>9.3754715436967062E-2</c:v>
                  </c:pt>
                  <c:pt idx="9">
                    <c:v>6.4358626620778792E-2</c:v>
                  </c:pt>
                  <c:pt idx="10">
                    <c:v>4.4354986737511815E-2</c:v>
                  </c:pt>
                  <c:pt idx="11">
                    <c:v>4.3142094409955589E-2</c:v>
                  </c:pt>
                  <c:pt idx="12">
                    <c:v>6.2230062230093364E-2</c:v>
                  </c:pt>
                  <c:pt idx="13">
                    <c:v>4.0188984218996415E-2</c:v>
                  </c:pt>
                  <c:pt idx="14">
                    <c:v>5.348377755486669E-2</c:v>
                  </c:pt>
                  <c:pt idx="15">
                    <c:v>5.7113835236644678E-2</c:v>
                  </c:pt>
                  <c:pt idx="16">
                    <c:v>4.1898273430485133E-2</c:v>
                  </c:pt>
                  <c:pt idx="17">
                    <c:v>3.8474621938796666E-2</c:v>
                  </c:pt>
                  <c:pt idx="18">
                    <c:v>3.646621196922728E-2</c:v>
                  </c:pt>
                  <c:pt idx="19">
                    <c:v>3.6443051463893636E-2</c:v>
                  </c:pt>
                </c:numCache>
              </c:numRef>
            </c:plus>
            <c:minus>
              <c:numRef>
                <c:f>'Other-graph'!$I$3:$I$22</c:f>
                <c:numCache>
                  <c:formatCode>General</c:formatCode>
                  <c:ptCount val="20"/>
                  <c:pt idx="0">
                    <c:v>0.31596899326655814</c:v>
                  </c:pt>
                  <c:pt idx="1">
                    <c:v>0.19222176586621831</c:v>
                  </c:pt>
                  <c:pt idx="2">
                    <c:v>0.13006125970160287</c:v>
                  </c:pt>
                  <c:pt idx="3">
                    <c:v>8.6820747302486123E-2</c:v>
                  </c:pt>
                  <c:pt idx="4">
                    <c:v>9.029966912399201E-2</c:v>
                  </c:pt>
                  <c:pt idx="5">
                    <c:v>8.1413221752098308E-2</c:v>
                  </c:pt>
                  <c:pt idx="6">
                    <c:v>9.422934686880069E-2</c:v>
                  </c:pt>
                  <c:pt idx="7">
                    <c:v>8.2028169588627298E-2</c:v>
                  </c:pt>
                  <c:pt idx="8">
                    <c:v>9.3754715436967062E-2</c:v>
                  </c:pt>
                  <c:pt idx="9">
                    <c:v>6.4358626620778792E-2</c:v>
                  </c:pt>
                  <c:pt idx="10">
                    <c:v>4.4354986737511815E-2</c:v>
                  </c:pt>
                  <c:pt idx="11">
                    <c:v>4.3142094409955561E-2</c:v>
                  </c:pt>
                  <c:pt idx="12">
                    <c:v>6.2230062230093336E-2</c:v>
                  </c:pt>
                  <c:pt idx="13">
                    <c:v>4.0188984218996415E-2</c:v>
                  </c:pt>
                  <c:pt idx="14">
                    <c:v>5.348377755486669E-2</c:v>
                  </c:pt>
                  <c:pt idx="15">
                    <c:v>5.7113835236644678E-2</c:v>
                  </c:pt>
                  <c:pt idx="16">
                    <c:v>4.1898273430485133E-2</c:v>
                  </c:pt>
                  <c:pt idx="17">
                    <c:v>3.8474621938796666E-2</c:v>
                  </c:pt>
                  <c:pt idx="18">
                    <c:v>3.646621196922728E-2</c:v>
                  </c:pt>
                  <c:pt idx="19">
                    <c:v>3.6443051463893636E-2</c:v>
                  </c:pt>
                </c:numCache>
              </c:numRef>
            </c:minus>
            <c:spPr>
              <a:noFill/>
              <a:ln w="9525" cap="flat" cmpd="sng" algn="ctr">
                <a:solidFill>
                  <a:schemeClr val="tx1">
                    <a:lumMod val="65000"/>
                    <a:lumOff val="35000"/>
                  </a:schemeClr>
                </a:solidFill>
                <a:round/>
              </a:ln>
              <a:effectLst/>
            </c:spPr>
          </c:errBars>
          <c:cat>
            <c:strRef>
              <c:f>'Other-graph'!$A$3:$A$22</c:f>
              <c:strCache>
                <c:ptCount val="20"/>
                <c:pt idx="0">
                  <c:v>Alaska</c:v>
                </c:pt>
                <c:pt idx="1">
                  <c:v>New Mexico</c:v>
                </c:pt>
                <c:pt idx="2">
                  <c:v>Oklahoma</c:v>
                </c:pt>
                <c:pt idx="3">
                  <c:v>Arizona</c:v>
                </c:pt>
                <c:pt idx="4">
                  <c:v>Colorado</c:v>
                </c:pt>
                <c:pt idx="5">
                  <c:v>Kentucky</c:v>
                </c:pt>
                <c:pt idx="6">
                  <c:v>Utah</c:v>
                </c:pt>
                <c:pt idx="7">
                  <c:v>Oregon</c:v>
                </c:pt>
                <c:pt idx="8">
                  <c:v>Kansas</c:v>
                </c:pt>
                <c:pt idx="9">
                  <c:v>WIsconsin</c:v>
                </c:pt>
                <c:pt idx="10">
                  <c:v>N. Carolina</c:v>
                </c:pt>
                <c:pt idx="11">
                  <c:v>Georgia</c:v>
                </c:pt>
                <c:pt idx="12">
                  <c:v>S. carolina</c:v>
                </c:pt>
                <c:pt idx="13">
                  <c:v>Ohio</c:v>
                </c:pt>
                <c:pt idx="14">
                  <c:v>Maryland</c:v>
                </c:pt>
                <c:pt idx="15">
                  <c:v>Minnesota</c:v>
                </c:pt>
                <c:pt idx="16">
                  <c:v>Virginia</c:v>
                </c:pt>
                <c:pt idx="17">
                  <c:v>MIchigan</c:v>
                </c:pt>
                <c:pt idx="18">
                  <c:v>New Jersey</c:v>
                </c:pt>
                <c:pt idx="19">
                  <c:v>Mass.</c:v>
                </c:pt>
              </c:strCache>
            </c:strRef>
          </c:cat>
          <c:val>
            <c:numRef>
              <c:f>'Other-graph'!$E$3:$E$22</c:f>
              <c:numCache>
                <c:formatCode>General</c:formatCode>
                <c:ptCount val="20"/>
                <c:pt idx="0">
                  <c:v>0.94</c:v>
                </c:pt>
                <c:pt idx="1">
                  <c:v>0.92</c:v>
                </c:pt>
                <c:pt idx="2">
                  <c:v>0.81</c:v>
                </c:pt>
                <c:pt idx="3">
                  <c:v>0.66</c:v>
                </c:pt>
                <c:pt idx="4">
                  <c:v>0.59</c:v>
                </c:pt>
                <c:pt idx="5">
                  <c:v>0.35</c:v>
                </c:pt>
                <c:pt idx="6">
                  <c:v>0.35</c:v>
                </c:pt>
                <c:pt idx="7">
                  <c:v>0.34</c:v>
                </c:pt>
                <c:pt idx="8">
                  <c:v>0.31</c:v>
                </c:pt>
                <c:pt idx="9">
                  <c:v>0.28999999999999998</c:v>
                </c:pt>
                <c:pt idx="10">
                  <c:v>0.26</c:v>
                </c:pt>
                <c:pt idx="11">
                  <c:v>0.25</c:v>
                </c:pt>
                <c:pt idx="12">
                  <c:v>0.25</c:v>
                </c:pt>
                <c:pt idx="13">
                  <c:v>0.24</c:v>
                </c:pt>
                <c:pt idx="14">
                  <c:v>0.22</c:v>
                </c:pt>
                <c:pt idx="15">
                  <c:v>0.22</c:v>
                </c:pt>
                <c:pt idx="16">
                  <c:v>0.19</c:v>
                </c:pt>
                <c:pt idx="17">
                  <c:v>0.17</c:v>
                </c:pt>
                <c:pt idx="18">
                  <c:v>0.15</c:v>
                </c:pt>
                <c:pt idx="19">
                  <c:v>0.11</c:v>
                </c:pt>
              </c:numCache>
            </c:numRef>
          </c:val>
          <c:extLst>
            <c:ext xmlns:c16="http://schemas.microsoft.com/office/drawing/2014/chart" uri="{C3380CC4-5D6E-409C-BE32-E72D297353CC}">
              <c16:uniqueId val="{00000003-5AE7-9B49-95A6-AFD7B3FF8993}"/>
            </c:ext>
          </c:extLst>
        </c:ser>
        <c:dLbls>
          <c:dLblPos val="inBase"/>
          <c:showLegendKey val="0"/>
          <c:showVal val="1"/>
          <c:showCatName val="0"/>
          <c:showSerName val="0"/>
          <c:showPercent val="0"/>
          <c:showBubbleSize val="0"/>
        </c:dLbls>
        <c:gapWidth val="84"/>
        <c:overlap val="-15"/>
        <c:axId val="1470355696"/>
        <c:axId val="1426912704"/>
      </c:barChart>
      <c:catAx>
        <c:axId val="1470355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Arial" panose="020B0604020202020204" pitchFamily="34" charset="0"/>
              </a:defRPr>
            </a:pPr>
            <a:endParaRPr lang="en-US"/>
          </a:p>
        </c:txPr>
        <c:crossAx val="1426912704"/>
        <c:crosses val="autoZero"/>
        <c:auto val="1"/>
        <c:lblAlgn val="ctr"/>
        <c:lblOffset val="100"/>
        <c:noMultiLvlLbl val="0"/>
      </c:catAx>
      <c:valAx>
        <c:axId val="1426912704"/>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t>Rate per 100,000 with estimated 95% Confidence Intervals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703556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'P8-9-10-PoliceShootings-by-PD2'!$K$2</c:f>
              <c:strCache>
                <c:ptCount val="1"/>
                <c:pt idx="0">
                  <c:v>MPV </c:v>
                </c:pt>
              </c:strCache>
            </c:strRef>
          </c:tx>
          <c:spPr>
            <a:solidFill>
              <a:schemeClr val="accent1"/>
            </a:solidFill>
            <a:ln>
              <a:noFill/>
            </a:ln>
            <a:effectLst/>
          </c:spPr>
          <c:invertIfNegative val="0"/>
          <c:dPt>
            <c:idx val="4"/>
            <c:invertIfNegative val="0"/>
            <c:bubble3D val="0"/>
            <c:spPr>
              <a:solidFill>
                <a:schemeClr val="accent2"/>
              </a:solidFill>
              <a:ln>
                <a:noFill/>
              </a:ln>
              <a:effectLst/>
            </c:spPr>
            <c:extLst>
              <c:ext xmlns:c16="http://schemas.microsoft.com/office/drawing/2014/chart" uri="{C3380CC4-5D6E-409C-BE32-E72D297353CC}">
                <c16:uniqueId val="{00000001-DE40-F949-B7B8-1864AEC535E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'P8-9-10-PoliceShootings-by-PD2'!$H$3:$H$12</c:f>
              <c:strCache>
                <c:ptCount val="10"/>
                <c:pt idx="0">
                  <c:v>New York City</c:v>
                </c:pt>
                <c:pt idx="1">
                  <c:v>Los Angeles</c:v>
                </c:pt>
                <c:pt idx="2">
                  <c:v>Chicago</c:v>
                </c:pt>
                <c:pt idx="3">
                  <c:v>Houston</c:v>
                </c:pt>
                <c:pt idx="4">
                  <c:v>Phoenix</c:v>
                </c:pt>
                <c:pt idx="5">
                  <c:v>Philadelphia</c:v>
                </c:pt>
                <c:pt idx="6">
                  <c:v>San Antonio</c:v>
                </c:pt>
                <c:pt idx="7">
                  <c:v>San Diego</c:v>
                </c:pt>
                <c:pt idx="8">
                  <c:v>Dallas</c:v>
                </c:pt>
                <c:pt idx="9">
                  <c:v>San Jose</c:v>
                </c:pt>
              </c:strCache>
            </c:strRef>
          </c:cat>
          <c:val>
            <c:numRef>
              <c:f>'P8-9-10-PoliceShootings-by-PD2'!$K$3:$K$12</c:f>
              <c:numCache>
                <c:formatCode>0.00</c:formatCode>
                <c:ptCount val="10"/>
                <c:pt idx="0">
                  <c:v>1.0387550808526744</c:v>
                </c:pt>
                <c:pt idx="1">
                  <c:v>3.941117962107922</c:v>
                </c:pt>
                <c:pt idx="2">
                  <c:v>2.7396958589865896</c:v>
                </c:pt>
                <c:pt idx="3">
                  <c:v>3.592116419254487</c:v>
                </c:pt>
                <c:pt idx="4">
                  <c:v>8.1712999694762409</c:v>
                </c:pt>
                <c:pt idx="5">
                  <c:v>2.5312713717275974</c:v>
                </c:pt>
                <c:pt idx="6">
                  <c:v>5.0747486539229198</c:v>
                </c:pt>
                <c:pt idx="7">
                  <c:v>2.6428388317595228</c:v>
                </c:pt>
                <c:pt idx="8">
                  <c:v>2.1646410857320171</c:v>
                </c:pt>
                <c:pt idx="9">
                  <c:v>2.9436971658924742</c:v>
                </c:pt>
              </c:numCache>
            </c:numRef>
          </c:val>
          <c:extLst>
            <c:ext xmlns:c16="http://schemas.microsoft.com/office/drawing/2014/chart" uri="{C3380CC4-5D6E-409C-BE32-E72D297353CC}">
              <c16:uniqueId val="{00000002-DE40-F949-B7B8-1864AEC535E9}"/>
            </c:ext>
          </c:extLst>
        </c:ser>
        <c:dLbls>
          <c:dLblPos val="outEnd"/>
          <c:showLegendKey val="0"/>
          <c:showVal val="1"/>
          <c:showCatName val="0"/>
          <c:showSerName val="0"/>
          <c:showPercent val="0"/>
          <c:showBubbleSize val="0"/>
        </c:dLbls>
        <c:gapWidth val="115"/>
        <c:axId val="2116538736"/>
        <c:axId val="1691738896"/>
      </c:barChart>
      <c:catAx>
        <c:axId val="21165387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91738896"/>
        <c:crosses val="autoZero"/>
        <c:auto val="1"/>
        <c:lblAlgn val="ctr"/>
        <c:lblOffset val="100"/>
        <c:noMultiLvlLbl val="0"/>
      </c:catAx>
      <c:valAx>
        <c:axId val="1691738896"/>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Rate per Million</a:t>
                </a:r>
                <a:r>
                  <a:rPr lang="en-US" sz="1400" baseline="0"/>
                  <a:t> Population of the City</a:t>
                </a:r>
                <a:endParaRPr lang="en-US" sz="140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6538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'P8-9-10-PoliceShootings-by-PD2'!$S$2</c:f>
              <c:strCache>
                <c:ptCount val="1"/>
                <c:pt idx="0">
                  <c:v>Deaths/1000Officers</c:v>
                </c:pt>
              </c:strCache>
            </c:strRef>
          </c:tx>
          <c:spPr>
            <a:solidFill>
              <a:schemeClr val="accent1"/>
            </a:solidFill>
            <a:ln>
              <a:noFill/>
            </a:ln>
            <a:effectLst/>
          </c:spPr>
          <c:invertIfNegative val="0"/>
          <c:dPt>
            <c:idx val="4"/>
            <c:invertIfNegative val="0"/>
            <c:bubble3D val="0"/>
            <c:spPr>
              <a:solidFill>
                <a:schemeClr val="accent2"/>
              </a:solidFill>
              <a:ln>
                <a:noFill/>
              </a:ln>
              <a:effectLst/>
            </c:spPr>
            <c:extLst>
              <c:ext xmlns:c16="http://schemas.microsoft.com/office/drawing/2014/chart" uri="{C3380CC4-5D6E-409C-BE32-E72D297353CC}">
                <c16:uniqueId val="{00000001-4070-EC45-8E2F-678C13B22BF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'P8-9-10-PoliceShootings-by-PD2'!$H$3:$H$12</c:f>
              <c:strCache>
                <c:ptCount val="10"/>
                <c:pt idx="0">
                  <c:v>New York City</c:v>
                </c:pt>
                <c:pt idx="1">
                  <c:v>Los Angeles</c:v>
                </c:pt>
                <c:pt idx="2">
                  <c:v>Chicago</c:v>
                </c:pt>
                <c:pt idx="3">
                  <c:v>Houston</c:v>
                </c:pt>
                <c:pt idx="4">
                  <c:v>Phoenix</c:v>
                </c:pt>
                <c:pt idx="5">
                  <c:v>Philadelphia</c:v>
                </c:pt>
                <c:pt idx="6">
                  <c:v>San Antonio</c:v>
                </c:pt>
                <c:pt idx="7">
                  <c:v>San Diego</c:v>
                </c:pt>
                <c:pt idx="8">
                  <c:v>Dallas</c:v>
                </c:pt>
                <c:pt idx="9">
                  <c:v>San Jose</c:v>
                </c:pt>
              </c:strCache>
            </c:strRef>
          </c:cat>
          <c:val>
            <c:numRef>
              <c:f>'P8-9-10-PoliceShootings-by-PD2'!$S$3:$S$12</c:f>
              <c:numCache>
                <c:formatCode>0.0000</c:formatCode>
                <c:ptCount val="10"/>
                <c:pt idx="0">
                  <c:v>0.24823532709008139</c:v>
                </c:pt>
                <c:pt idx="1">
                  <c:v>1.5793896890485988</c:v>
                </c:pt>
                <c:pt idx="2">
                  <c:v>0.59035228137097961</c:v>
                </c:pt>
                <c:pt idx="3">
                  <c:v>1.5874753667615502</c:v>
                </c:pt>
                <c:pt idx="4">
                  <c:v>4.658851818455064</c:v>
                </c:pt>
                <c:pt idx="5">
                  <c:v>0.61849293887228118</c:v>
                </c:pt>
                <c:pt idx="6">
                  <c:v>3.3007411097963506</c:v>
                </c:pt>
                <c:pt idx="7">
                  <c:v>2.0517676767676769</c:v>
                </c:pt>
                <c:pt idx="8">
                  <c:v>0.90281226019049343</c:v>
                </c:pt>
                <c:pt idx="9">
                  <c:v>2.8332433890987589</c:v>
                </c:pt>
              </c:numCache>
            </c:numRef>
          </c:val>
          <c:extLst>
            <c:ext xmlns:c16="http://schemas.microsoft.com/office/drawing/2014/chart" uri="{C3380CC4-5D6E-409C-BE32-E72D297353CC}">
              <c16:uniqueId val="{00000002-4070-EC45-8E2F-678C13B22BF4}"/>
            </c:ext>
          </c:extLst>
        </c:ser>
        <c:dLbls>
          <c:dLblPos val="outEnd"/>
          <c:showLegendKey val="0"/>
          <c:showVal val="1"/>
          <c:showCatName val="0"/>
          <c:showSerName val="0"/>
          <c:showPercent val="0"/>
          <c:showBubbleSize val="0"/>
        </c:dLbls>
        <c:gapWidth val="104"/>
        <c:axId val="602812944"/>
        <c:axId val="529309664"/>
      </c:barChart>
      <c:catAx>
        <c:axId val="602812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29309664"/>
        <c:crosses val="autoZero"/>
        <c:auto val="1"/>
        <c:lblAlgn val="ctr"/>
        <c:lblOffset val="100"/>
        <c:noMultiLvlLbl val="0"/>
      </c:catAx>
      <c:valAx>
        <c:axId val="529309664"/>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Rate per 1,000 Sworn Officers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2812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36176727909012"/>
          <c:y val="0.22920827177504838"/>
          <c:w val="0.78208267716535429"/>
          <c:h val="0.71350016377152692"/>
        </c:manualLayout>
      </c:layout>
      <c:barChart>
        <c:barDir val="bar"/>
        <c:grouping val="clustered"/>
        <c:varyColors val="0"/>
        <c:ser>
          <c:idx val="0"/>
          <c:order val="0"/>
          <c:tx>
            <c:strRef>
              <c:f>'P8-9-10-PoliceShootings-by-PD2'!$AG$77</c:f>
              <c:strCache>
                <c:ptCount val="1"/>
                <c:pt idx="0">
                  <c:v>Rate/Million Persons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'P8-9-10-PoliceShootings-by-PD2'!$AH$76:$AJ$76</c:f>
              <c:strCache>
                <c:ptCount val="3"/>
                <c:pt idx="0">
                  <c:v>Phoenix PD</c:v>
                </c:pt>
                <c:pt idx="1">
                  <c:v>Tucson PD</c:v>
                </c:pt>
                <c:pt idx="2">
                  <c:v>Mesa PD</c:v>
                </c:pt>
              </c:strCache>
            </c:strRef>
          </c:cat>
          <c:val>
            <c:numRef>
              <c:f>'P8-9-10-PoliceShootings-by-PD2'!$AH$77:$AJ$77</c:f>
              <c:numCache>
                <c:formatCode>General</c:formatCode>
                <c:ptCount val="3"/>
                <c:pt idx="0">
                  <c:v>8.1999999999999993</c:v>
                </c:pt>
                <c:pt idx="1">
                  <c:v>7.7</c:v>
                </c:pt>
                <c:pt idx="2">
                  <c:v>7.2</c:v>
                </c:pt>
              </c:numCache>
            </c:numRef>
          </c:val>
          <c:extLst>
            <c:ext xmlns:c16="http://schemas.microsoft.com/office/drawing/2014/chart" uri="{C3380CC4-5D6E-409C-BE32-E72D297353CC}">
              <c16:uniqueId val="{00000000-72C6-6A46-83E2-7B6C5648D7DB}"/>
            </c:ext>
          </c:extLst>
        </c:ser>
        <c:ser>
          <c:idx val="1"/>
          <c:order val="1"/>
          <c:tx>
            <c:strRef>
              <c:f>'P8-9-10-PoliceShootings-by-PD2'!$AG$78</c:f>
              <c:strCache>
                <c:ptCount val="1"/>
                <c:pt idx="0">
                  <c:v>Rate/1,000 Officers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'P8-9-10-PoliceShootings-by-PD2'!$AH$76:$AJ$76</c:f>
              <c:strCache>
                <c:ptCount val="3"/>
                <c:pt idx="0">
                  <c:v>Phoenix PD</c:v>
                </c:pt>
                <c:pt idx="1">
                  <c:v>Tucson PD</c:v>
                </c:pt>
                <c:pt idx="2">
                  <c:v>Mesa PD</c:v>
                </c:pt>
              </c:strCache>
            </c:strRef>
          </c:cat>
          <c:val>
            <c:numRef>
              <c:f>'P8-9-10-PoliceShootings-by-PD2'!$AH$78:$AJ$78</c:f>
              <c:numCache>
                <c:formatCode>General</c:formatCode>
                <c:ptCount val="3"/>
                <c:pt idx="0">
                  <c:v>4.7</c:v>
                </c:pt>
                <c:pt idx="1">
                  <c:v>4.8</c:v>
                </c:pt>
                <c:pt idx="2">
                  <c:v>4.4000000000000004</c:v>
                </c:pt>
              </c:numCache>
            </c:numRef>
          </c:val>
          <c:extLst>
            <c:ext xmlns:c16="http://schemas.microsoft.com/office/drawing/2014/chart" uri="{C3380CC4-5D6E-409C-BE32-E72D297353CC}">
              <c16:uniqueId val="{00000001-72C6-6A46-83E2-7B6C5648D7DB}"/>
            </c:ext>
          </c:extLst>
        </c:ser>
        <c:dLbls>
          <c:dLblPos val="outEnd"/>
          <c:showLegendKey val="0"/>
          <c:showVal val="1"/>
          <c:showCatName val="0"/>
          <c:showSerName val="0"/>
          <c:showPercent val="0"/>
          <c:showBubbleSize val="0"/>
        </c:dLbls>
        <c:gapWidth val="116"/>
        <c:overlap val="-20"/>
        <c:axId val="869087327"/>
        <c:axId val="978061087"/>
      </c:barChart>
      <c:catAx>
        <c:axId val="8690873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78061087"/>
        <c:crosses val="autoZero"/>
        <c:auto val="1"/>
        <c:lblAlgn val="ctr"/>
        <c:lblOffset val="100"/>
        <c:noMultiLvlLbl val="0"/>
      </c:catAx>
      <c:valAx>
        <c:axId val="978061087"/>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6908732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'P11-AZvUS-FE-Trend2000-2021'!$F$3</c:f>
              <c:strCache>
                <c:ptCount val="1"/>
                <c:pt idx="0">
                  <c:v>AZ Rate</c:v>
                </c:pt>
              </c:strCache>
            </c:strRef>
          </c:tx>
          <c:spPr>
            <a:ln w="19050" cap="rnd">
              <a:noFill/>
              <a:round/>
            </a:ln>
            <a:effectLst/>
          </c:spPr>
          <c:marker>
            <c:symbol val="triangle"/>
            <c:size val="9"/>
            <c:spPr>
              <a:solidFill>
                <a:schemeClr val="accent2"/>
              </a:solidFill>
              <a:ln w="9525">
                <a:solidFill>
                  <a:schemeClr val="accent2"/>
                </a:solidFill>
              </a:ln>
              <a:effectLst/>
            </c:spPr>
          </c:marker>
          <c:xVal>
            <c:numRef>
              <c:f>'P11-AZvUS-FE-Trend2000-2021'!$A$4:$A$25</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xVal>
          <c:yVal>
            <c:numRef>
              <c:f>'P11-AZvUS-FE-Trend2000-2021'!$F$4:$F$25</c:f>
              <c:numCache>
                <c:formatCode>0.000</c:formatCode>
                <c:ptCount val="22"/>
                <c:pt idx="0">
                  <c:v>0.27287086659109444</c:v>
                </c:pt>
                <c:pt idx="1">
                  <c:v>0.49303334403468524</c:v>
                </c:pt>
                <c:pt idx="2">
                  <c:v>0.31503329623970694</c:v>
                </c:pt>
                <c:pt idx="3">
                  <c:v>0.34480480781305917</c:v>
                </c:pt>
                <c:pt idx="4">
                  <c:v>0.58382238778402962</c:v>
                </c:pt>
                <c:pt idx="5">
                  <c:v>0.44527585438589007</c:v>
                </c:pt>
                <c:pt idx="6">
                  <c:v>0.5473416528158821</c:v>
                </c:pt>
                <c:pt idx="7">
                  <c:v>0.27563033820977445</c:v>
                </c:pt>
                <c:pt idx="8">
                  <c:v>0.33437562993980285</c:v>
                </c:pt>
                <c:pt idx="9">
                  <c:v>0.28377050281295391</c:v>
                </c:pt>
                <c:pt idx="10">
                  <c:v>0.4380463944323052</c:v>
                </c:pt>
                <c:pt idx="11">
                  <c:v>0.50906246890669582</c:v>
                </c:pt>
                <c:pt idx="12">
                  <c:v>0.61038369482036026</c:v>
                </c:pt>
                <c:pt idx="13">
                  <c:v>0.79980394239962915</c:v>
                </c:pt>
                <c:pt idx="14">
                  <c:v>0.59422261123995834</c:v>
                </c:pt>
                <c:pt idx="15">
                  <c:v>0.62975381751638271</c:v>
                </c:pt>
                <c:pt idx="16">
                  <c:v>0.86566708088836486</c:v>
                </c:pt>
                <c:pt idx="17">
                  <c:v>0.75538712164725708</c:v>
                </c:pt>
                <c:pt idx="18">
                  <c:v>0.97606602445240598</c:v>
                </c:pt>
                <c:pt idx="19">
                  <c:v>0.52207002964945604</c:v>
                </c:pt>
                <c:pt idx="20">
                  <c:v>0.76804905165480208</c:v>
                </c:pt>
                <c:pt idx="21">
                  <c:v>0.60635451446431754</c:v>
                </c:pt>
              </c:numCache>
            </c:numRef>
          </c:yVal>
          <c:smooth val="0"/>
          <c:extLst>
            <c:ext xmlns:c16="http://schemas.microsoft.com/office/drawing/2014/chart" uri="{C3380CC4-5D6E-409C-BE32-E72D297353CC}">
              <c16:uniqueId val="{00000000-655D-F449-91AE-8E9915C04490}"/>
            </c:ext>
          </c:extLst>
        </c:ser>
        <c:ser>
          <c:idx val="1"/>
          <c:order val="1"/>
          <c:tx>
            <c:strRef>
              <c:f>'P11-AZvUS-FE-Trend2000-2021'!$G$3</c:f>
              <c:strCache>
                <c:ptCount val="1"/>
                <c:pt idx="0">
                  <c:v>AZ Trend</c:v>
                </c:pt>
              </c:strCache>
            </c:strRef>
          </c:tx>
          <c:spPr>
            <a:ln w="22225" cap="rnd">
              <a:solidFill>
                <a:schemeClr val="accent2"/>
              </a:solidFill>
              <a:round/>
            </a:ln>
            <a:effectLst/>
          </c:spPr>
          <c:marker>
            <c:symbol val="none"/>
          </c:marker>
          <c:xVal>
            <c:numRef>
              <c:f>'P11-AZvUS-FE-Trend2000-2021'!$A$4:$A$25</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xVal>
          <c:yVal>
            <c:numRef>
              <c:f>'P11-AZvUS-FE-Trend2000-2021'!$G$4:$G$25</c:f>
              <c:numCache>
                <c:formatCode>General</c:formatCode>
                <c:ptCount val="22"/>
                <c:pt idx="0">
                  <c:v>0.36</c:v>
                </c:pt>
                <c:pt idx="1">
                  <c:v>0.375</c:v>
                </c:pt>
                <c:pt idx="2">
                  <c:v>0.39</c:v>
                </c:pt>
                <c:pt idx="3">
                  <c:v>0.40500000000000003</c:v>
                </c:pt>
                <c:pt idx="4">
                  <c:v>0.42199999999999999</c:v>
                </c:pt>
                <c:pt idx="5">
                  <c:v>0.438</c:v>
                </c:pt>
                <c:pt idx="6">
                  <c:v>0.45600000000000002</c:v>
                </c:pt>
                <c:pt idx="7">
                  <c:v>0.47399999999999998</c:v>
                </c:pt>
                <c:pt idx="8">
                  <c:v>0.49299999999999999</c:v>
                </c:pt>
                <c:pt idx="9">
                  <c:v>0.51300000000000001</c:v>
                </c:pt>
                <c:pt idx="10">
                  <c:v>0.53400000000000003</c:v>
                </c:pt>
                <c:pt idx="11">
                  <c:v>0.55500000000000005</c:v>
                </c:pt>
                <c:pt idx="12">
                  <c:v>0.57799999999999996</c:v>
                </c:pt>
                <c:pt idx="13">
                  <c:v>0.60099999999999998</c:v>
                </c:pt>
                <c:pt idx="14">
                  <c:v>0.625</c:v>
                </c:pt>
                <c:pt idx="15">
                  <c:v>0.65</c:v>
                </c:pt>
                <c:pt idx="16">
                  <c:v>0.67600000000000005</c:v>
                </c:pt>
                <c:pt idx="17">
                  <c:v>0.70299999999999996</c:v>
                </c:pt>
                <c:pt idx="18">
                  <c:v>0.73099999999999998</c:v>
                </c:pt>
                <c:pt idx="19">
                  <c:v>0.76100000000000001</c:v>
                </c:pt>
                <c:pt idx="20">
                  <c:v>0.79100000000000004</c:v>
                </c:pt>
                <c:pt idx="21">
                  <c:v>0.82299999999999995</c:v>
                </c:pt>
              </c:numCache>
            </c:numRef>
          </c:yVal>
          <c:smooth val="0"/>
          <c:extLst>
            <c:ext xmlns:c16="http://schemas.microsoft.com/office/drawing/2014/chart" uri="{C3380CC4-5D6E-409C-BE32-E72D297353CC}">
              <c16:uniqueId val="{00000001-655D-F449-91AE-8E9915C04490}"/>
            </c:ext>
          </c:extLst>
        </c:ser>
        <c:ser>
          <c:idx val="2"/>
          <c:order val="2"/>
          <c:tx>
            <c:strRef>
              <c:f>'P11-AZvUS-FE-Trend2000-2021'!$I$3</c:f>
              <c:strCache>
                <c:ptCount val="1"/>
                <c:pt idx="0">
                  <c:v>US Rate</c:v>
                </c:pt>
              </c:strCache>
            </c:strRef>
          </c:tx>
          <c:spPr>
            <a:ln w="19050" cap="rnd">
              <a:noFill/>
              <a:round/>
            </a:ln>
            <a:effectLst/>
          </c:spPr>
          <c:marker>
            <c:symbol val="circle"/>
            <c:size val="9"/>
            <c:spPr>
              <a:solidFill>
                <a:schemeClr val="accent1"/>
              </a:solidFill>
              <a:ln w="9525">
                <a:solidFill>
                  <a:schemeClr val="accent1"/>
                </a:solidFill>
              </a:ln>
              <a:effectLst/>
            </c:spPr>
          </c:marker>
          <c:xVal>
            <c:numRef>
              <c:f>'P11-AZvUS-FE-Trend2000-2021'!$A$4:$A$25</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xVal>
          <c:yVal>
            <c:numRef>
              <c:f>'P11-AZvUS-FE-Trend2000-2021'!$I$4:$I$25</c:f>
              <c:numCache>
                <c:formatCode>0.000</c:formatCode>
                <c:ptCount val="22"/>
                <c:pt idx="0">
                  <c:v>0.19600000000000001</c:v>
                </c:pt>
                <c:pt idx="1">
                  <c:v>0.23200000000000001</c:v>
                </c:pt>
                <c:pt idx="2">
                  <c:v>0.23200000000000001</c:v>
                </c:pt>
                <c:pt idx="3">
                  <c:v>0.249</c:v>
                </c:pt>
                <c:pt idx="4">
                  <c:v>0.253</c:v>
                </c:pt>
                <c:pt idx="5">
                  <c:v>0.27</c:v>
                </c:pt>
                <c:pt idx="6">
                  <c:v>0.28299999999999997</c:v>
                </c:pt>
                <c:pt idx="7">
                  <c:v>0.27800000000000002</c:v>
                </c:pt>
                <c:pt idx="8">
                  <c:v>0.27100000000000002</c:v>
                </c:pt>
                <c:pt idx="9">
                  <c:v>0.29499999999999998</c:v>
                </c:pt>
                <c:pt idx="10">
                  <c:v>0.29899999999999999</c:v>
                </c:pt>
                <c:pt idx="11">
                  <c:v>0.33400000000000002</c:v>
                </c:pt>
                <c:pt idx="12">
                  <c:v>0.35399999999999998</c:v>
                </c:pt>
                <c:pt idx="13">
                  <c:v>0.372</c:v>
                </c:pt>
                <c:pt idx="14">
                  <c:v>0.34499999999999997</c:v>
                </c:pt>
                <c:pt idx="15">
                  <c:v>0.36199999999999999</c:v>
                </c:pt>
                <c:pt idx="16">
                  <c:v>0.39700000000000002</c:v>
                </c:pt>
                <c:pt idx="17">
                  <c:v>0.40600000000000003</c:v>
                </c:pt>
                <c:pt idx="18">
                  <c:v>0.42299999999999999</c:v>
                </c:pt>
                <c:pt idx="19">
                  <c:v>0.41</c:v>
                </c:pt>
                <c:pt idx="20">
                  <c:v>0.437</c:v>
                </c:pt>
                <c:pt idx="21">
                  <c:v>0.42299999999999999</c:v>
                </c:pt>
              </c:numCache>
            </c:numRef>
          </c:yVal>
          <c:smooth val="0"/>
          <c:extLst>
            <c:ext xmlns:c16="http://schemas.microsoft.com/office/drawing/2014/chart" uri="{C3380CC4-5D6E-409C-BE32-E72D297353CC}">
              <c16:uniqueId val="{00000002-655D-F449-91AE-8E9915C04490}"/>
            </c:ext>
          </c:extLst>
        </c:ser>
        <c:ser>
          <c:idx val="3"/>
          <c:order val="3"/>
          <c:tx>
            <c:strRef>
              <c:f>'P11-AZvUS-FE-Trend2000-2021'!$J$3</c:f>
              <c:strCache>
                <c:ptCount val="1"/>
                <c:pt idx="0">
                  <c:v>US Trend</c:v>
                </c:pt>
              </c:strCache>
            </c:strRef>
          </c:tx>
          <c:spPr>
            <a:ln w="22225" cap="rnd">
              <a:solidFill>
                <a:srgbClr val="4472C4"/>
              </a:solidFill>
              <a:round/>
            </a:ln>
            <a:effectLst/>
          </c:spPr>
          <c:marker>
            <c:symbol val="none"/>
          </c:marker>
          <c:xVal>
            <c:numRef>
              <c:f>'P11-AZvUS-FE-Trend2000-2021'!$A$4:$A$25</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xVal>
          <c:yVal>
            <c:numRef>
              <c:f>'P11-AZvUS-FE-Trend2000-2021'!$J$4:$J$25</c:f>
              <c:numCache>
                <c:formatCode>General</c:formatCode>
                <c:ptCount val="22"/>
                <c:pt idx="0">
                  <c:v>0.22</c:v>
                </c:pt>
                <c:pt idx="1">
                  <c:v>0.22800000000000001</c:v>
                </c:pt>
                <c:pt idx="2">
                  <c:v>0.23599999999999999</c:v>
                </c:pt>
                <c:pt idx="3">
                  <c:v>0.24399999999999999</c:v>
                </c:pt>
                <c:pt idx="4">
                  <c:v>0.253</c:v>
                </c:pt>
                <c:pt idx="5">
                  <c:v>0.26200000000000001</c:v>
                </c:pt>
                <c:pt idx="6">
                  <c:v>0.27100000000000002</c:v>
                </c:pt>
                <c:pt idx="7">
                  <c:v>0.28000000000000003</c:v>
                </c:pt>
                <c:pt idx="8">
                  <c:v>0.28999999999999998</c:v>
                </c:pt>
                <c:pt idx="9">
                  <c:v>0.3</c:v>
                </c:pt>
                <c:pt idx="10">
                  <c:v>0.311</c:v>
                </c:pt>
                <c:pt idx="11" formatCode="0.000">
                  <c:v>0.32200000000000001</c:v>
                </c:pt>
                <c:pt idx="12">
                  <c:v>0.33300000000000002</c:v>
                </c:pt>
                <c:pt idx="13">
                  <c:v>0.34499999999999997</c:v>
                </c:pt>
                <c:pt idx="14">
                  <c:v>0.35699999999999998</c:v>
                </c:pt>
                <c:pt idx="15">
                  <c:v>0.36899999999999999</c:v>
                </c:pt>
                <c:pt idx="16">
                  <c:v>0.38200000000000001</c:v>
                </c:pt>
                <c:pt idx="17">
                  <c:v>0.39500000000000002</c:v>
                </c:pt>
                <c:pt idx="18">
                  <c:v>0.40899999999999997</c:v>
                </c:pt>
                <c:pt idx="19">
                  <c:v>0.42399999999999999</c:v>
                </c:pt>
                <c:pt idx="20">
                  <c:v>0.438</c:v>
                </c:pt>
                <c:pt idx="21">
                  <c:v>0.45400000000000001</c:v>
                </c:pt>
              </c:numCache>
            </c:numRef>
          </c:yVal>
          <c:smooth val="0"/>
          <c:extLst>
            <c:ext xmlns:c16="http://schemas.microsoft.com/office/drawing/2014/chart" uri="{C3380CC4-5D6E-409C-BE32-E72D297353CC}">
              <c16:uniqueId val="{00000003-655D-F449-91AE-8E9915C04490}"/>
            </c:ext>
          </c:extLst>
        </c:ser>
        <c:dLbls>
          <c:showLegendKey val="0"/>
          <c:showVal val="0"/>
          <c:showCatName val="0"/>
          <c:showSerName val="0"/>
          <c:showPercent val="0"/>
          <c:showBubbleSize val="0"/>
        </c:dLbls>
        <c:axId val="1669770112"/>
        <c:axId val="1673038192"/>
      </c:scatterChart>
      <c:valAx>
        <c:axId val="1669770112"/>
        <c:scaling>
          <c:orientation val="minMax"/>
          <c:max val="2021"/>
          <c:min val="1999"/>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73038192"/>
        <c:crosses val="autoZero"/>
        <c:crossBetween val="midCat"/>
        <c:majorUnit val="2"/>
      </c:valAx>
      <c:valAx>
        <c:axId val="1673038192"/>
        <c:scaling>
          <c:orientation val="minMax"/>
          <c:max val="1.10000000000000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Crude Rate/100,000</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69770112"/>
        <c:crosses val="autoZero"/>
        <c:crossBetween val="midCat"/>
        <c:maj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93088363954505"/>
          <c:y val="1.7238316685100806E-2"/>
          <c:w val="0.73713867016622925"/>
          <c:h val="0.9547467430357609"/>
        </c:manualLayout>
      </c:layout>
      <c:barChart>
        <c:barDir val="bar"/>
        <c:grouping val="clustered"/>
        <c:varyColors val="0"/>
        <c:ser>
          <c:idx val="0"/>
          <c:order val="0"/>
          <c:tx>
            <c:strRef>
              <c:f>StateRatings!$Q$1</c:f>
              <c:strCache>
                <c:ptCount val="1"/>
                <c:pt idx="0">
                  <c:v>Everytown Score</c:v>
                </c:pt>
              </c:strCache>
            </c:strRef>
          </c:tx>
          <c:spPr>
            <a:solidFill>
              <a:schemeClr val="accent1">
                <a:lumMod val="75000"/>
              </a:schemeClr>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1-E077-064C-BA87-3F6B64D275A3}"/>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3-E077-064C-BA87-3F6B64D275A3}"/>
              </c:ext>
            </c:extLst>
          </c:dPt>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05-E077-064C-BA87-3F6B64D275A3}"/>
              </c:ext>
            </c:extLst>
          </c:dPt>
          <c:dPt>
            <c:idx val="3"/>
            <c:invertIfNegative val="0"/>
            <c:bubble3D val="0"/>
            <c:spPr>
              <a:solidFill>
                <a:schemeClr val="accent6">
                  <a:lumMod val="75000"/>
                </a:schemeClr>
              </a:solidFill>
              <a:ln>
                <a:noFill/>
              </a:ln>
              <a:effectLst/>
            </c:spPr>
            <c:extLst>
              <c:ext xmlns:c16="http://schemas.microsoft.com/office/drawing/2014/chart" uri="{C3380CC4-5D6E-409C-BE32-E72D297353CC}">
                <c16:uniqueId val="{00000007-E077-064C-BA87-3F6B64D275A3}"/>
              </c:ext>
            </c:extLst>
          </c:dPt>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09-E077-064C-BA87-3F6B64D275A3}"/>
              </c:ext>
            </c:extLst>
          </c:dPt>
          <c:dPt>
            <c:idx val="5"/>
            <c:invertIfNegative val="0"/>
            <c:bubble3D val="0"/>
            <c:spPr>
              <a:solidFill>
                <a:schemeClr val="accent6">
                  <a:lumMod val="75000"/>
                </a:schemeClr>
              </a:solidFill>
              <a:ln>
                <a:noFill/>
              </a:ln>
              <a:effectLst/>
            </c:spPr>
            <c:extLst>
              <c:ext xmlns:c16="http://schemas.microsoft.com/office/drawing/2014/chart" uri="{C3380CC4-5D6E-409C-BE32-E72D297353CC}">
                <c16:uniqueId val="{0000000B-E077-064C-BA87-3F6B64D275A3}"/>
              </c:ext>
            </c:extLst>
          </c:dPt>
          <c:dPt>
            <c:idx val="6"/>
            <c:invertIfNegative val="0"/>
            <c:bubble3D val="0"/>
            <c:spPr>
              <a:solidFill>
                <a:schemeClr val="accent6">
                  <a:lumMod val="75000"/>
                </a:schemeClr>
              </a:solidFill>
              <a:ln>
                <a:noFill/>
              </a:ln>
              <a:effectLst/>
            </c:spPr>
            <c:extLst>
              <c:ext xmlns:c16="http://schemas.microsoft.com/office/drawing/2014/chart" uri="{C3380CC4-5D6E-409C-BE32-E72D297353CC}">
                <c16:uniqueId val="{0000000D-E077-064C-BA87-3F6B64D275A3}"/>
              </c:ext>
            </c:extLst>
          </c:dPt>
          <c:dPt>
            <c:idx val="7"/>
            <c:invertIfNegative val="0"/>
            <c:bubble3D val="0"/>
            <c:spPr>
              <a:solidFill>
                <a:schemeClr val="accent6">
                  <a:lumMod val="75000"/>
                </a:schemeClr>
              </a:solidFill>
              <a:ln>
                <a:noFill/>
              </a:ln>
              <a:effectLst/>
            </c:spPr>
            <c:extLst>
              <c:ext xmlns:c16="http://schemas.microsoft.com/office/drawing/2014/chart" uri="{C3380CC4-5D6E-409C-BE32-E72D297353CC}">
                <c16:uniqueId val="{0000000F-E077-064C-BA87-3F6B64D275A3}"/>
              </c:ext>
            </c:extLst>
          </c:dPt>
          <c:dPt>
            <c:idx val="8"/>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1-E077-064C-BA87-3F6B64D275A3}"/>
              </c:ext>
            </c:extLst>
          </c:dPt>
          <c:dPt>
            <c:idx val="9"/>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3-E077-064C-BA87-3F6B64D275A3}"/>
              </c:ext>
            </c:extLst>
          </c:dPt>
          <c:dPt>
            <c:idx val="1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5-E077-064C-BA87-3F6B64D275A3}"/>
              </c:ext>
            </c:extLst>
          </c:dPt>
          <c:dPt>
            <c:idx val="1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7-E077-064C-BA87-3F6B64D275A3}"/>
              </c:ext>
            </c:extLst>
          </c:dPt>
          <c:dPt>
            <c:idx val="1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9-E077-064C-BA87-3F6B64D275A3}"/>
              </c:ext>
            </c:extLst>
          </c:dPt>
          <c:dPt>
            <c:idx val="1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B-E077-064C-BA87-3F6B64D275A3}"/>
              </c:ext>
            </c:extLst>
          </c:dPt>
          <c:dPt>
            <c:idx val="1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D-E077-064C-BA87-3F6B64D275A3}"/>
              </c:ext>
            </c:extLst>
          </c:dPt>
          <c:dPt>
            <c:idx val="1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F-E077-064C-BA87-3F6B64D275A3}"/>
              </c:ext>
            </c:extLst>
          </c:dPt>
          <c:dPt>
            <c:idx val="1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1-E077-064C-BA87-3F6B64D275A3}"/>
              </c:ext>
            </c:extLst>
          </c:dPt>
          <c:dPt>
            <c:idx val="17"/>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3-E077-064C-BA87-3F6B64D275A3}"/>
              </c:ext>
            </c:extLst>
          </c:dPt>
          <c:dPt>
            <c:idx val="18"/>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5-E077-064C-BA87-3F6B64D275A3}"/>
              </c:ext>
            </c:extLst>
          </c:dPt>
          <c:dPt>
            <c:idx val="19"/>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7-E077-064C-BA87-3F6B64D275A3}"/>
              </c:ext>
            </c:extLst>
          </c:dPt>
          <c:dPt>
            <c:idx val="2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9-E077-064C-BA87-3F6B64D275A3}"/>
              </c:ext>
            </c:extLst>
          </c:dPt>
          <c:dPt>
            <c:idx val="2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B-E077-064C-BA87-3F6B64D275A3}"/>
              </c:ext>
            </c:extLst>
          </c:dPt>
          <c:dPt>
            <c:idx val="2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D-E077-064C-BA87-3F6B64D275A3}"/>
              </c:ext>
            </c:extLst>
          </c:dPt>
          <c:dPt>
            <c:idx val="2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F-E077-064C-BA87-3F6B64D275A3}"/>
              </c:ext>
            </c:extLst>
          </c:dPt>
          <c:dPt>
            <c:idx val="2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1-E077-064C-BA87-3F6B64D275A3}"/>
              </c:ext>
            </c:extLst>
          </c:dPt>
          <c:dPt>
            <c:idx val="2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3-E077-064C-BA87-3F6B64D275A3}"/>
              </c:ext>
            </c:extLst>
          </c:dPt>
          <c:dPt>
            <c:idx val="26"/>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5-E077-064C-BA87-3F6B64D275A3}"/>
              </c:ext>
            </c:extLst>
          </c:dPt>
          <c:dPt>
            <c:idx val="27"/>
            <c:invertIfNegative val="0"/>
            <c:bubble3D val="0"/>
            <c:spPr>
              <a:solidFill>
                <a:schemeClr val="accent2"/>
              </a:solidFill>
              <a:ln>
                <a:noFill/>
              </a:ln>
              <a:effectLst/>
            </c:spPr>
            <c:extLst>
              <c:ext xmlns:c16="http://schemas.microsoft.com/office/drawing/2014/chart" uri="{C3380CC4-5D6E-409C-BE32-E72D297353CC}">
                <c16:uniqueId val="{00000037-E077-064C-BA87-3F6B64D275A3}"/>
              </c:ext>
            </c:extLst>
          </c:dPt>
          <c:dPt>
            <c:idx val="28"/>
            <c:invertIfNegative val="0"/>
            <c:bubble3D val="0"/>
            <c:spPr>
              <a:solidFill>
                <a:schemeClr val="accent2"/>
              </a:solidFill>
              <a:ln>
                <a:noFill/>
              </a:ln>
              <a:effectLst/>
            </c:spPr>
            <c:extLst>
              <c:ext xmlns:c16="http://schemas.microsoft.com/office/drawing/2014/chart" uri="{C3380CC4-5D6E-409C-BE32-E72D297353CC}">
                <c16:uniqueId val="{00000039-E077-064C-BA87-3F6B64D275A3}"/>
              </c:ext>
            </c:extLst>
          </c:dPt>
          <c:dPt>
            <c:idx val="29"/>
            <c:invertIfNegative val="0"/>
            <c:bubble3D val="0"/>
            <c:spPr>
              <a:solidFill>
                <a:schemeClr val="accent2"/>
              </a:solidFill>
              <a:ln>
                <a:noFill/>
              </a:ln>
              <a:effectLst/>
            </c:spPr>
            <c:extLst>
              <c:ext xmlns:c16="http://schemas.microsoft.com/office/drawing/2014/chart" uri="{C3380CC4-5D6E-409C-BE32-E72D297353CC}">
                <c16:uniqueId val="{0000003B-E077-064C-BA87-3F6B64D275A3}"/>
              </c:ext>
            </c:extLst>
          </c:dPt>
          <c:dPt>
            <c:idx val="30"/>
            <c:invertIfNegative val="0"/>
            <c:bubble3D val="0"/>
            <c:spPr>
              <a:solidFill>
                <a:schemeClr val="accent2"/>
              </a:solidFill>
              <a:ln>
                <a:noFill/>
              </a:ln>
              <a:effectLst/>
            </c:spPr>
            <c:extLst>
              <c:ext xmlns:c16="http://schemas.microsoft.com/office/drawing/2014/chart" uri="{C3380CC4-5D6E-409C-BE32-E72D297353CC}">
                <c16:uniqueId val="{0000003D-E077-064C-BA87-3F6B64D275A3}"/>
              </c:ext>
            </c:extLst>
          </c:dPt>
          <c:dPt>
            <c:idx val="31"/>
            <c:invertIfNegative val="0"/>
            <c:bubble3D val="0"/>
            <c:spPr>
              <a:solidFill>
                <a:schemeClr val="accent2"/>
              </a:solidFill>
              <a:ln>
                <a:noFill/>
              </a:ln>
              <a:effectLst/>
            </c:spPr>
            <c:extLst>
              <c:ext xmlns:c16="http://schemas.microsoft.com/office/drawing/2014/chart" uri="{C3380CC4-5D6E-409C-BE32-E72D297353CC}">
                <c16:uniqueId val="{0000003F-E077-064C-BA87-3F6B64D275A3}"/>
              </c:ext>
            </c:extLst>
          </c:dPt>
          <c:dPt>
            <c:idx val="32"/>
            <c:invertIfNegative val="0"/>
            <c:bubble3D val="0"/>
            <c:spPr>
              <a:solidFill>
                <a:schemeClr val="accent2"/>
              </a:solidFill>
              <a:ln>
                <a:noFill/>
              </a:ln>
              <a:effectLst/>
            </c:spPr>
            <c:extLst>
              <c:ext xmlns:c16="http://schemas.microsoft.com/office/drawing/2014/chart" uri="{C3380CC4-5D6E-409C-BE32-E72D297353CC}">
                <c16:uniqueId val="{00000041-E077-064C-BA87-3F6B64D275A3}"/>
              </c:ext>
            </c:extLst>
          </c:dPt>
          <c:dPt>
            <c:idx val="33"/>
            <c:invertIfNegative val="0"/>
            <c:bubble3D val="0"/>
            <c:spPr>
              <a:solidFill>
                <a:schemeClr val="accent2"/>
              </a:solidFill>
              <a:ln>
                <a:noFill/>
              </a:ln>
              <a:effectLst/>
            </c:spPr>
            <c:extLst>
              <c:ext xmlns:c16="http://schemas.microsoft.com/office/drawing/2014/chart" uri="{C3380CC4-5D6E-409C-BE32-E72D297353CC}">
                <c16:uniqueId val="{00000043-E077-064C-BA87-3F6B64D275A3}"/>
              </c:ext>
            </c:extLst>
          </c:dPt>
          <c:dPt>
            <c:idx val="34"/>
            <c:invertIfNegative val="0"/>
            <c:bubble3D val="0"/>
            <c:spPr>
              <a:solidFill>
                <a:schemeClr val="accent2"/>
              </a:solidFill>
              <a:ln>
                <a:noFill/>
              </a:ln>
              <a:effectLst/>
            </c:spPr>
            <c:extLst>
              <c:ext xmlns:c16="http://schemas.microsoft.com/office/drawing/2014/chart" uri="{C3380CC4-5D6E-409C-BE32-E72D297353CC}">
                <c16:uniqueId val="{00000045-E077-064C-BA87-3F6B64D275A3}"/>
              </c:ext>
            </c:extLst>
          </c:dPt>
          <c:dPt>
            <c:idx val="35"/>
            <c:invertIfNegative val="0"/>
            <c:bubble3D val="0"/>
            <c:spPr>
              <a:solidFill>
                <a:schemeClr val="accent2"/>
              </a:solidFill>
              <a:ln>
                <a:noFill/>
              </a:ln>
              <a:effectLst/>
            </c:spPr>
            <c:extLst>
              <c:ext xmlns:c16="http://schemas.microsoft.com/office/drawing/2014/chart" uri="{C3380CC4-5D6E-409C-BE32-E72D297353CC}">
                <c16:uniqueId val="{00000047-E077-064C-BA87-3F6B64D275A3}"/>
              </c:ext>
            </c:extLst>
          </c:dPt>
          <c:dPt>
            <c:idx val="36"/>
            <c:invertIfNegative val="0"/>
            <c:bubble3D val="0"/>
            <c:spPr>
              <a:solidFill>
                <a:srgbClr val="C00000"/>
              </a:solidFill>
              <a:ln>
                <a:noFill/>
              </a:ln>
              <a:effectLst/>
            </c:spPr>
            <c:extLst>
              <c:ext xmlns:c16="http://schemas.microsoft.com/office/drawing/2014/chart" uri="{C3380CC4-5D6E-409C-BE32-E72D297353CC}">
                <c16:uniqueId val="{00000049-E077-064C-BA87-3F6B64D275A3}"/>
              </c:ext>
            </c:extLst>
          </c:dPt>
          <c:dPt>
            <c:idx val="37"/>
            <c:invertIfNegative val="0"/>
            <c:bubble3D val="0"/>
            <c:spPr>
              <a:solidFill>
                <a:srgbClr val="C00000"/>
              </a:solidFill>
              <a:ln>
                <a:noFill/>
              </a:ln>
              <a:effectLst/>
            </c:spPr>
            <c:extLst>
              <c:ext xmlns:c16="http://schemas.microsoft.com/office/drawing/2014/chart" uri="{C3380CC4-5D6E-409C-BE32-E72D297353CC}">
                <c16:uniqueId val="{0000004B-E077-064C-BA87-3F6B64D275A3}"/>
              </c:ext>
            </c:extLst>
          </c:dPt>
          <c:dPt>
            <c:idx val="38"/>
            <c:invertIfNegative val="0"/>
            <c:bubble3D val="0"/>
            <c:spPr>
              <a:solidFill>
                <a:srgbClr val="C00000"/>
              </a:solidFill>
              <a:ln>
                <a:noFill/>
              </a:ln>
              <a:effectLst/>
            </c:spPr>
            <c:extLst>
              <c:ext xmlns:c16="http://schemas.microsoft.com/office/drawing/2014/chart" uri="{C3380CC4-5D6E-409C-BE32-E72D297353CC}">
                <c16:uniqueId val="{0000004D-E077-064C-BA87-3F6B64D275A3}"/>
              </c:ext>
            </c:extLst>
          </c:dPt>
          <c:dPt>
            <c:idx val="39"/>
            <c:invertIfNegative val="0"/>
            <c:bubble3D val="0"/>
            <c:spPr>
              <a:solidFill>
                <a:srgbClr val="C00000"/>
              </a:solidFill>
              <a:ln>
                <a:noFill/>
              </a:ln>
              <a:effectLst/>
            </c:spPr>
            <c:extLst>
              <c:ext xmlns:c16="http://schemas.microsoft.com/office/drawing/2014/chart" uri="{C3380CC4-5D6E-409C-BE32-E72D297353CC}">
                <c16:uniqueId val="{0000004F-E077-064C-BA87-3F6B64D275A3}"/>
              </c:ext>
            </c:extLst>
          </c:dPt>
          <c:dPt>
            <c:idx val="40"/>
            <c:invertIfNegative val="0"/>
            <c:bubble3D val="0"/>
            <c:spPr>
              <a:solidFill>
                <a:srgbClr val="C00000"/>
              </a:solidFill>
              <a:ln>
                <a:noFill/>
              </a:ln>
              <a:effectLst/>
            </c:spPr>
            <c:extLst>
              <c:ext xmlns:c16="http://schemas.microsoft.com/office/drawing/2014/chart" uri="{C3380CC4-5D6E-409C-BE32-E72D297353CC}">
                <c16:uniqueId val="{00000051-E077-064C-BA87-3F6B64D275A3}"/>
              </c:ext>
            </c:extLst>
          </c:dPt>
          <c:dPt>
            <c:idx val="41"/>
            <c:invertIfNegative val="0"/>
            <c:bubble3D val="0"/>
            <c:spPr>
              <a:solidFill>
                <a:srgbClr val="C00000"/>
              </a:solidFill>
              <a:ln>
                <a:noFill/>
              </a:ln>
              <a:effectLst/>
            </c:spPr>
            <c:extLst>
              <c:ext xmlns:c16="http://schemas.microsoft.com/office/drawing/2014/chart" uri="{C3380CC4-5D6E-409C-BE32-E72D297353CC}">
                <c16:uniqueId val="{00000053-E077-064C-BA87-3F6B64D275A3}"/>
              </c:ext>
            </c:extLst>
          </c:dPt>
          <c:dPt>
            <c:idx val="42"/>
            <c:invertIfNegative val="0"/>
            <c:bubble3D val="0"/>
            <c:spPr>
              <a:solidFill>
                <a:srgbClr val="C00000"/>
              </a:solidFill>
              <a:ln>
                <a:noFill/>
              </a:ln>
              <a:effectLst/>
            </c:spPr>
            <c:extLst>
              <c:ext xmlns:c16="http://schemas.microsoft.com/office/drawing/2014/chart" uri="{C3380CC4-5D6E-409C-BE32-E72D297353CC}">
                <c16:uniqueId val="{00000055-E077-064C-BA87-3F6B64D275A3}"/>
              </c:ext>
            </c:extLst>
          </c:dPt>
          <c:dPt>
            <c:idx val="43"/>
            <c:invertIfNegative val="0"/>
            <c:bubble3D val="0"/>
            <c:spPr>
              <a:solidFill>
                <a:srgbClr val="C00000"/>
              </a:solidFill>
              <a:ln>
                <a:noFill/>
              </a:ln>
              <a:effectLst/>
            </c:spPr>
            <c:extLst>
              <c:ext xmlns:c16="http://schemas.microsoft.com/office/drawing/2014/chart" uri="{C3380CC4-5D6E-409C-BE32-E72D297353CC}">
                <c16:uniqueId val="{00000057-E077-064C-BA87-3F6B64D275A3}"/>
              </c:ext>
            </c:extLst>
          </c:dPt>
          <c:dPt>
            <c:idx val="44"/>
            <c:invertIfNegative val="0"/>
            <c:bubble3D val="0"/>
            <c:spPr>
              <a:solidFill>
                <a:srgbClr val="C00000"/>
              </a:solidFill>
              <a:ln>
                <a:noFill/>
              </a:ln>
              <a:effectLst/>
            </c:spPr>
            <c:extLst>
              <c:ext xmlns:c16="http://schemas.microsoft.com/office/drawing/2014/chart" uri="{C3380CC4-5D6E-409C-BE32-E72D297353CC}">
                <c16:uniqueId val="{00000059-E077-064C-BA87-3F6B64D275A3}"/>
              </c:ext>
            </c:extLst>
          </c:dPt>
          <c:dPt>
            <c:idx val="45"/>
            <c:invertIfNegative val="0"/>
            <c:bubble3D val="0"/>
            <c:spPr>
              <a:solidFill>
                <a:srgbClr val="C00000"/>
              </a:solidFill>
              <a:ln>
                <a:noFill/>
              </a:ln>
              <a:effectLst/>
            </c:spPr>
            <c:extLst>
              <c:ext xmlns:c16="http://schemas.microsoft.com/office/drawing/2014/chart" uri="{C3380CC4-5D6E-409C-BE32-E72D297353CC}">
                <c16:uniqueId val="{0000005B-E077-064C-BA87-3F6B64D275A3}"/>
              </c:ext>
            </c:extLst>
          </c:dPt>
          <c:dPt>
            <c:idx val="46"/>
            <c:invertIfNegative val="0"/>
            <c:bubble3D val="0"/>
            <c:spPr>
              <a:solidFill>
                <a:srgbClr val="C00000"/>
              </a:solidFill>
              <a:ln>
                <a:noFill/>
              </a:ln>
              <a:effectLst/>
            </c:spPr>
            <c:extLst>
              <c:ext xmlns:c16="http://schemas.microsoft.com/office/drawing/2014/chart" uri="{C3380CC4-5D6E-409C-BE32-E72D297353CC}">
                <c16:uniqueId val="{0000005D-E077-064C-BA87-3F6B64D275A3}"/>
              </c:ext>
            </c:extLst>
          </c:dPt>
          <c:dPt>
            <c:idx val="47"/>
            <c:invertIfNegative val="0"/>
            <c:bubble3D val="0"/>
            <c:spPr>
              <a:solidFill>
                <a:srgbClr val="C00000"/>
              </a:solidFill>
              <a:ln>
                <a:noFill/>
              </a:ln>
              <a:effectLst/>
            </c:spPr>
            <c:extLst>
              <c:ext xmlns:c16="http://schemas.microsoft.com/office/drawing/2014/chart" uri="{C3380CC4-5D6E-409C-BE32-E72D297353CC}">
                <c16:uniqueId val="{0000005F-E077-064C-BA87-3F6B64D275A3}"/>
              </c:ext>
            </c:extLst>
          </c:dPt>
          <c:dPt>
            <c:idx val="48"/>
            <c:invertIfNegative val="0"/>
            <c:bubble3D val="0"/>
            <c:spPr>
              <a:solidFill>
                <a:srgbClr val="C00000"/>
              </a:solidFill>
              <a:ln>
                <a:noFill/>
              </a:ln>
              <a:effectLst/>
            </c:spPr>
            <c:extLst>
              <c:ext xmlns:c16="http://schemas.microsoft.com/office/drawing/2014/chart" uri="{C3380CC4-5D6E-409C-BE32-E72D297353CC}">
                <c16:uniqueId val="{00000061-E077-064C-BA87-3F6B64D275A3}"/>
              </c:ext>
            </c:extLst>
          </c:dPt>
          <c:dPt>
            <c:idx val="49"/>
            <c:invertIfNegative val="0"/>
            <c:bubble3D val="0"/>
            <c:spPr>
              <a:solidFill>
                <a:srgbClr val="C00000"/>
              </a:solidFill>
              <a:ln>
                <a:noFill/>
              </a:ln>
              <a:effectLst/>
            </c:spPr>
            <c:extLst>
              <c:ext xmlns:c16="http://schemas.microsoft.com/office/drawing/2014/chart" uri="{C3380CC4-5D6E-409C-BE32-E72D297353CC}">
                <c16:uniqueId val="{00000063-E077-064C-BA87-3F6B64D275A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StateRatings!$P$2:$P$51</c:f>
              <c:strCache>
                <c:ptCount val="50"/>
                <c:pt idx="0">
                  <c:v>California</c:v>
                </c:pt>
                <c:pt idx="1">
                  <c:v>New York</c:v>
                </c:pt>
                <c:pt idx="2">
                  <c:v>Hawaii</c:v>
                </c:pt>
                <c:pt idx="3">
                  <c:v>New Jersey</c:v>
                </c:pt>
                <c:pt idx="4">
                  <c:v>Connecticut</c:v>
                </c:pt>
                <c:pt idx="5">
                  <c:v>Massachusetts</c:v>
                </c:pt>
                <c:pt idx="6">
                  <c:v>Illinois</c:v>
                </c:pt>
                <c:pt idx="7">
                  <c:v>Maryland</c:v>
                </c:pt>
                <c:pt idx="8">
                  <c:v>Oregon</c:v>
                </c:pt>
                <c:pt idx="9">
                  <c:v>Washington</c:v>
                </c:pt>
                <c:pt idx="10">
                  <c:v>Delaware</c:v>
                </c:pt>
                <c:pt idx="11">
                  <c:v>Colorado</c:v>
                </c:pt>
                <c:pt idx="12">
                  <c:v>Rhode Island</c:v>
                </c:pt>
                <c:pt idx="13">
                  <c:v>Virginia</c:v>
                </c:pt>
                <c:pt idx="14">
                  <c:v>Pennsylvania</c:v>
                </c:pt>
                <c:pt idx="15">
                  <c:v>New Mexico</c:v>
                </c:pt>
                <c:pt idx="16">
                  <c:v>Minnesota</c:v>
                </c:pt>
                <c:pt idx="17">
                  <c:v>Nevada</c:v>
                </c:pt>
                <c:pt idx="18">
                  <c:v>Florida</c:v>
                </c:pt>
                <c:pt idx="19">
                  <c:v>Vermont</c:v>
                </c:pt>
                <c:pt idx="20">
                  <c:v>North Carolina</c:v>
                </c:pt>
                <c:pt idx="21">
                  <c:v>Nebraska</c:v>
                </c:pt>
                <c:pt idx="22">
                  <c:v>Wisconsin</c:v>
                </c:pt>
                <c:pt idx="23">
                  <c:v>Michigan</c:v>
                </c:pt>
                <c:pt idx="24">
                  <c:v>Maine</c:v>
                </c:pt>
                <c:pt idx="25">
                  <c:v>Louisiana</c:v>
                </c:pt>
                <c:pt idx="26">
                  <c:v>West Virginia</c:v>
                </c:pt>
                <c:pt idx="27">
                  <c:v>South Carolina</c:v>
                </c:pt>
                <c:pt idx="28">
                  <c:v>Tennessee</c:v>
                </c:pt>
                <c:pt idx="29">
                  <c:v>Indiana</c:v>
                </c:pt>
                <c:pt idx="30">
                  <c:v>Iowa</c:v>
                </c:pt>
                <c:pt idx="31">
                  <c:v>Texas</c:v>
                </c:pt>
                <c:pt idx="32">
                  <c:v>Ohio</c:v>
                </c:pt>
                <c:pt idx="33">
                  <c:v>Alabama</c:v>
                </c:pt>
                <c:pt idx="34">
                  <c:v>North Dakota</c:v>
                </c:pt>
                <c:pt idx="35">
                  <c:v>Utah</c:v>
                </c:pt>
                <c:pt idx="36">
                  <c:v>Kansas</c:v>
                </c:pt>
                <c:pt idx="37">
                  <c:v>Missouri</c:v>
                </c:pt>
                <c:pt idx="38">
                  <c:v>New Hampshire</c:v>
                </c:pt>
                <c:pt idx="39">
                  <c:v>Kentucky</c:v>
                </c:pt>
                <c:pt idx="40">
                  <c:v>Alaska</c:v>
                </c:pt>
                <c:pt idx="41">
                  <c:v>Arizona</c:v>
                </c:pt>
                <c:pt idx="42">
                  <c:v>Oklahoma</c:v>
                </c:pt>
                <c:pt idx="43">
                  <c:v>Wyoming</c:v>
                </c:pt>
                <c:pt idx="44">
                  <c:v>South Dakota</c:v>
                </c:pt>
                <c:pt idx="45">
                  <c:v>Montana</c:v>
                </c:pt>
                <c:pt idx="46">
                  <c:v>Georgia</c:v>
                </c:pt>
                <c:pt idx="47">
                  <c:v>Idaho</c:v>
                </c:pt>
                <c:pt idx="48">
                  <c:v>Arkansas</c:v>
                </c:pt>
                <c:pt idx="49">
                  <c:v>Mississippi</c:v>
                </c:pt>
              </c:strCache>
            </c:strRef>
          </c:cat>
          <c:val>
            <c:numRef>
              <c:f>StateRatings!$Q$2:$Q$51</c:f>
              <c:numCache>
                <c:formatCode>0.0</c:formatCode>
                <c:ptCount val="50"/>
                <c:pt idx="0">
                  <c:v>86.5</c:v>
                </c:pt>
                <c:pt idx="1">
                  <c:v>81.5</c:v>
                </c:pt>
                <c:pt idx="2">
                  <c:v>79.5</c:v>
                </c:pt>
                <c:pt idx="3">
                  <c:v>78.5</c:v>
                </c:pt>
                <c:pt idx="4">
                  <c:v>78.5</c:v>
                </c:pt>
                <c:pt idx="5">
                  <c:v>78</c:v>
                </c:pt>
                <c:pt idx="6">
                  <c:v>77</c:v>
                </c:pt>
                <c:pt idx="7">
                  <c:v>72.5</c:v>
                </c:pt>
                <c:pt idx="8">
                  <c:v>66.5</c:v>
                </c:pt>
                <c:pt idx="9">
                  <c:v>62.5</c:v>
                </c:pt>
                <c:pt idx="10">
                  <c:v>60</c:v>
                </c:pt>
                <c:pt idx="11">
                  <c:v>58.5</c:v>
                </c:pt>
                <c:pt idx="12">
                  <c:v>57.5</c:v>
                </c:pt>
                <c:pt idx="13">
                  <c:v>49</c:v>
                </c:pt>
                <c:pt idx="14">
                  <c:v>40</c:v>
                </c:pt>
                <c:pt idx="15">
                  <c:v>39.5</c:v>
                </c:pt>
                <c:pt idx="16">
                  <c:v>38.5</c:v>
                </c:pt>
                <c:pt idx="17">
                  <c:v>35</c:v>
                </c:pt>
                <c:pt idx="18">
                  <c:v>33.5</c:v>
                </c:pt>
                <c:pt idx="19">
                  <c:v>32.5</c:v>
                </c:pt>
                <c:pt idx="20">
                  <c:v>31</c:v>
                </c:pt>
                <c:pt idx="21">
                  <c:v>31</c:v>
                </c:pt>
                <c:pt idx="22">
                  <c:v>28</c:v>
                </c:pt>
                <c:pt idx="23">
                  <c:v>25.5</c:v>
                </c:pt>
                <c:pt idx="24">
                  <c:v>20.5</c:v>
                </c:pt>
                <c:pt idx="25">
                  <c:v>20.5</c:v>
                </c:pt>
                <c:pt idx="26">
                  <c:v>20</c:v>
                </c:pt>
                <c:pt idx="27">
                  <c:v>18</c:v>
                </c:pt>
                <c:pt idx="28">
                  <c:v>16.5</c:v>
                </c:pt>
                <c:pt idx="29">
                  <c:v>16.5</c:v>
                </c:pt>
                <c:pt idx="30">
                  <c:v>15.5</c:v>
                </c:pt>
                <c:pt idx="31">
                  <c:v>13.5</c:v>
                </c:pt>
                <c:pt idx="32">
                  <c:v>13</c:v>
                </c:pt>
                <c:pt idx="33">
                  <c:v>12.5</c:v>
                </c:pt>
                <c:pt idx="34">
                  <c:v>11.5</c:v>
                </c:pt>
                <c:pt idx="35">
                  <c:v>11</c:v>
                </c:pt>
                <c:pt idx="36">
                  <c:v>9.5</c:v>
                </c:pt>
                <c:pt idx="37">
                  <c:v>9</c:v>
                </c:pt>
                <c:pt idx="38">
                  <c:v>9</c:v>
                </c:pt>
                <c:pt idx="39">
                  <c:v>9</c:v>
                </c:pt>
                <c:pt idx="40">
                  <c:v>9</c:v>
                </c:pt>
                <c:pt idx="41">
                  <c:v>8.5</c:v>
                </c:pt>
                <c:pt idx="42">
                  <c:v>7.5</c:v>
                </c:pt>
                <c:pt idx="43">
                  <c:v>6.5</c:v>
                </c:pt>
                <c:pt idx="44">
                  <c:v>5.5</c:v>
                </c:pt>
                <c:pt idx="45">
                  <c:v>5</c:v>
                </c:pt>
                <c:pt idx="46">
                  <c:v>5</c:v>
                </c:pt>
                <c:pt idx="47">
                  <c:v>5</c:v>
                </c:pt>
                <c:pt idx="48">
                  <c:v>4.5</c:v>
                </c:pt>
                <c:pt idx="49">
                  <c:v>3</c:v>
                </c:pt>
              </c:numCache>
            </c:numRef>
          </c:val>
          <c:extLst>
            <c:ext xmlns:c16="http://schemas.microsoft.com/office/drawing/2014/chart" uri="{C3380CC4-5D6E-409C-BE32-E72D297353CC}">
              <c16:uniqueId val="{00000064-E077-064C-BA87-3F6B64D275A3}"/>
            </c:ext>
          </c:extLst>
        </c:ser>
        <c:dLbls>
          <c:showLegendKey val="0"/>
          <c:showVal val="0"/>
          <c:showCatName val="0"/>
          <c:showSerName val="0"/>
          <c:showPercent val="0"/>
          <c:showBubbleSize val="0"/>
        </c:dLbls>
        <c:gapWidth val="124"/>
        <c:axId val="615148591"/>
        <c:axId val="631778431"/>
      </c:barChart>
      <c:catAx>
        <c:axId val="6151485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631778431"/>
        <c:crosses val="autoZero"/>
        <c:auto val="1"/>
        <c:lblAlgn val="ctr"/>
        <c:lblOffset val="100"/>
        <c:noMultiLvlLbl val="0"/>
      </c:catAx>
      <c:valAx>
        <c:axId val="63177843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6151485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'GL6-Firearm-by-Everytown-2023'!$L$5</c:f>
              <c:strCache>
                <c:ptCount val="1"/>
                <c:pt idx="0">
                  <c:v>14 Weakest States</c:v>
                </c:pt>
              </c:strCache>
            </c:strRef>
          </c:tx>
          <c:spPr>
            <a:solidFill>
              <a:srgbClr val="4472C4"/>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0ED3-7046-8EB0-04E0FA2FC0B5}"/>
                </c:ext>
              </c:extLst>
            </c:dLbl>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'GL6-Firearm-by-Everytown-2023'!$K$6:$K$14</c:f>
              <c:strCache>
                <c:ptCount val="9"/>
                <c:pt idx="0">
                  <c:v>Females</c:v>
                </c:pt>
                <c:pt idx="1">
                  <c:v>Males</c:v>
                </c:pt>
                <c:pt idx="2">
                  <c:v>Total</c:v>
                </c:pt>
                <c:pt idx="4">
                  <c:v>White (NH)</c:v>
                </c:pt>
                <c:pt idx="5">
                  <c:v>Black (NH)</c:v>
                </c:pt>
                <c:pt idx="6">
                  <c:v>Amer. Ind. (NH)</c:v>
                </c:pt>
                <c:pt idx="7">
                  <c:v>Asian/PI (NH)</c:v>
                </c:pt>
                <c:pt idx="8">
                  <c:v>Hispanic (any race)</c:v>
                </c:pt>
              </c:strCache>
            </c:strRef>
          </c:cat>
          <c:val>
            <c:numRef>
              <c:f>'GL6-Firearm-by-Everytown-2023'!$L$6:$L$14</c:f>
              <c:numCache>
                <c:formatCode>0.0</c:formatCode>
                <c:ptCount val="9"/>
                <c:pt idx="0">
                  <c:v>4.55</c:v>
                </c:pt>
                <c:pt idx="1">
                  <c:v>25.52</c:v>
                </c:pt>
                <c:pt idx="2">
                  <c:v>14.72</c:v>
                </c:pt>
                <c:pt idx="3" formatCode="General">
                  <c:v>0</c:v>
                </c:pt>
                <c:pt idx="4">
                  <c:v>13.612</c:v>
                </c:pt>
                <c:pt idx="5">
                  <c:v>21.015000000000001</c:v>
                </c:pt>
                <c:pt idx="6">
                  <c:v>15.28</c:v>
                </c:pt>
                <c:pt idx="7">
                  <c:v>4.7539999999999996</c:v>
                </c:pt>
                <c:pt idx="8">
                  <c:v>9.6519999999999992</c:v>
                </c:pt>
              </c:numCache>
            </c:numRef>
          </c:val>
          <c:extLst>
            <c:ext xmlns:c16="http://schemas.microsoft.com/office/drawing/2014/chart" uri="{C3380CC4-5D6E-409C-BE32-E72D297353CC}">
              <c16:uniqueId val="{00000001-0ED3-7046-8EB0-04E0FA2FC0B5}"/>
            </c:ext>
          </c:extLst>
        </c:ser>
        <c:ser>
          <c:idx val="1"/>
          <c:order val="1"/>
          <c:tx>
            <c:strRef>
              <c:f>'GL6-Firearm-by-Everytown-2023'!$M$5</c:f>
              <c:strCache>
                <c:ptCount val="1"/>
                <c:pt idx="0">
                  <c:v>8 Strongest States</c:v>
                </c:pt>
              </c:strCache>
            </c:strRef>
          </c:tx>
          <c:spPr>
            <a:solidFill>
              <a:srgbClr val="ED7D3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0ED3-7046-8EB0-04E0FA2FC0B5}"/>
                </c:ext>
              </c:extLst>
            </c:dLbl>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'GL6-Firearm-by-Everytown-2023'!$K$6:$K$14</c:f>
              <c:strCache>
                <c:ptCount val="9"/>
                <c:pt idx="0">
                  <c:v>Females</c:v>
                </c:pt>
                <c:pt idx="1">
                  <c:v>Males</c:v>
                </c:pt>
                <c:pt idx="2">
                  <c:v>Total</c:v>
                </c:pt>
                <c:pt idx="4">
                  <c:v>White (NH)</c:v>
                </c:pt>
                <c:pt idx="5">
                  <c:v>Black (NH)</c:v>
                </c:pt>
                <c:pt idx="6">
                  <c:v>Amer. Ind. (NH)</c:v>
                </c:pt>
                <c:pt idx="7">
                  <c:v>Asian/PI (NH)</c:v>
                </c:pt>
                <c:pt idx="8">
                  <c:v>Hispanic (any race)</c:v>
                </c:pt>
              </c:strCache>
            </c:strRef>
          </c:cat>
          <c:val>
            <c:numRef>
              <c:f>'GL6-Firearm-by-Everytown-2023'!$M$6:$M$14</c:f>
              <c:numCache>
                <c:formatCode>0.0</c:formatCode>
                <c:ptCount val="9"/>
                <c:pt idx="0">
                  <c:v>1.4870000000000001</c:v>
                </c:pt>
                <c:pt idx="1">
                  <c:v>13.068</c:v>
                </c:pt>
                <c:pt idx="2">
                  <c:v>7.1319999999999997</c:v>
                </c:pt>
                <c:pt idx="3" formatCode="General">
                  <c:v>0</c:v>
                </c:pt>
                <c:pt idx="4">
                  <c:v>5.3959999999999999</c:v>
                </c:pt>
                <c:pt idx="5">
                  <c:v>18.968</c:v>
                </c:pt>
                <c:pt idx="6">
                  <c:v>6.7750000000000004</c:v>
                </c:pt>
                <c:pt idx="7">
                  <c:v>2.0950000000000002</c:v>
                </c:pt>
                <c:pt idx="8">
                  <c:v>5.6390000000000002</c:v>
                </c:pt>
              </c:numCache>
            </c:numRef>
          </c:val>
          <c:extLst>
            <c:ext xmlns:c16="http://schemas.microsoft.com/office/drawing/2014/chart" uri="{C3380CC4-5D6E-409C-BE32-E72D297353CC}">
              <c16:uniqueId val="{00000003-0ED3-7046-8EB0-04E0FA2FC0B5}"/>
            </c:ext>
          </c:extLst>
        </c:ser>
        <c:dLbls>
          <c:dLblPos val="outEnd"/>
          <c:showLegendKey val="0"/>
          <c:showVal val="1"/>
          <c:showCatName val="0"/>
          <c:showSerName val="0"/>
          <c:showPercent val="0"/>
          <c:showBubbleSize val="0"/>
        </c:dLbls>
        <c:gapWidth val="219"/>
        <c:overlap val="-27"/>
        <c:axId val="749591936"/>
        <c:axId val="776396688"/>
      </c:barChart>
      <c:catAx>
        <c:axId val="749591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6396688"/>
        <c:crosses val="autoZero"/>
        <c:auto val="1"/>
        <c:lblAlgn val="ctr"/>
        <c:lblOffset val="100"/>
        <c:noMultiLvlLbl val="0"/>
      </c:catAx>
      <c:valAx>
        <c:axId val="776396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495919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00">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'T9-Trend-AZvUS-1999-2020'!$B$1</c:f>
              <c:strCache>
                <c:ptCount val="1"/>
                <c:pt idx="0">
                  <c:v>AZ  Rate</c:v>
                </c:pt>
              </c:strCache>
            </c:strRef>
          </c:tx>
          <c:spPr>
            <a:ln w="19050" cap="rnd">
              <a:noFill/>
              <a:round/>
            </a:ln>
            <a:effectLst/>
          </c:spPr>
          <c:marker>
            <c:symbol val="triangle"/>
            <c:size val="10"/>
            <c:spPr>
              <a:solidFill>
                <a:schemeClr val="accent2"/>
              </a:solidFill>
              <a:ln w="9525">
                <a:solidFill>
                  <a:schemeClr val="accent2"/>
                </a:solidFill>
              </a:ln>
              <a:effectLst/>
            </c:spPr>
          </c:marker>
          <c:xVal>
            <c:numRef>
              <c:f>'T9-Trend-AZvUS-1999-2020'!$A$2:$A$24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xVal>
          <c:yVal>
            <c:numRef>
              <c:f>'T9-Trend-AZvUS-1999-2020'!$B$2:$B$24</c:f>
              <c:numCache>
                <c:formatCode>General</c:formatCode>
                <c:ptCount val="23"/>
                <c:pt idx="0">
                  <c:v>16.34</c:v>
                </c:pt>
                <c:pt idx="1">
                  <c:v>15.57</c:v>
                </c:pt>
                <c:pt idx="2">
                  <c:v>15.97</c:v>
                </c:pt>
                <c:pt idx="3">
                  <c:v>17.97</c:v>
                </c:pt>
                <c:pt idx="4">
                  <c:v>15.36</c:v>
                </c:pt>
                <c:pt idx="5">
                  <c:v>15.92</c:v>
                </c:pt>
                <c:pt idx="6">
                  <c:v>16.059999999999999</c:v>
                </c:pt>
                <c:pt idx="7">
                  <c:v>16.260000000000002</c:v>
                </c:pt>
                <c:pt idx="8">
                  <c:v>15.43</c:v>
                </c:pt>
                <c:pt idx="9">
                  <c:v>14.41</c:v>
                </c:pt>
                <c:pt idx="10">
                  <c:v>13.48</c:v>
                </c:pt>
                <c:pt idx="11">
                  <c:v>14.57</c:v>
                </c:pt>
                <c:pt idx="12">
                  <c:v>14.73</c:v>
                </c:pt>
                <c:pt idx="13">
                  <c:v>14.14</c:v>
                </c:pt>
                <c:pt idx="14">
                  <c:v>14.09</c:v>
                </c:pt>
                <c:pt idx="15">
                  <c:v>13.51</c:v>
                </c:pt>
                <c:pt idx="16">
                  <c:v>13.79</c:v>
                </c:pt>
                <c:pt idx="17">
                  <c:v>15.23</c:v>
                </c:pt>
                <c:pt idx="18">
                  <c:v>15.76</c:v>
                </c:pt>
                <c:pt idx="19">
                  <c:v>15.34</c:v>
                </c:pt>
                <c:pt idx="20">
                  <c:v>15.12</c:v>
                </c:pt>
                <c:pt idx="21">
                  <c:v>16.670000000000002</c:v>
                </c:pt>
                <c:pt idx="22">
                  <c:v>18.29</c:v>
                </c:pt>
              </c:numCache>
            </c:numRef>
          </c:yVal>
          <c:smooth val="0"/>
          <c:extLst>
            <c:ext xmlns:c16="http://schemas.microsoft.com/office/drawing/2014/chart" uri="{C3380CC4-5D6E-409C-BE32-E72D297353CC}">
              <c16:uniqueId val="{00000000-2D09-CE48-AA1F-EE63C49FAA0E}"/>
            </c:ext>
          </c:extLst>
        </c:ser>
        <c:ser>
          <c:idx val="1"/>
          <c:order val="1"/>
          <c:tx>
            <c:strRef>
              <c:f>'T9-Trend-AZvUS-1999-2020'!$C$1</c:f>
              <c:strCache>
                <c:ptCount val="1"/>
                <c:pt idx="0">
                  <c:v>AZ Trends</c:v>
                </c:pt>
              </c:strCache>
            </c:strRef>
          </c:tx>
          <c:spPr>
            <a:ln w="19050" cap="rnd">
              <a:solidFill>
                <a:schemeClr val="accent2"/>
              </a:solidFill>
              <a:round/>
            </a:ln>
            <a:effectLst/>
          </c:spPr>
          <c:marker>
            <c:symbol val="none"/>
          </c:marker>
          <c:xVal>
            <c:numRef>
              <c:f>'T9-Trend-AZvUS-1999-2020'!$A$2:$A$23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numCache>
            </c:numRef>
          </c:xVal>
          <c:yVal>
            <c:numRef>
              <c:f>'T9-Trend-AZvUS-1999-2020'!$C$2:$C$23</c:f>
              <c:numCache>
                <c:formatCode>General</c:formatCode>
                <c:ptCount val="22"/>
                <c:pt idx="0">
                  <c:v>16.8</c:v>
                </c:pt>
                <c:pt idx="1">
                  <c:v>16.579999999999998</c:v>
                </c:pt>
                <c:pt idx="2">
                  <c:v>16.37</c:v>
                </c:pt>
                <c:pt idx="3">
                  <c:v>16.16</c:v>
                </c:pt>
                <c:pt idx="4">
                  <c:v>15.95</c:v>
                </c:pt>
                <c:pt idx="5">
                  <c:v>15.74</c:v>
                </c:pt>
                <c:pt idx="6">
                  <c:v>15.54</c:v>
                </c:pt>
                <c:pt idx="7">
                  <c:v>15.34</c:v>
                </c:pt>
                <c:pt idx="8">
                  <c:v>15.14</c:v>
                </c:pt>
                <c:pt idx="9">
                  <c:v>14.95</c:v>
                </c:pt>
                <c:pt idx="10">
                  <c:v>14.76</c:v>
                </c:pt>
                <c:pt idx="11">
                  <c:v>14.57</c:v>
                </c:pt>
                <c:pt idx="12">
                  <c:v>14.38</c:v>
                </c:pt>
                <c:pt idx="13">
                  <c:v>14.19</c:v>
                </c:pt>
                <c:pt idx="14">
                  <c:v>14.01</c:v>
                </c:pt>
                <c:pt idx="15">
                  <c:v>13.83</c:v>
                </c:pt>
                <c:pt idx="16">
                  <c:v>14.23</c:v>
                </c:pt>
                <c:pt idx="17">
                  <c:v>14.64</c:v>
                </c:pt>
                <c:pt idx="18">
                  <c:v>15.06</c:v>
                </c:pt>
                <c:pt idx="19">
                  <c:v>15.49</c:v>
                </c:pt>
                <c:pt idx="20">
                  <c:v>15.93</c:v>
                </c:pt>
                <c:pt idx="21">
                  <c:v>16.39</c:v>
                </c:pt>
              </c:numCache>
            </c:numRef>
          </c:yVal>
          <c:smooth val="0"/>
          <c:extLst>
            <c:ext xmlns:c16="http://schemas.microsoft.com/office/drawing/2014/chart" uri="{C3380CC4-5D6E-409C-BE32-E72D297353CC}">
              <c16:uniqueId val="{00000001-2D09-CE48-AA1F-EE63C49FAA0E}"/>
            </c:ext>
          </c:extLst>
        </c:ser>
        <c:ser>
          <c:idx val="2"/>
          <c:order val="2"/>
          <c:tx>
            <c:strRef>
              <c:f>'T9-Trend-AZvUS-1999-2020'!$G$1</c:f>
              <c:strCache>
                <c:ptCount val="1"/>
                <c:pt idx="0">
                  <c:v>US  Rate</c:v>
                </c:pt>
              </c:strCache>
            </c:strRef>
          </c:tx>
          <c:spPr>
            <a:ln w="19050" cap="rnd">
              <a:noFill/>
              <a:round/>
            </a:ln>
            <a:effectLst/>
          </c:spPr>
          <c:marker>
            <c:symbol val="circle"/>
            <c:size val="10"/>
            <c:spPr>
              <a:solidFill>
                <a:schemeClr val="accent1"/>
              </a:solidFill>
              <a:ln w="9525">
                <a:solidFill>
                  <a:schemeClr val="accent1"/>
                </a:solidFill>
              </a:ln>
              <a:effectLst/>
            </c:spPr>
          </c:marker>
          <c:xVal>
            <c:numRef>
              <c:f>'T9-Trend-AZvUS-1999-2020'!$A$2:$A$24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xVal>
          <c:yVal>
            <c:numRef>
              <c:f>'T9-Trend-AZvUS-1999-2020'!$G$2:$G$24</c:f>
              <c:numCache>
                <c:formatCode>General</c:formatCode>
                <c:ptCount val="23"/>
                <c:pt idx="0">
                  <c:v>10.31</c:v>
                </c:pt>
                <c:pt idx="1">
                  <c:v>10.16</c:v>
                </c:pt>
                <c:pt idx="2">
                  <c:v>10.31</c:v>
                </c:pt>
                <c:pt idx="3">
                  <c:v>10.45</c:v>
                </c:pt>
                <c:pt idx="4">
                  <c:v>10.31</c:v>
                </c:pt>
                <c:pt idx="5">
                  <c:v>10.01</c:v>
                </c:pt>
                <c:pt idx="6">
                  <c:v>10.3</c:v>
                </c:pt>
                <c:pt idx="7">
                  <c:v>10.27</c:v>
                </c:pt>
                <c:pt idx="8">
                  <c:v>10.28</c:v>
                </c:pt>
                <c:pt idx="9">
                  <c:v>10.26</c:v>
                </c:pt>
                <c:pt idx="10">
                  <c:v>10.07</c:v>
                </c:pt>
                <c:pt idx="11">
                  <c:v>10.1</c:v>
                </c:pt>
                <c:pt idx="12">
                  <c:v>10.220000000000001</c:v>
                </c:pt>
                <c:pt idx="13">
                  <c:v>10.51</c:v>
                </c:pt>
                <c:pt idx="14">
                  <c:v>10.43</c:v>
                </c:pt>
                <c:pt idx="15">
                  <c:v>10.31</c:v>
                </c:pt>
                <c:pt idx="16">
                  <c:v>11.06</c:v>
                </c:pt>
                <c:pt idx="17">
                  <c:v>11.78</c:v>
                </c:pt>
                <c:pt idx="18">
                  <c:v>11.99</c:v>
                </c:pt>
                <c:pt idx="19">
                  <c:v>11.9</c:v>
                </c:pt>
                <c:pt idx="20">
                  <c:v>11.86</c:v>
                </c:pt>
                <c:pt idx="21">
                  <c:v>13.62</c:v>
                </c:pt>
                <c:pt idx="22">
                  <c:v>14.65</c:v>
                </c:pt>
              </c:numCache>
            </c:numRef>
          </c:yVal>
          <c:smooth val="0"/>
          <c:extLst>
            <c:ext xmlns:c16="http://schemas.microsoft.com/office/drawing/2014/chart" uri="{C3380CC4-5D6E-409C-BE32-E72D297353CC}">
              <c16:uniqueId val="{00000002-2D09-CE48-AA1F-EE63C49FAA0E}"/>
            </c:ext>
          </c:extLst>
        </c:ser>
        <c:ser>
          <c:idx val="3"/>
          <c:order val="3"/>
          <c:tx>
            <c:strRef>
              <c:f>'T9-Trend-AZvUS-1999-2020'!$H$1</c:f>
              <c:strCache>
                <c:ptCount val="1"/>
                <c:pt idx="0">
                  <c:v>US Trends</c:v>
                </c:pt>
              </c:strCache>
            </c:strRef>
          </c:tx>
          <c:spPr>
            <a:ln w="19050" cap="rnd">
              <a:solidFill>
                <a:schemeClr val="accent1"/>
              </a:solidFill>
              <a:round/>
            </a:ln>
            <a:effectLst/>
          </c:spPr>
          <c:marker>
            <c:symbol val="none"/>
          </c:marker>
          <c:xVal>
            <c:numRef>
              <c:f>'T9-Trend-AZvUS-1999-2020'!$A$2:$A$23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numCache>
            </c:numRef>
          </c:xVal>
          <c:yVal>
            <c:numRef>
              <c:f>'T9-Trend-AZvUS-1999-2020'!$H$2:$H$23</c:f>
              <c:numCache>
                <c:formatCode>General</c:formatCode>
                <c:ptCount val="22"/>
                <c:pt idx="0">
                  <c:v>10.25</c:v>
                </c:pt>
                <c:pt idx="1">
                  <c:v>10.25</c:v>
                </c:pt>
                <c:pt idx="2">
                  <c:v>10.26</c:v>
                </c:pt>
                <c:pt idx="3">
                  <c:v>10.26</c:v>
                </c:pt>
                <c:pt idx="4">
                  <c:v>10.26</c:v>
                </c:pt>
                <c:pt idx="5">
                  <c:v>10.26</c:v>
                </c:pt>
                <c:pt idx="6">
                  <c:v>10.26</c:v>
                </c:pt>
                <c:pt idx="7">
                  <c:v>10.27</c:v>
                </c:pt>
                <c:pt idx="8">
                  <c:v>10.27</c:v>
                </c:pt>
                <c:pt idx="9">
                  <c:v>10.27</c:v>
                </c:pt>
                <c:pt idx="10">
                  <c:v>10.27</c:v>
                </c:pt>
                <c:pt idx="11">
                  <c:v>10.27</c:v>
                </c:pt>
                <c:pt idx="12">
                  <c:v>10.28</c:v>
                </c:pt>
                <c:pt idx="13">
                  <c:v>10.28</c:v>
                </c:pt>
                <c:pt idx="14">
                  <c:v>10.28</c:v>
                </c:pt>
                <c:pt idx="15">
                  <c:v>10.63</c:v>
                </c:pt>
                <c:pt idx="16">
                  <c:v>11</c:v>
                </c:pt>
                <c:pt idx="17">
                  <c:v>11.38</c:v>
                </c:pt>
                <c:pt idx="18">
                  <c:v>11.77</c:v>
                </c:pt>
                <c:pt idx="19">
                  <c:v>12.17</c:v>
                </c:pt>
                <c:pt idx="20">
                  <c:v>12.59</c:v>
                </c:pt>
                <c:pt idx="21">
                  <c:v>13.02</c:v>
                </c:pt>
              </c:numCache>
            </c:numRef>
          </c:yVal>
          <c:smooth val="0"/>
          <c:extLst>
            <c:ext xmlns:c16="http://schemas.microsoft.com/office/drawing/2014/chart" uri="{C3380CC4-5D6E-409C-BE32-E72D297353CC}">
              <c16:uniqueId val="{00000003-2D09-CE48-AA1F-EE63C49FAA0E}"/>
            </c:ext>
          </c:extLst>
        </c:ser>
        <c:dLbls>
          <c:showLegendKey val="0"/>
          <c:showVal val="0"/>
          <c:showCatName val="0"/>
          <c:showSerName val="0"/>
          <c:showPercent val="0"/>
          <c:showBubbleSize val="0"/>
        </c:dLbls>
        <c:axId val="1669770112"/>
        <c:axId val="1673038192"/>
      </c:scatterChart>
      <c:valAx>
        <c:axId val="1669770112"/>
        <c:scaling>
          <c:orientation val="minMax"/>
          <c:max val="2021"/>
          <c:min val="1999"/>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73038192"/>
        <c:crosses val="autoZero"/>
        <c:crossBetween val="midCat"/>
        <c:majorUnit val="2"/>
      </c:valAx>
      <c:valAx>
        <c:axId val="1673038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69770112"/>
        <c:crosses val="autoZero"/>
        <c:crossBetween val="midCat"/>
        <c:majorUnit val="2"/>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'Child Causes of Death'!$B$34</c:f>
              <c:strCache>
                <c:ptCount val="1"/>
                <c:pt idx="0">
                  <c:v>Motor Vehicle Crashes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'Child Causes of Death'!$A$35:$A$58</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3">
                  <c:v>2021</c:v>
                </c:pt>
              </c:numCache>
            </c:numRef>
          </c:xVal>
          <c:yVal>
            <c:numRef>
              <c:f>'Child Causes of Death'!$B$35:$B$58</c:f>
              <c:numCache>
                <c:formatCode>General</c:formatCode>
                <c:ptCount val="24"/>
                <c:pt idx="0">
                  <c:v>10.7</c:v>
                </c:pt>
                <c:pt idx="1">
                  <c:v>12.8</c:v>
                </c:pt>
                <c:pt idx="2">
                  <c:v>12.2</c:v>
                </c:pt>
                <c:pt idx="3">
                  <c:v>11.8</c:v>
                </c:pt>
                <c:pt idx="4">
                  <c:v>12.1</c:v>
                </c:pt>
                <c:pt idx="5">
                  <c:v>12.8</c:v>
                </c:pt>
                <c:pt idx="6">
                  <c:v>10.7</c:v>
                </c:pt>
                <c:pt idx="7">
                  <c:v>12.8</c:v>
                </c:pt>
                <c:pt idx="8">
                  <c:v>10.9</c:v>
                </c:pt>
                <c:pt idx="9">
                  <c:v>7.3</c:v>
                </c:pt>
                <c:pt idx="10">
                  <c:v>6.2</c:v>
                </c:pt>
                <c:pt idx="11">
                  <c:v>5.0999999999999996</c:v>
                </c:pt>
                <c:pt idx="12">
                  <c:v>5.6</c:v>
                </c:pt>
                <c:pt idx="13">
                  <c:v>6.5</c:v>
                </c:pt>
                <c:pt idx="14">
                  <c:v>6.2</c:v>
                </c:pt>
                <c:pt idx="15">
                  <c:v>5.4</c:v>
                </c:pt>
                <c:pt idx="16">
                  <c:v>4.4000000000000004</c:v>
                </c:pt>
                <c:pt idx="17">
                  <c:v>5.8</c:v>
                </c:pt>
                <c:pt idx="18">
                  <c:v>5.3</c:v>
                </c:pt>
                <c:pt idx="19">
                  <c:v>5.6</c:v>
                </c:pt>
                <c:pt idx="20">
                  <c:v>5.5</c:v>
                </c:pt>
                <c:pt idx="21">
                  <c:v>6.4</c:v>
                </c:pt>
                <c:pt idx="23">
                  <c:v>7.3</c:v>
                </c:pt>
              </c:numCache>
            </c:numRef>
          </c:yVal>
          <c:smooth val="0"/>
          <c:extLst>
            <c:ext xmlns:c16="http://schemas.microsoft.com/office/drawing/2014/chart" uri="{C3380CC4-5D6E-409C-BE32-E72D297353CC}">
              <c16:uniqueId val="{00000000-B3E3-4445-8CB4-B05DB936E97F}"/>
            </c:ext>
          </c:extLst>
        </c:ser>
        <c:ser>
          <c:idx val="1"/>
          <c:order val="1"/>
          <c:tx>
            <c:strRef>
              <c:f>'Child Causes of Death'!$C$34</c:f>
              <c:strCache>
                <c:ptCount val="1"/>
                <c:pt idx="0">
                  <c:v>Firearm</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'Child Causes of Death'!$A$35:$A$58</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3">
                  <c:v>2021</c:v>
                </c:pt>
              </c:numCache>
            </c:numRef>
          </c:xVal>
          <c:yVal>
            <c:numRef>
              <c:f>'Child Causes of Death'!$C$35:$C$58</c:f>
              <c:numCache>
                <c:formatCode>General</c:formatCode>
                <c:ptCount val="24"/>
                <c:pt idx="0">
                  <c:v>6.3</c:v>
                </c:pt>
                <c:pt idx="1">
                  <c:v>5.7</c:v>
                </c:pt>
                <c:pt idx="2">
                  <c:v>5.5</c:v>
                </c:pt>
                <c:pt idx="3">
                  <c:v>6.8</c:v>
                </c:pt>
                <c:pt idx="4">
                  <c:v>4.3</c:v>
                </c:pt>
                <c:pt idx="5">
                  <c:v>5</c:v>
                </c:pt>
                <c:pt idx="6">
                  <c:v>6.4</c:v>
                </c:pt>
                <c:pt idx="7">
                  <c:v>6.8</c:v>
                </c:pt>
                <c:pt idx="8">
                  <c:v>4.9000000000000004</c:v>
                </c:pt>
                <c:pt idx="9">
                  <c:v>5.3</c:v>
                </c:pt>
                <c:pt idx="10">
                  <c:v>3.5</c:v>
                </c:pt>
                <c:pt idx="11">
                  <c:v>3.1</c:v>
                </c:pt>
                <c:pt idx="12">
                  <c:v>2.9</c:v>
                </c:pt>
                <c:pt idx="13">
                  <c:v>3.6</c:v>
                </c:pt>
                <c:pt idx="14">
                  <c:v>3</c:v>
                </c:pt>
                <c:pt idx="15">
                  <c:v>3</c:v>
                </c:pt>
                <c:pt idx="16">
                  <c:v>3.4</c:v>
                </c:pt>
                <c:pt idx="17">
                  <c:v>3.6</c:v>
                </c:pt>
                <c:pt idx="18">
                  <c:v>4.3</c:v>
                </c:pt>
                <c:pt idx="19">
                  <c:v>4</c:v>
                </c:pt>
                <c:pt idx="20">
                  <c:v>4.5</c:v>
                </c:pt>
                <c:pt idx="21">
                  <c:v>5.7</c:v>
                </c:pt>
                <c:pt idx="23">
                  <c:v>6</c:v>
                </c:pt>
              </c:numCache>
            </c:numRef>
          </c:yVal>
          <c:smooth val="0"/>
          <c:extLst>
            <c:ext xmlns:c16="http://schemas.microsoft.com/office/drawing/2014/chart" uri="{C3380CC4-5D6E-409C-BE32-E72D297353CC}">
              <c16:uniqueId val="{00000001-B3E3-4445-8CB4-B05DB936E97F}"/>
            </c:ext>
          </c:extLst>
        </c:ser>
        <c:ser>
          <c:idx val="2"/>
          <c:order val="2"/>
          <c:tx>
            <c:strRef>
              <c:f>'Child Causes of Death'!$D$34</c:f>
              <c:strCache>
                <c:ptCount val="1"/>
                <c:pt idx="0">
                  <c:v>Drug Overdoses/Poisoning</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'Child Causes of Death'!$A$35:$A$58</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3">
                  <c:v>2021</c:v>
                </c:pt>
              </c:numCache>
            </c:numRef>
          </c:xVal>
          <c:yVal>
            <c:numRef>
              <c:f>'Child Causes of Death'!$D$35:$D$58</c:f>
              <c:numCache>
                <c:formatCode>General</c:formatCode>
                <c:ptCount val="24"/>
                <c:pt idx="4">
                  <c:v>1.3</c:v>
                </c:pt>
                <c:pt idx="5">
                  <c:v>1.9</c:v>
                </c:pt>
                <c:pt idx="6">
                  <c:v>1.9</c:v>
                </c:pt>
                <c:pt idx="7">
                  <c:v>1.3</c:v>
                </c:pt>
                <c:pt idx="8">
                  <c:v>2.4</c:v>
                </c:pt>
                <c:pt idx="9">
                  <c:v>1.4</c:v>
                </c:pt>
                <c:pt idx="10">
                  <c:v>2.1</c:v>
                </c:pt>
                <c:pt idx="11">
                  <c:v>2.1</c:v>
                </c:pt>
                <c:pt idx="12">
                  <c:v>1.6</c:v>
                </c:pt>
                <c:pt idx="13">
                  <c:v>1.4</c:v>
                </c:pt>
                <c:pt idx="14">
                  <c:v>1.8</c:v>
                </c:pt>
                <c:pt idx="16">
                  <c:v>1.5</c:v>
                </c:pt>
                <c:pt idx="17">
                  <c:v>2.1</c:v>
                </c:pt>
                <c:pt idx="18">
                  <c:v>2.2000000000000002</c:v>
                </c:pt>
                <c:pt idx="19">
                  <c:v>3.4</c:v>
                </c:pt>
                <c:pt idx="20">
                  <c:v>4.3</c:v>
                </c:pt>
                <c:pt idx="21">
                  <c:v>7.2</c:v>
                </c:pt>
                <c:pt idx="23">
                  <c:v>5.8</c:v>
                </c:pt>
              </c:numCache>
            </c:numRef>
          </c:yVal>
          <c:smooth val="0"/>
          <c:extLst>
            <c:ext xmlns:c16="http://schemas.microsoft.com/office/drawing/2014/chart" uri="{C3380CC4-5D6E-409C-BE32-E72D297353CC}">
              <c16:uniqueId val="{00000002-B3E3-4445-8CB4-B05DB936E97F}"/>
            </c:ext>
          </c:extLst>
        </c:ser>
        <c:dLbls>
          <c:showLegendKey val="0"/>
          <c:showVal val="0"/>
          <c:showCatName val="0"/>
          <c:showSerName val="0"/>
          <c:showPercent val="0"/>
          <c:showBubbleSize val="0"/>
        </c:dLbls>
        <c:axId val="866865520"/>
        <c:axId val="830264880"/>
      </c:scatterChart>
      <c:valAx>
        <c:axId val="866865520"/>
        <c:scaling>
          <c:orientation val="minMax"/>
          <c:max val="2021"/>
          <c:min val="1999"/>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30264880"/>
        <c:crosses val="autoZero"/>
        <c:crossBetween val="midCat"/>
        <c:majorUnit val="2"/>
      </c:valAx>
      <c:valAx>
        <c:axId val="830264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6865520"/>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'Child1-19-3leadingCauses'!$B$3</c:f>
              <c:strCache>
                <c:ptCount val="1"/>
                <c:pt idx="0">
                  <c:v>2020 AZ Rate</c:v>
                </c:pt>
              </c:strCache>
            </c:strRef>
          </c:tx>
          <c:spPr>
            <a:solidFill>
              <a:schemeClr val="accent1">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'Child1-19-3leadingCauses'!$E$4:$E$6</c:f>
                <c:numCache>
                  <c:formatCode>General</c:formatCode>
                  <c:ptCount val="3"/>
                  <c:pt idx="0">
                    <c:v>1.2500000000000009</c:v>
                  </c:pt>
                  <c:pt idx="1">
                    <c:v>1.17</c:v>
                  </c:pt>
                  <c:pt idx="2">
                    <c:v>1.1199999999999992</c:v>
                  </c:pt>
                </c:numCache>
              </c:numRef>
            </c:plus>
            <c:minus>
              <c:numRef>
                <c:f>'Child1-19-3leadingCauses'!$F$4:$F$6</c:f>
                <c:numCache>
                  <c:formatCode>General</c:formatCode>
                  <c:ptCount val="3"/>
                  <c:pt idx="0">
                    <c:v>1.2599999999999998</c:v>
                  </c:pt>
                  <c:pt idx="1">
                    <c:v>1.1800000000000006</c:v>
                  </c:pt>
                  <c:pt idx="2">
                    <c:v>1.1200000000000001</c:v>
                  </c:pt>
                </c:numCache>
              </c:numRef>
            </c:minus>
            <c:spPr>
              <a:noFill/>
              <a:ln w="9525" cap="flat" cmpd="sng" algn="ctr">
                <a:solidFill>
                  <a:schemeClr val="tx1">
                    <a:lumMod val="65000"/>
                    <a:lumOff val="35000"/>
                  </a:schemeClr>
                </a:solidFill>
                <a:round/>
              </a:ln>
              <a:effectLst/>
            </c:spPr>
          </c:errBars>
          <c:cat>
            <c:strRef>
              <c:f>'Child1-19-3leadingCauses'!$A$4:$A$6</c:f>
              <c:strCache>
                <c:ptCount val="3"/>
                <c:pt idx="0">
                  <c:v>Drug Overdose/Poisoning</c:v>
                </c:pt>
                <c:pt idx="1">
                  <c:v>MVC</c:v>
                </c:pt>
                <c:pt idx="2">
                  <c:v>Firearm</c:v>
                </c:pt>
              </c:strCache>
            </c:strRef>
          </c:cat>
          <c:val>
            <c:numRef>
              <c:f>'Child1-19-3leadingCauses'!$B$4:$B$6</c:f>
              <c:numCache>
                <c:formatCode>General</c:formatCode>
                <c:ptCount val="3"/>
                <c:pt idx="0">
                  <c:v>7.21</c:v>
                </c:pt>
                <c:pt idx="1">
                  <c:v>6.36</c:v>
                </c:pt>
                <c:pt idx="2">
                  <c:v>5.73</c:v>
                </c:pt>
              </c:numCache>
            </c:numRef>
          </c:val>
          <c:extLst>
            <c:ext xmlns:c16="http://schemas.microsoft.com/office/drawing/2014/chart" uri="{C3380CC4-5D6E-409C-BE32-E72D297353CC}">
              <c16:uniqueId val="{00000000-9F38-874F-AE90-CF851E22884F}"/>
            </c:ext>
          </c:extLst>
        </c:ser>
        <c:ser>
          <c:idx val="1"/>
          <c:order val="1"/>
          <c:tx>
            <c:strRef>
              <c:f>'Child1-19-3leadingCauses'!$O$3</c:f>
              <c:strCache>
                <c:ptCount val="1"/>
                <c:pt idx="0">
                  <c:v>2020 US Rate</c:v>
                </c:pt>
              </c:strCache>
            </c:strRef>
          </c:tx>
          <c:spPr>
            <a:solidFill>
              <a:schemeClr val="accent2">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'Child1-19-3leadingCauses'!$R$4:$R$6</c:f>
                <c:numCache>
                  <c:formatCode>General</c:formatCode>
                  <c:ptCount val="3"/>
                  <c:pt idx="0">
                    <c:v>0.10999999999999988</c:v>
                  </c:pt>
                  <c:pt idx="1">
                    <c:v>0.16000000000000014</c:v>
                  </c:pt>
                  <c:pt idx="2">
                    <c:v>0.16999999999999993</c:v>
                  </c:pt>
                </c:numCache>
              </c:numRef>
            </c:plus>
            <c:minus>
              <c:numRef>
                <c:f>'Child1-19-3leadingCauses'!$S$4:$S$6</c:f>
                <c:numCache>
                  <c:formatCode>General</c:formatCode>
                  <c:ptCount val="3"/>
                  <c:pt idx="0">
                    <c:v>0.10000000000000009</c:v>
                  </c:pt>
                  <c:pt idx="1">
                    <c:v>0.15000000000000036</c:v>
                  </c:pt>
                  <c:pt idx="2">
                    <c:v>0.16999999999999993</c:v>
                  </c:pt>
                </c:numCache>
              </c:numRef>
            </c:minus>
            <c:spPr>
              <a:noFill/>
              <a:ln w="9525" cap="flat" cmpd="sng" algn="ctr">
                <a:solidFill>
                  <a:schemeClr val="tx1">
                    <a:lumMod val="65000"/>
                    <a:lumOff val="35000"/>
                  </a:schemeClr>
                </a:solidFill>
                <a:round/>
              </a:ln>
              <a:effectLst/>
            </c:spPr>
          </c:errBars>
          <c:cat>
            <c:strRef>
              <c:f>'Child1-19-3leadingCauses'!$A$4:$A$6</c:f>
              <c:strCache>
                <c:ptCount val="3"/>
                <c:pt idx="0">
                  <c:v>Drug Overdose/Poisoning</c:v>
                </c:pt>
                <c:pt idx="1">
                  <c:v>MVC</c:v>
                </c:pt>
                <c:pt idx="2">
                  <c:v>Firearm</c:v>
                </c:pt>
              </c:strCache>
            </c:strRef>
          </c:cat>
          <c:val>
            <c:numRef>
              <c:f>'Child1-19-3leadingCauses'!$O$4:$O$6</c:f>
              <c:numCache>
                <c:formatCode>General</c:formatCode>
                <c:ptCount val="3"/>
                <c:pt idx="0">
                  <c:v>2.2200000000000002</c:v>
                </c:pt>
                <c:pt idx="1">
                  <c:v>5</c:v>
                </c:pt>
                <c:pt idx="2">
                  <c:v>5.62</c:v>
                </c:pt>
              </c:numCache>
            </c:numRef>
          </c:val>
          <c:extLst>
            <c:ext xmlns:c16="http://schemas.microsoft.com/office/drawing/2014/chart" uri="{C3380CC4-5D6E-409C-BE32-E72D297353CC}">
              <c16:uniqueId val="{00000001-9F38-874F-AE90-CF851E22884F}"/>
            </c:ext>
          </c:extLst>
        </c:ser>
        <c:dLbls>
          <c:showLegendKey val="0"/>
          <c:showVal val="0"/>
          <c:showCatName val="0"/>
          <c:showSerName val="0"/>
          <c:showPercent val="0"/>
          <c:showBubbleSize val="0"/>
        </c:dLbls>
        <c:gapWidth val="219"/>
        <c:overlap val="-27"/>
        <c:axId val="869496864"/>
        <c:axId val="869545568"/>
      </c:barChart>
      <c:catAx>
        <c:axId val="86949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69545568"/>
        <c:crosses val="autoZero"/>
        <c:auto val="1"/>
        <c:lblAlgn val="ctr"/>
        <c:lblOffset val="100"/>
        <c:noMultiLvlLbl val="0"/>
      </c:catAx>
      <c:valAx>
        <c:axId val="869545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94968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'T12-LifetimeRiskFirearmDeath'!$D$3</c:f>
              <c:strCache>
                <c:ptCount val="1"/>
                <c:pt idx="0">
                  <c:v>1 of</c:v>
                </c:pt>
              </c:strCache>
            </c:strRef>
          </c:tx>
          <c:spPr>
            <a:solidFill>
              <a:schemeClr val="accent1"/>
            </a:solidFill>
            <a:ln>
              <a:noFill/>
            </a:ln>
            <a:effectLst/>
          </c:spPr>
          <c:invertIfNegative val="0"/>
          <c:dPt>
            <c:idx val="16"/>
            <c:invertIfNegative val="0"/>
            <c:bubble3D val="0"/>
            <c:spPr>
              <a:solidFill>
                <a:schemeClr val="accent2"/>
              </a:solidFill>
              <a:ln>
                <a:noFill/>
              </a:ln>
              <a:effectLst/>
            </c:spPr>
            <c:extLst>
              <c:ext xmlns:c16="http://schemas.microsoft.com/office/drawing/2014/chart" uri="{C3380CC4-5D6E-409C-BE32-E72D297353CC}">
                <c16:uniqueId val="{00000001-1AC6-DB42-ABB7-08206330274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'T12-LifetimeRiskFirearmDeath'!$A$4:$A$54</c:f>
              <c:strCache>
                <c:ptCount val="51"/>
                <c:pt idx="0">
                  <c:v>Mississippi</c:v>
                </c:pt>
                <c:pt idx="1">
                  <c:v>Wyoming</c:v>
                </c:pt>
                <c:pt idx="2">
                  <c:v>Missouri</c:v>
                </c:pt>
                <c:pt idx="3">
                  <c:v>Alabama</c:v>
                </c:pt>
                <c:pt idx="4">
                  <c:v>New Mexico</c:v>
                </c:pt>
                <c:pt idx="5">
                  <c:v>Alaska</c:v>
                </c:pt>
                <c:pt idx="6">
                  <c:v>Louisiana</c:v>
                </c:pt>
                <c:pt idx="7">
                  <c:v>Arkansas</c:v>
                </c:pt>
                <c:pt idx="8">
                  <c:v>Nevada</c:v>
                </c:pt>
                <c:pt idx="9">
                  <c:v>Montana</c:v>
                </c:pt>
                <c:pt idx="10">
                  <c:v>West Virginia</c:v>
                </c:pt>
                <c:pt idx="11">
                  <c:v>Idaho</c:v>
                </c:pt>
                <c:pt idx="12">
                  <c:v>Tennessee</c:v>
                </c:pt>
                <c:pt idx="13">
                  <c:v>South Carolina</c:v>
                </c:pt>
                <c:pt idx="14">
                  <c:v>Kentucky</c:v>
                </c:pt>
                <c:pt idx="15">
                  <c:v>Oklahoma</c:v>
                </c:pt>
                <c:pt idx="16">
                  <c:v>Arizona</c:v>
                </c:pt>
                <c:pt idx="17">
                  <c:v>Georgia</c:v>
                </c:pt>
                <c:pt idx="18">
                  <c:v>Colorado</c:v>
                </c:pt>
                <c:pt idx="19">
                  <c:v>District of Columbia</c:v>
                </c:pt>
                <c:pt idx="20">
                  <c:v>Indiana</c:v>
                </c:pt>
                <c:pt idx="21">
                  <c:v>Kansas</c:v>
                </c:pt>
                <c:pt idx="22">
                  <c:v>South Dakota</c:v>
                </c:pt>
                <c:pt idx="23">
                  <c:v>Utah</c:v>
                </c:pt>
                <c:pt idx="24">
                  <c:v>North Carolina</c:v>
                </c:pt>
                <c:pt idx="25">
                  <c:v>Florida</c:v>
                </c:pt>
                <c:pt idx="26">
                  <c:v>Ohio</c:v>
                </c:pt>
                <c:pt idx="27">
                  <c:v>Michigan</c:v>
                </c:pt>
                <c:pt idx="28">
                  <c:v>Vermont</c:v>
                </c:pt>
                <c:pt idx="29">
                  <c:v>Oregon</c:v>
                </c:pt>
                <c:pt idx="30">
                  <c:v>Pennsylvania</c:v>
                </c:pt>
                <c:pt idx="31">
                  <c:v>Texas</c:v>
                </c:pt>
                <c:pt idx="32">
                  <c:v>Virginia</c:v>
                </c:pt>
                <c:pt idx="33">
                  <c:v>Maine</c:v>
                </c:pt>
                <c:pt idx="34">
                  <c:v>Maryland</c:v>
                </c:pt>
                <c:pt idx="35">
                  <c:v>Delaware</c:v>
                </c:pt>
                <c:pt idx="36">
                  <c:v>North Dakota</c:v>
                </c:pt>
                <c:pt idx="37">
                  <c:v>New Hampshire</c:v>
                </c:pt>
                <c:pt idx="38">
                  <c:v>Washington</c:v>
                </c:pt>
                <c:pt idx="39">
                  <c:v>Illinois</c:v>
                </c:pt>
                <c:pt idx="40">
                  <c:v>Wisconsin</c:v>
                </c:pt>
                <c:pt idx="41">
                  <c:v>Nebraska</c:v>
                </c:pt>
                <c:pt idx="42">
                  <c:v>Iowa</c:v>
                </c:pt>
                <c:pt idx="43">
                  <c:v>Minnesota</c:v>
                </c:pt>
                <c:pt idx="44">
                  <c:v>California</c:v>
                </c:pt>
                <c:pt idx="45">
                  <c:v>Connecticut</c:v>
                </c:pt>
                <c:pt idx="46">
                  <c:v>New Jersey</c:v>
                </c:pt>
                <c:pt idx="47">
                  <c:v>Hawaii</c:v>
                </c:pt>
                <c:pt idx="48">
                  <c:v>New York</c:v>
                </c:pt>
                <c:pt idx="49">
                  <c:v>Massachusetts</c:v>
                </c:pt>
                <c:pt idx="50">
                  <c:v>Rhode Island</c:v>
                </c:pt>
              </c:strCache>
            </c:strRef>
          </c:cat>
          <c:val>
            <c:numRef>
              <c:f>'T12-LifetimeRiskFirearmDeath'!$D$4:$D$54</c:f>
              <c:numCache>
                <c:formatCode>General</c:formatCode>
                <c:ptCount val="51"/>
                <c:pt idx="0">
                  <c:v>59</c:v>
                </c:pt>
                <c:pt idx="1">
                  <c:v>61</c:v>
                </c:pt>
                <c:pt idx="2">
                  <c:v>62</c:v>
                </c:pt>
                <c:pt idx="3">
                  <c:v>63</c:v>
                </c:pt>
                <c:pt idx="4">
                  <c:v>63</c:v>
                </c:pt>
                <c:pt idx="5">
                  <c:v>64</c:v>
                </c:pt>
                <c:pt idx="6">
                  <c:v>64</c:v>
                </c:pt>
                <c:pt idx="7">
                  <c:v>70</c:v>
                </c:pt>
                <c:pt idx="8">
                  <c:v>70</c:v>
                </c:pt>
                <c:pt idx="9">
                  <c:v>73</c:v>
                </c:pt>
                <c:pt idx="10">
                  <c:v>74</c:v>
                </c:pt>
                <c:pt idx="11">
                  <c:v>75</c:v>
                </c:pt>
                <c:pt idx="12">
                  <c:v>75</c:v>
                </c:pt>
                <c:pt idx="13">
                  <c:v>77</c:v>
                </c:pt>
                <c:pt idx="14">
                  <c:v>79</c:v>
                </c:pt>
                <c:pt idx="15">
                  <c:v>79</c:v>
                </c:pt>
                <c:pt idx="16">
                  <c:v>81</c:v>
                </c:pt>
                <c:pt idx="17">
                  <c:v>83</c:v>
                </c:pt>
                <c:pt idx="18">
                  <c:v>84</c:v>
                </c:pt>
                <c:pt idx="19">
                  <c:v>86</c:v>
                </c:pt>
                <c:pt idx="20">
                  <c:v>90</c:v>
                </c:pt>
                <c:pt idx="21">
                  <c:v>90</c:v>
                </c:pt>
                <c:pt idx="22">
                  <c:v>95</c:v>
                </c:pt>
                <c:pt idx="23">
                  <c:v>95</c:v>
                </c:pt>
                <c:pt idx="24">
                  <c:v>96</c:v>
                </c:pt>
                <c:pt idx="25">
                  <c:v>98</c:v>
                </c:pt>
                <c:pt idx="26">
                  <c:v>101</c:v>
                </c:pt>
                <c:pt idx="27">
                  <c:v>102</c:v>
                </c:pt>
                <c:pt idx="28">
                  <c:v>103</c:v>
                </c:pt>
                <c:pt idx="29">
                  <c:v>104</c:v>
                </c:pt>
                <c:pt idx="30">
                  <c:v>104</c:v>
                </c:pt>
                <c:pt idx="31">
                  <c:v>104</c:v>
                </c:pt>
                <c:pt idx="32">
                  <c:v>107</c:v>
                </c:pt>
                <c:pt idx="33">
                  <c:v>113</c:v>
                </c:pt>
                <c:pt idx="34">
                  <c:v>113</c:v>
                </c:pt>
                <c:pt idx="35">
                  <c:v>115</c:v>
                </c:pt>
                <c:pt idx="36">
                  <c:v>115</c:v>
                </c:pt>
                <c:pt idx="37">
                  <c:v>118</c:v>
                </c:pt>
                <c:pt idx="38">
                  <c:v>119</c:v>
                </c:pt>
                <c:pt idx="39">
                  <c:v>122</c:v>
                </c:pt>
                <c:pt idx="40">
                  <c:v>126</c:v>
                </c:pt>
                <c:pt idx="41">
                  <c:v>134</c:v>
                </c:pt>
                <c:pt idx="42">
                  <c:v>143</c:v>
                </c:pt>
                <c:pt idx="43">
                  <c:v>161</c:v>
                </c:pt>
                <c:pt idx="44">
                  <c:v>164</c:v>
                </c:pt>
                <c:pt idx="45">
                  <c:v>252</c:v>
                </c:pt>
                <c:pt idx="46">
                  <c:v>272</c:v>
                </c:pt>
                <c:pt idx="47">
                  <c:v>298</c:v>
                </c:pt>
                <c:pt idx="48">
                  <c:v>312</c:v>
                </c:pt>
                <c:pt idx="49">
                  <c:v>351</c:v>
                </c:pt>
                <c:pt idx="50">
                  <c:v>370</c:v>
                </c:pt>
              </c:numCache>
            </c:numRef>
          </c:val>
          <c:extLst>
            <c:ext xmlns:c16="http://schemas.microsoft.com/office/drawing/2014/chart" uri="{C3380CC4-5D6E-409C-BE32-E72D297353CC}">
              <c16:uniqueId val="{00000002-1AC6-DB42-ABB7-08206330274C}"/>
            </c:ext>
          </c:extLst>
        </c:ser>
        <c:dLbls>
          <c:dLblPos val="outEnd"/>
          <c:showLegendKey val="0"/>
          <c:showVal val="1"/>
          <c:showCatName val="0"/>
          <c:showSerName val="0"/>
          <c:showPercent val="0"/>
          <c:showBubbleSize val="0"/>
        </c:dLbls>
        <c:gapWidth val="150"/>
        <c:axId val="685452928"/>
        <c:axId val="191511168"/>
      </c:barChart>
      <c:catAx>
        <c:axId val="685452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511168"/>
        <c:crosses val="autoZero"/>
        <c:auto val="1"/>
        <c:lblAlgn val="ctr"/>
        <c:lblOffset val="100"/>
        <c:noMultiLvlLbl val="0"/>
      </c:catAx>
      <c:valAx>
        <c:axId val="19151116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85452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'AZ-US-Firearm-Suicide-Trends'!$B$2</c:f>
              <c:strCache>
                <c:ptCount val="1"/>
                <c:pt idx="0">
                  <c:v>AZ Rate</c:v>
                </c:pt>
              </c:strCache>
            </c:strRef>
          </c:tx>
          <c:spPr>
            <a:ln w="19050" cap="rnd">
              <a:noFill/>
              <a:round/>
            </a:ln>
            <a:effectLst/>
          </c:spPr>
          <c:marker>
            <c:symbol val="triangle"/>
            <c:size val="9"/>
            <c:spPr>
              <a:solidFill>
                <a:schemeClr val="accent2"/>
              </a:solidFill>
              <a:ln w="9525">
                <a:solidFill>
                  <a:schemeClr val="accent2"/>
                </a:solidFill>
              </a:ln>
              <a:effectLst/>
            </c:spPr>
          </c:marker>
          <c:xVal>
            <c:numRef>
              <c:f>'AZ-US-Firearm-Suicide-Trends'!$A$3:$A$25</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xVal>
          <c:yVal>
            <c:numRef>
              <c:f>'AZ-US-Firearm-Suicide-Trends'!$B$3:$B$25</c:f>
              <c:numCache>
                <c:formatCode>General</c:formatCode>
                <c:ptCount val="23"/>
                <c:pt idx="0">
                  <c:v>9.5869999999999997</c:v>
                </c:pt>
                <c:pt idx="1">
                  <c:v>9.6679999999999993</c:v>
                </c:pt>
                <c:pt idx="2">
                  <c:v>8.9960000000000004</c:v>
                </c:pt>
                <c:pt idx="3">
                  <c:v>10.468</c:v>
                </c:pt>
                <c:pt idx="4">
                  <c:v>8.9209999999999994</c:v>
                </c:pt>
                <c:pt idx="5">
                  <c:v>9.0960000000000001</c:v>
                </c:pt>
                <c:pt idx="6">
                  <c:v>8.8650000000000002</c:v>
                </c:pt>
                <c:pt idx="7">
                  <c:v>9.2870000000000008</c:v>
                </c:pt>
                <c:pt idx="8">
                  <c:v>8.9719999999999995</c:v>
                </c:pt>
                <c:pt idx="9">
                  <c:v>8.4920000000000009</c:v>
                </c:pt>
                <c:pt idx="10">
                  <c:v>9.4239999999999995</c:v>
                </c:pt>
                <c:pt idx="11">
                  <c:v>9.5530000000000008</c:v>
                </c:pt>
                <c:pt idx="12">
                  <c:v>10.099</c:v>
                </c:pt>
                <c:pt idx="13">
                  <c:v>9.6829999999999998</c:v>
                </c:pt>
                <c:pt idx="14">
                  <c:v>9.7349999999999994</c:v>
                </c:pt>
                <c:pt idx="15">
                  <c:v>9.69</c:v>
                </c:pt>
                <c:pt idx="16">
                  <c:v>9.82</c:v>
                </c:pt>
                <c:pt idx="17">
                  <c:v>10.17</c:v>
                </c:pt>
                <c:pt idx="18">
                  <c:v>10.66</c:v>
                </c:pt>
                <c:pt idx="19">
                  <c:v>10.317</c:v>
                </c:pt>
                <c:pt idx="20">
                  <c:v>10.404</c:v>
                </c:pt>
                <c:pt idx="21">
                  <c:v>10.425000000000001</c:v>
                </c:pt>
                <c:pt idx="22">
                  <c:v>11.2</c:v>
                </c:pt>
              </c:numCache>
            </c:numRef>
          </c:yVal>
          <c:smooth val="0"/>
          <c:extLst>
            <c:ext xmlns:c16="http://schemas.microsoft.com/office/drawing/2014/chart" uri="{C3380CC4-5D6E-409C-BE32-E72D297353CC}">
              <c16:uniqueId val="{00000000-59D9-EB47-873B-EB1897DECD38}"/>
            </c:ext>
          </c:extLst>
        </c:ser>
        <c:ser>
          <c:idx val="1"/>
          <c:order val="1"/>
          <c:tx>
            <c:strRef>
              <c:f>'AZ-US-Firearm-Suicide-Trends'!$D$2</c:f>
              <c:strCache>
                <c:ptCount val="1"/>
                <c:pt idx="0">
                  <c:v>AZ Trend</c:v>
                </c:pt>
              </c:strCache>
            </c:strRef>
          </c:tx>
          <c:spPr>
            <a:ln w="19050" cap="rnd">
              <a:solidFill>
                <a:schemeClr val="accent2"/>
              </a:solidFill>
              <a:round/>
            </a:ln>
            <a:effectLst/>
          </c:spPr>
          <c:marker>
            <c:symbol val="none"/>
          </c:marker>
          <c:xVal>
            <c:numRef>
              <c:f>'AZ-US-Firearm-Suicide-Trends'!$A$3:$A$24</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numCache>
            </c:numRef>
          </c:xVal>
          <c:yVal>
            <c:numRef>
              <c:f>'AZ-US-Firearm-Suicide-Trends'!$D$3:$D$24</c:f>
              <c:numCache>
                <c:formatCode>General</c:formatCode>
                <c:ptCount val="22"/>
                <c:pt idx="0">
                  <c:v>9.6630000000000003</c:v>
                </c:pt>
                <c:pt idx="1">
                  <c:v>9.5820000000000007</c:v>
                </c:pt>
                <c:pt idx="2">
                  <c:v>9.5009999999999994</c:v>
                </c:pt>
                <c:pt idx="3">
                  <c:v>9.4209999999999994</c:v>
                </c:pt>
                <c:pt idx="4">
                  <c:v>9.3409999999999993</c:v>
                </c:pt>
                <c:pt idx="5">
                  <c:v>9.2620000000000005</c:v>
                </c:pt>
                <c:pt idx="6">
                  <c:v>9.1839999999999993</c:v>
                </c:pt>
                <c:pt idx="7">
                  <c:v>9.1069999999999993</c:v>
                </c:pt>
                <c:pt idx="8">
                  <c:v>9.0299999999999994</c:v>
                </c:pt>
                <c:pt idx="9">
                  <c:v>9.1449999999999996</c:v>
                </c:pt>
                <c:pt idx="10">
                  <c:v>9.2609999999999992</c:v>
                </c:pt>
                <c:pt idx="11">
                  <c:v>9.3789999999999996</c:v>
                </c:pt>
                <c:pt idx="12">
                  <c:v>9.4979999999999993</c:v>
                </c:pt>
                <c:pt idx="13">
                  <c:v>9.6189999999999998</c:v>
                </c:pt>
                <c:pt idx="14">
                  <c:v>9.7409999999999997</c:v>
                </c:pt>
                <c:pt idx="15">
                  <c:v>9.8650000000000002</c:v>
                </c:pt>
                <c:pt idx="16">
                  <c:v>9.9909999999999997</c:v>
                </c:pt>
                <c:pt idx="17">
                  <c:v>10.118</c:v>
                </c:pt>
                <c:pt idx="18">
                  <c:v>10.246</c:v>
                </c:pt>
                <c:pt idx="19">
                  <c:v>10.377000000000001</c:v>
                </c:pt>
                <c:pt idx="20">
                  <c:v>10.509</c:v>
                </c:pt>
                <c:pt idx="21">
                  <c:v>10.643000000000001</c:v>
                </c:pt>
              </c:numCache>
            </c:numRef>
          </c:yVal>
          <c:smooth val="0"/>
          <c:extLst>
            <c:ext xmlns:c16="http://schemas.microsoft.com/office/drawing/2014/chart" uri="{C3380CC4-5D6E-409C-BE32-E72D297353CC}">
              <c16:uniqueId val="{00000001-59D9-EB47-873B-EB1897DECD38}"/>
            </c:ext>
          </c:extLst>
        </c:ser>
        <c:ser>
          <c:idx val="2"/>
          <c:order val="2"/>
          <c:tx>
            <c:strRef>
              <c:f>'AZ-US-Firearm-Suicide-Trends'!$F$2</c:f>
              <c:strCache>
                <c:ptCount val="1"/>
                <c:pt idx="0">
                  <c:v>US Rate</c:v>
                </c:pt>
              </c:strCache>
            </c:strRef>
          </c:tx>
          <c:spPr>
            <a:ln w="19050" cap="rnd">
              <a:noFill/>
              <a:round/>
            </a:ln>
            <a:effectLst/>
          </c:spPr>
          <c:marker>
            <c:symbol val="circle"/>
            <c:size val="9"/>
            <c:spPr>
              <a:solidFill>
                <a:schemeClr val="accent1"/>
              </a:solidFill>
              <a:ln w="9525">
                <a:solidFill>
                  <a:schemeClr val="accent1"/>
                </a:solidFill>
              </a:ln>
              <a:effectLst/>
            </c:spPr>
          </c:marker>
          <c:xVal>
            <c:numRef>
              <c:f>'AZ-US-Firearm-Suicide-Trends'!$A$3:$A$25</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xVal>
          <c:yVal>
            <c:numRef>
              <c:f>'AZ-US-Firearm-Suicide-Trends'!$F$3:$F$25</c:f>
              <c:numCache>
                <c:formatCode>General</c:formatCode>
                <c:ptCount val="23"/>
                <c:pt idx="0">
                  <c:v>5.9669999999999996</c:v>
                </c:pt>
                <c:pt idx="1">
                  <c:v>5.9119999999999999</c:v>
                </c:pt>
                <c:pt idx="2">
                  <c:v>5.9119999999999999</c:v>
                </c:pt>
                <c:pt idx="3">
                  <c:v>5.93</c:v>
                </c:pt>
                <c:pt idx="4">
                  <c:v>5.7830000000000004</c:v>
                </c:pt>
                <c:pt idx="5">
                  <c:v>5.6239999999999997</c:v>
                </c:pt>
                <c:pt idx="6">
                  <c:v>5.6740000000000004</c:v>
                </c:pt>
                <c:pt idx="7">
                  <c:v>5.5449999999999999</c:v>
                </c:pt>
                <c:pt idx="8">
                  <c:v>5.609</c:v>
                </c:pt>
                <c:pt idx="9">
                  <c:v>5.8090000000000002</c:v>
                </c:pt>
                <c:pt idx="10">
                  <c:v>5.9210000000000003</c:v>
                </c:pt>
                <c:pt idx="11">
                  <c:v>6.077</c:v>
                </c:pt>
                <c:pt idx="12">
                  <c:v>6.1970000000000001</c:v>
                </c:pt>
                <c:pt idx="13">
                  <c:v>6.3120000000000003</c:v>
                </c:pt>
                <c:pt idx="14">
                  <c:v>6.4050000000000002</c:v>
                </c:pt>
                <c:pt idx="15">
                  <c:v>6.3659999999999997</c:v>
                </c:pt>
                <c:pt idx="16">
                  <c:v>6.51</c:v>
                </c:pt>
                <c:pt idx="17">
                  <c:v>6.7539999999999996</c:v>
                </c:pt>
                <c:pt idx="18">
                  <c:v>6.93</c:v>
                </c:pt>
                <c:pt idx="19">
                  <c:v>7.0359999999999996</c:v>
                </c:pt>
                <c:pt idx="20">
                  <c:v>6.84</c:v>
                </c:pt>
                <c:pt idx="21">
                  <c:v>6.9530000000000003</c:v>
                </c:pt>
                <c:pt idx="22">
                  <c:v>7.5</c:v>
                </c:pt>
              </c:numCache>
            </c:numRef>
          </c:yVal>
          <c:smooth val="0"/>
          <c:extLst>
            <c:ext xmlns:c16="http://schemas.microsoft.com/office/drawing/2014/chart" uri="{C3380CC4-5D6E-409C-BE32-E72D297353CC}">
              <c16:uniqueId val="{00000002-59D9-EB47-873B-EB1897DECD38}"/>
            </c:ext>
          </c:extLst>
        </c:ser>
        <c:ser>
          <c:idx val="3"/>
          <c:order val="3"/>
          <c:tx>
            <c:strRef>
              <c:f>'AZ-US-Firearm-Suicide-Trends'!$H$2</c:f>
              <c:strCache>
                <c:ptCount val="1"/>
                <c:pt idx="0">
                  <c:v>US Trend</c:v>
                </c:pt>
              </c:strCache>
            </c:strRef>
          </c:tx>
          <c:spPr>
            <a:ln w="19050" cap="rnd">
              <a:solidFill>
                <a:schemeClr val="accent1"/>
              </a:solidFill>
              <a:round/>
            </a:ln>
            <a:effectLst/>
          </c:spPr>
          <c:marker>
            <c:symbol val="none"/>
          </c:marker>
          <c:xVal>
            <c:numRef>
              <c:f>'AZ-US-Firearm-Suicide-Trends'!$A$3:$A$24</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numCache>
            </c:numRef>
          </c:xVal>
          <c:yVal>
            <c:numRef>
              <c:f>'AZ-US-Firearm-Suicide-Trends'!$H$3:$H$24</c:f>
              <c:numCache>
                <c:formatCode>General</c:formatCode>
                <c:ptCount val="22"/>
                <c:pt idx="0">
                  <c:v>5.9939999999999998</c:v>
                </c:pt>
                <c:pt idx="1">
                  <c:v>5.9390000000000001</c:v>
                </c:pt>
                <c:pt idx="2">
                  <c:v>5.8849999999999998</c:v>
                </c:pt>
                <c:pt idx="3">
                  <c:v>5.8319999999999999</c:v>
                </c:pt>
                <c:pt idx="4">
                  <c:v>5.7789999999999999</c:v>
                </c:pt>
                <c:pt idx="5">
                  <c:v>5.726</c:v>
                </c:pt>
                <c:pt idx="6">
                  <c:v>5.6740000000000004</c:v>
                </c:pt>
                <c:pt idx="7">
                  <c:v>5.6230000000000002</c:v>
                </c:pt>
                <c:pt idx="8">
                  <c:v>5.7190000000000003</c:v>
                </c:pt>
                <c:pt idx="9">
                  <c:v>5.8170000000000002</c:v>
                </c:pt>
                <c:pt idx="10">
                  <c:v>5.9169999999999998</c:v>
                </c:pt>
                <c:pt idx="11">
                  <c:v>6.0179999999999998</c:v>
                </c:pt>
                <c:pt idx="12">
                  <c:v>6.1210000000000004</c:v>
                </c:pt>
                <c:pt idx="13">
                  <c:v>6.226</c:v>
                </c:pt>
                <c:pt idx="14">
                  <c:v>6.3330000000000002</c:v>
                </c:pt>
                <c:pt idx="15">
                  <c:v>6.4420000000000002</c:v>
                </c:pt>
                <c:pt idx="16">
                  <c:v>6.5519999999999996</c:v>
                </c:pt>
                <c:pt idx="17">
                  <c:v>6.6639999999999997</c:v>
                </c:pt>
                <c:pt idx="18">
                  <c:v>6.7789999999999999</c:v>
                </c:pt>
                <c:pt idx="19">
                  <c:v>6.8949999999999996</c:v>
                </c:pt>
                <c:pt idx="20">
                  <c:v>7.0129999999999999</c:v>
                </c:pt>
                <c:pt idx="21">
                  <c:v>7.133</c:v>
                </c:pt>
              </c:numCache>
            </c:numRef>
          </c:yVal>
          <c:smooth val="0"/>
          <c:extLst>
            <c:ext xmlns:c16="http://schemas.microsoft.com/office/drawing/2014/chart" uri="{C3380CC4-5D6E-409C-BE32-E72D297353CC}">
              <c16:uniqueId val="{00000003-59D9-EB47-873B-EB1897DECD38}"/>
            </c:ext>
          </c:extLst>
        </c:ser>
        <c:dLbls>
          <c:showLegendKey val="0"/>
          <c:showVal val="0"/>
          <c:showCatName val="0"/>
          <c:showSerName val="0"/>
          <c:showPercent val="0"/>
          <c:showBubbleSize val="0"/>
        </c:dLbls>
        <c:axId val="1669770112"/>
        <c:axId val="1673038192"/>
      </c:scatterChart>
      <c:valAx>
        <c:axId val="1669770112"/>
        <c:scaling>
          <c:orientation val="minMax"/>
          <c:max val="2021"/>
          <c:min val="1999"/>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73038192"/>
        <c:crosses val="autoZero"/>
        <c:crossBetween val="midCat"/>
        <c:majorUnit val="2"/>
      </c:valAx>
      <c:valAx>
        <c:axId val="1673038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69770112"/>
        <c:crosses val="autoZero"/>
        <c:crossBetween val="midCat"/>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'FireSuic-by-Race'!$E$3</c:f>
              <c:strCache>
                <c:ptCount val="1"/>
                <c:pt idx="0">
                  <c:v>Age Adjusted Rate</c:v>
                </c:pt>
              </c:strCache>
            </c:strRef>
          </c:tx>
          <c:spPr>
            <a:solidFill>
              <a:schemeClr val="accent1">
                <a:lumMod val="40000"/>
                <a:lumOff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'FireSuic-by-Race'!$H$4:$H$12</c:f>
                <c:numCache>
                  <c:formatCode>General</c:formatCode>
                  <c:ptCount val="9"/>
                  <c:pt idx="0">
                    <c:v>0.61999999999999922</c:v>
                  </c:pt>
                  <c:pt idx="1">
                    <c:v>0.48999999999999977</c:v>
                  </c:pt>
                  <c:pt idx="2">
                    <c:v>0.62999999999999989</c:v>
                  </c:pt>
                  <c:pt idx="3">
                    <c:v>0.24000000000000021</c:v>
                  </c:pt>
                  <c:pt idx="4">
                    <c:v>0.22999999999999954</c:v>
                  </c:pt>
                  <c:pt idx="6">
                    <c:v>0.12999999999999989</c:v>
                  </c:pt>
                  <c:pt idx="7">
                    <c:v>0.30999999999999872</c:v>
                  </c:pt>
                  <c:pt idx="8">
                    <c:v>0.16999999999999993</c:v>
                  </c:pt>
                </c:numCache>
              </c:numRef>
            </c:plus>
            <c:minus>
              <c:numRef>
                <c:f>'FireSuic-by-Race'!$I$4:$I$12</c:f>
                <c:numCache>
                  <c:formatCode>General</c:formatCode>
                  <c:ptCount val="9"/>
                  <c:pt idx="0">
                    <c:v>0.62000000000000011</c:v>
                  </c:pt>
                  <c:pt idx="1">
                    <c:v>0.49000000000000021</c:v>
                  </c:pt>
                  <c:pt idx="2">
                    <c:v>0.62000000000000011</c:v>
                  </c:pt>
                  <c:pt idx="3">
                    <c:v>0.22999999999999865</c:v>
                  </c:pt>
                  <c:pt idx="4">
                    <c:v>0.23000000000000043</c:v>
                  </c:pt>
                  <c:pt idx="6">
                    <c:v>0.12000000000000011</c:v>
                  </c:pt>
                  <c:pt idx="7">
                    <c:v>0.31000000000000227</c:v>
                  </c:pt>
                  <c:pt idx="8">
                    <c:v>0.16000000000000014</c:v>
                  </c:pt>
                </c:numCache>
              </c:numRef>
            </c:minus>
            <c:spPr>
              <a:noFill/>
              <a:ln w="9525" cap="flat" cmpd="sng" algn="ctr">
                <a:solidFill>
                  <a:schemeClr val="tx1">
                    <a:lumMod val="65000"/>
                    <a:lumOff val="35000"/>
                  </a:schemeClr>
                </a:solidFill>
                <a:round/>
              </a:ln>
              <a:effectLst/>
            </c:spPr>
          </c:errBars>
          <c:cat>
            <c:strRef>
              <c:f>'FireSuic-by-Race'!$A$4:$A$12</c:f>
              <c:strCache>
                <c:ptCount val="9"/>
                <c:pt idx="0">
                  <c:v>Amer. Indian/AN</c:v>
                </c:pt>
                <c:pt idx="1">
                  <c:v>Asian/PI</c:v>
                </c:pt>
                <c:pt idx="2">
                  <c:v>Black </c:v>
                </c:pt>
                <c:pt idx="3">
                  <c:v>White</c:v>
                </c:pt>
                <c:pt idx="4">
                  <c:v>Hispanic (any race)</c:v>
                </c:pt>
                <c:pt idx="6">
                  <c:v>Female</c:v>
                </c:pt>
                <c:pt idx="7">
                  <c:v>Male</c:v>
                </c:pt>
                <c:pt idx="8">
                  <c:v>Total</c:v>
                </c:pt>
              </c:strCache>
            </c:strRef>
          </c:cat>
          <c:val>
            <c:numRef>
              <c:f>'FireSuic-by-Race'!$E$4:$E$12</c:f>
              <c:numCache>
                <c:formatCode>General</c:formatCode>
                <c:ptCount val="9"/>
                <c:pt idx="0">
                  <c:v>5.48</c:v>
                </c:pt>
                <c:pt idx="1">
                  <c:v>2.62</c:v>
                </c:pt>
                <c:pt idx="2">
                  <c:v>5.34</c:v>
                </c:pt>
                <c:pt idx="3">
                  <c:v>12.12</c:v>
                </c:pt>
                <c:pt idx="4">
                  <c:v>4.4800000000000004</c:v>
                </c:pt>
                <c:pt idx="6">
                  <c:v>2.77</c:v>
                </c:pt>
                <c:pt idx="7">
                  <c:v>17.100000000000001</c:v>
                </c:pt>
                <c:pt idx="8">
                  <c:v>9.6999999999999993</c:v>
                </c:pt>
              </c:numCache>
            </c:numRef>
          </c:val>
          <c:extLst>
            <c:ext xmlns:c16="http://schemas.microsoft.com/office/drawing/2014/chart" uri="{C3380CC4-5D6E-409C-BE32-E72D297353CC}">
              <c16:uniqueId val="{00000000-2D0E-B947-9AC7-91C00F0E711A}"/>
            </c:ext>
          </c:extLst>
        </c:ser>
        <c:dLbls>
          <c:dLblPos val="outEnd"/>
          <c:showLegendKey val="0"/>
          <c:showVal val="1"/>
          <c:showCatName val="0"/>
          <c:showSerName val="0"/>
          <c:showPercent val="0"/>
          <c:showBubbleSize val="0"/>
        </c:dLbls>
        <c:gapWidth val="87"/>
        <c:overlap val="-27"/>
        <c:axId val="800879136"/>
        <c:axId val="805224320"/>
      </c:barChart>
      <c:catAx>
        <c:axId val="80087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5224320"/>
        <c:crosses val="autoZero"/>
        <c:auto val="1"/>
        <c:lblAlgn val="ctr"/>
        <c:lblOffset val="100"/>
        <c:noMultiLvlLbl val="0"/>
      </c:catAx>
      <c:valAx>
        <c:axId val="805224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0879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'T7-By-county-99-20'!$A$24:$B$38</cx:f>
        <cx:nf>'T7-By-county-99-20'!$A$23:$B$23</cx:nf>
        <cx:lvl ptCount="15" name="County">
          <cx:pt idx="0">Mohave</cx:pt>
          <cx:pt idx="1">Gila</cx:pt>
          <cx:pt idx="2">Yavapai</cx:pt>
          <cx:pt idx="3">La Paz</cx:pt>
          <cx:pt idx="4">Navajo</cx:pt>
          <cx:pt idx="5">Cochise</cx:pt>
          <cx:pt idx="6">Apache</cx:pt>
          <cx:pt idx="7">Pima</cx:pt>
          <cx:pt idx="8">Maricopa</cx:pt>
          <cx:pt idx="9">Coconino</cx:pt>
          <cx:pt idx="10">Greenlee</cx:pt>
          <cx:pt idx="11">Pinal</cx:pt>
          <cx:pt idx="12">Graham</cx:pt>
          <cx:pt idx="13">Yuma</cx:pt>
          <cx:pt idx="14">Santa Cruz</cx:pt>
        </cx:lvl>
        <cx:lvl ptCount="15" name="State">
          <cx:pt idx="0">Arizona</cx:pt>
          <cx:pt idx="1">Arizona</cx:pt>
          <cx:pt idx="2">Arizona</cx:pt>
          <cx:pt idx="3">Arizona</cx:pt>
          <cx:pt idx="4">Arizona</cx:pt>
          <cx:pt idx="5">Arizona</cx:pt>
          <cx:pt idx="6">Arizona</cx:pt>
          <cx:pt idx="7">Arizona</cx:pt>
          <cx:pt idx="8">Arizona</cx:pt>
          <cx:pt idx="9">Arizona</cx:pt>
          <cx:pt idx="10">Arizona</cx:pt>
          <cx:pt idx="11">Arizona</cx:pt>
          <cx:pt idx="12">Arizona</cx:pt>
          <cx:pt idx="13">Arizona</cx:pt>
          <cx:pt idx="14">Arizona</cx:pt>
        </cx:lvl>
      </cx:strDim>
      <cx:numDim type="colorVal">
        <cx:f>'T7-By-county-99-20'!$C$24:$C$38</cx:f>
        <cx:nf>'T7-By-county-99-20'!$C$23</cx:nf>
        <cx:lvl ptCount="15" formatCode="0.0" name="Rate per 100,000">
          <cx:pt idx="0">23.359999999999999</cx:pt>
          <cx:pt idx="1">23.010000000000002</cx:pt>
          <cx:pt idx="2">21.239999999999998</cx:pt>
          <cx:pt idx="3">20.57</cx:pt>
          <cx:pt idx="4">18.579999999999998</cx:pt>
          <cx:pt idx="5">17.59</cx:pt>
          <cx:pt idx="6">16.120000000000001</cx:pt>
          <cx:pt idx="7">16</cx:pt>
          <cx:pt idx="8">14.41</cx:pt>
          <cx:pt idx="9">14.33</cx:pt>
          <cx:pt idx="10">14.050000000000001</cx:pt>
          <cx:pt idx="11">13.789999999999999</cx:pt>
          <cx:pt idx="12">12.960000000000001</cx:pt>
          <cx:pt idx="13">9.9299999999999997</cx:pt>
          <cx:pt idx="14">7.4400000000000004</cx:pt>
        </cx:lvl>
      </cx:numDim>
    </cx:data>
  </cx:chartData>
  <cx:chart>
    <cx:plotArea>
      <cx:plotAreaRegion>
        <cx:series layoutId="regionMap" uniqueId="{B53582A3-4859-984A-B2A3-7575BB884F54}">
          <cx:tx>
            <cx:txData>
              <cx:f>'T7-By-county-99-20'!$C$23</cx:f>
              <cx:v>Rate per 100,000</cx:v>
            </cx:txData>
          </cx:tx>
          <cx:dataPt idx="9"/>
          <cx:dataPt idx="10"/>
          <cx:dataLabels>
            <cx:numFmt formatCode="#,##0.0" sourceLinked="0"/>
            <cx:txPr>
              <a:bodyPr spcFirstLastPara="1" vertOverflow="ellipsis" horzOverflow="overflow" wrap="square" lIns="0" tIns="0" rIns="0" bIns="0" anchor="ctr" anchorCtr="1"/>
              <a:lstStyle/>
              <a:p>
                <a:pPr algn="ctr" rtl="0">
                  <a:defRPr sz="1400">
                    <a:solidFill>
                      <a:schemeClr val="bg1"/>
                    </a:solidFill>
                  </a:defRPr>
                </a:pPr>
                <a:endParaRPr lang="en-US" sz="1400" b="0" i="0" u="none" strike="noStrike" baseline="0">
                  <a:solidFill>
                    <a:schemeClr val="bg1"/>
                  </a:solidFill>
                  <a:latin typeface="Calibri" panose="020F0502020204030204"/>
                </a:endParaRPr>
              </a:p>
            </cx:txPr>
            <cx:visibility seriesName="0" categoryName="0" value="1"/>
            <cx:dataLabel idx="10">
              <cx:numFmt formatCode="#,##0.0" sourceLinked="0"/>
              <cx:txPr>
                <a:bodyPr spcFirstLastPara="1" vertOverflow="ellipsis" horzOverflow="overflow" wrap="square" lIns="0" tIns="0" rIns="0" bIns="0" anchor="ctr" anchorCtr="1"/>
                <a:lstStyle/>
                <a:p>
                  <a:pPr algn="ctr" rtl="0">
                    <a:defRPr sz="1200"/>
                  </a:pPr>
                  <a:r>
                    <a:rPr lang="en-US" sz="1200" b="0" i="0" u="none" strike="noStrike" baseline="0">
                      <a:solidFill>
                        <a:schemeClr val="bg1"/>
                      </a:solidFill>
                      <a:latin typeface="Calibri" panose="020F0502020204030204"/>
                    </a:rPr>
                    <a:t>14.1</a:t>
                  </a:r>
                </a:p>
              </cx:txPr>
              <cx:visibility seriesName="0" categoryName="0" value="1"/>
            </cx:dataLabel>
            <cx:dataLabel idx="13">
              <cx:numFmt formatCode="#,##0.0" sourceLinked="0"/>
              <cx:txPr>
                <a:bodyPr spcFirstLastPara="1" vertOverflow="ellipsis" horzOverflow="overflow" wrap="square" lIns="0" tIns="0" rIns="0" bIns="0" anchor="ctr" anchorCtr="1"/>
                <a:lstStyle/>
                <a:p>
                  <a:pPr algn="ctr" rtl="0">
                    <a:defRPr>
                      <a:solidFill>
                        <a:schemeClr val="tx1"/>
                      </a:solidFill>
                    </a:defRPr>
                  </a:pPr>
                  <a:r>
                    <a:rPr lang="en-US" sz="1400" b="0" i="0" u="none" strike="noStrike" baseline="0">
                      <a:solidFill>
                        <a:schemeClr val="tx1"/>
                      </a:solidFill>
                      <a:latin typeface="Calibri" panose="020F0502020204030204"/>
                    </a:rPr>
                    <a:t>9.9</a:t>
                  </a:r>
                </a:p>
              </cx:txPr>
              <cx:visibility seriesName="0" categoryName="0" value="1"/>
            </cx:dataLabel>
            <cx:dataLabel idx="14">
              <cx:numFmt formatCode="#,##0.0" sourceLinked="0"/>
              <cx:txPr>
                <a:bodyPr spcFirstLastPara="1" vertOverflow="ellipsis" horzOverflow="overflow" wrap="square" lIns="0" tIns="0" rIns="0" bIns="0" anchor="ctr" anchorCtr="1"/>
                <a:lstStyle/>
                <a:p>
                  <a:pPr algn="ctr" rtl="0">
                    <a:defRPr>
                      <a:solidFill>
                        <a:schemeClr val="tx1"/>
                      </a:solidFill>
                    </a:defRPr>
                  </a:pPr>
                  <a:r>
                    <a:rPr lang="en-US" sz="1400" b="0" i="0" u="none" strike="noStrike" baseline="0">
                      <a:solidFill>
                        <a:schemeClr val="tx1"/>
                      </a:solidFill>
                      <a:latin typeface="Calibri" panose="020F0502020204030204"/>
                    </a:rPr>
                    <a:t>7.4</a:t>
                  </a:r>
                </a:p>
              </cx:txPr>
              <cx:visibility seriesName="0" categoryName="0" value="1"/>
            </cx:dataLabel>
          </cx:dataLabels>
          <cx:dataId val="0"/>
          <cx:layoutPr>
            <cx:regionLabelLayout val="bestFitOnly"/>
            <cx:geography cultureLanguage="en-US" cultureRegion="US" attribution="Powered by Bing">
              <cx:geoCache provider="{E9337A44-BEBE-4D9F-B70C-5C5E7DAFC167}">
                <cx:binary>3HxZc526svBfSeX5I1sSAsSps2/VFbBG21mOnfGF8nYcEAgkkBh//e3FSuLYGb6cVO7DzaqUrKlb
Qi21elL+fTv+61be3bRPxkrW5l+3499Pc2v1v/76y9zmd9WNeVaJ21YZ9cE+u1XVX+rDB3F799f7
9mYQdfYXQZj+dZvftPZufPpf/wZs2Z06U7c3Vqj6srtrpxd3ppPW/KDtm01Pbt5Xoo6Fsa24tfjv
p//dilnVN08fNpC/n67bu7ta3t09fXJXW2Gn60nf/f30ATh5+uSvx6N8NaMnEiZtu/cA7LrPkOcR
5lOMlh9++kSqOvvY7GAUPnMRYxQ6fWo/DX5xUwH8pyk9iVRX2+mHM1vmdfP+fXtnDHzb8vcbGB58
D6zGu+8vxOdRb4+jHymQATH+fvqyFvbu/ZMre2PvzNMnwqhleu0UqeNHv7xaVumvhzT8r38/qoB1
e1TzBZkfL/L/r+khMX9E5XOV3/S/lcbeM8xChnHwHRpj+gz5yPdZSMPl94mMJxqfJvR5rX+w975N
4UfwP0HfRxB/EnX/W98At/m0wL/jBNNnHgqpG3j+6QQDC/jqBAeY+Nj/NOqJrKeZ/DpZH8H/BFkf
QfxJZF0LCQz7B0fjP2bLbuhj5jNyOpHsEVExehaw0MWUBN9kyzCdX6fs8WM+Q/8EXR/0/5Oo+vam
v9E34ncSFk4rxczDyD0RNnhMWPKM+ixAlHzzvv04o8/U+cGO+zYzfozgJ8j7GORPovAFULhQv5fA
IXIZQqH33ZOLPYYZIh93wKfBT1z5NKFfp+8j+J8g7yOIP4m6ZzdPDjfzpwX+PZct9pCL/BPXRejx
ZQuiFGEhhssWtgD8QJw+HdETdU8T+nXqPoL/Ceo+gviTqHt+AwqT0r/53qWUEUQR/Zovo4B4DOTk
bxH201x+nbRfYfgJ4n4F8yeRN1K3uTC/VVTGzyhcviT8eDiPp/OxqBxiGroh++bp/TijX6fxYwQ/
QeLHIH8ShQ+i+q2HlzwjBLOAIW85ol+RF4TmEDQhgkNg21+y5eNEfp2qD6B/gqQP+v9J9IS9qmpR
/1ZxCmwXYLoIApd+h6b4me9hl2CKTvLWQ8p+mtKvU/crDD9B4a9g/iQqH0R9Iz+t8u+QqcAECbIw
ArnpROKvZCr8zGWBxxDzv0XiZT6/Tt+H4D9B3IcAfxJl1+1NflP9TtKSZ8ylroe88OubNkABCFTe
I1Z8msOvk/MR/E/Q8xHEn0TQt93vvmADQlxMQvc7zJg+8wl4CxB2P+2ik95znMiv0/QB9E9Q9EH/
P4meVze1hXVsu9+q0wJ7pRhICjx4+X3Ff0Fsgh4kYCf/wSOd9n5Sv07hb+D4CTp/A+r/ALV/PMUH
n310E4H767tGvv/U2QfGidAlhIGOs/y+Mj6CMOVTL/Q/+hIeUfqzY/L7E/q20fEz4IOvO33cj5fj
f8d193233mdfaXxjb5LFy/qFZ+/HrZ9cgo9Af0S+00Ju3//9FIfU+4KcRxwPVJTPS/gY5O7G2L+f
Lo5aMFtg6rGAgjxFwYAx3J2awCgFJPeRB8oPCFk+HPBatTYH92/wDCGGQB9mNMB+EMKOMKpbmoAt
EGDlYeAy7IWYfXZ6H5ScMlV/XoyP5Sd1Vx2UqK2Br/Fd+Bp96nj8PHBRMS9wQZYH6wrGlLrgjdK3
Ny/AtX7s//+qJjBmLP3hjLmyS0Rj592SjGM577Ag847Mo4pqnfVR6KB2lzYGEhR+yh2LYpava+tn
q8GWoeTTkPe7NJz63ZLzcl6ZKt9Zp6l33TTXp9xSHI7FpS6ohrDkS6XTlN06JPkWjUWxytR0nas+
m6MQV/UO1Thr3yAyn5HcpquCufXuPsHGOCVfytUcQran1WtK5iDpjKh37XEKeWBZyf3MgdRr/Jpn
2CExDYXeLQlp7DhH89hC+T5LZHgrSmKSzNSl5Etz38/Dx55FVU9zJMtiiou+a7lPigadVoxNstmU
NEsK5veSL6t4ah6aam/q3YhWQ1XrnTelamf9Xu/ui1LmUvLayYtdk/FSWbur59JD0ZLNhpnIU+1S
dkJsd2xsKIrSukPRrPo8Uscvv0+wf/z8DDT2kpfH5fdmLTmudBB3eFS7XPtqF/SFRgkzQkjuZT6u
N0v10uG+19CSV97gOskMm3c1Nc2LaYKN4daV2S05/DknOrdF0aNmJMYUJ65bVCtnxNcp68yutBoW
aem4lEl/XMgvmu6xf4Gzdo9LO9mm4XKqcPxodH1qPk5umdKC4zTSkr2f5wJY6bWeYK+VTkl2vWT4
lHOoJTvXk5UbLdmleUmaWb5jFKXJfdWSq44IlpzXONOmVsWpx339PYBncLVTel05WO3GmsHKm6yF
9JRfqu+T4LhXTu1L5TfLX6BasqIZilXpudf3IEvuhOcxii/G/SpbhO/dalDbxyN8gUn6k89xT4Lo
C+gv2n8w+S8AvsjeT/oL0G+2Lz0fT+1xT+EXilPprgKvVBFhcPzvt/eS+27d6Vw8bhbSrTePKh0F
h2k5OlMguzl6NII2qkWJM89AZtqO/poAS7uHue/9CO3S4M+XudDels2wFWRG1G7J4RpYyX3xUZ2i
aSG5fwT5Krt0XZqW3JIsiBaU90XP6YEDLuVqQbdkvcEC5h+PvnRckmUYj+bXTjfI1VJFysbv3yzZ
vsh7lBRmxms0BGtXIr3zPaZ30xxWkhedbHZL5ZIwSegcnZqWXkutFYM3R8HcGG6aYoipdYp+vzTN
qPDnqyWLvKxSz79AQ/wM8VHjMq7KTEl+wuW4lBf7thXpqhTKiyeJz0OnFVz74z+ipW/TWVte4ZbX
eUWise3+KSUtotaOY9LL99OAokrleVI5poomXZNoYGKvpdKJHGvB/YJ31c4Nslt37vtVDVcQH0pc
RWnbBMkXszx9xkRZzifR5kl3vNL6Ix/vj3x+KX63zixX8OdkgVhgTxBHBI+KoclTuEUfov4JNC7z
ujU4dTYL5nC5bBfUp+xSu6Bhy73/45lUSOzyYlLrL2djRrXSZHqhl5sMwumqXViN1W7J2eOE7+se
97lvvu9zX6cb3wdR5CGKR2hJ38L9uVTeo/jPhllmez/KPZqlLizKt1XJ6t0UgtQ1Hq8ucrxNl9xS
txThBj/gAk2r+/o+NwPchUewU3ZpKpZ7dYF5hHEpVssNuTSfei5A83HYJXdqvy+fcObUiSfHk/GM
bckD5Vx4RHt7jN7lo1Pt87k6UwPqQbqYMj52w7g2aHC5CxLpqsQmVqxE8Zy6XSSpr6Mi1/+UvT/H
bApFBPezTfw8GHnmleG6raozE4Zq01u8DjXqo7Jk71yalbEWu9K88x22xaWutgNrSKRSkkc0eDHV
7sQz5OTcMc1tMfc07kHCSIR7wfxsPmRNujZ6ZLuylZhL0VyjwKHrXJk3Uji3RWXEesJdmKjZu8gG
xKKCzFHmvTZhHa5DEYaJNwSRV+Zr2qmok2jgvax77tspMU1+W6YqBZHY37jGsZGXDklOy1WlR5P0
oxxWdUA3umwOqSM+lPWQcghDRbzw/TNQEXKeDqHPTVneTJI13GNlvRcgkcfMD3aSoNeVW44XldBn
aDKJAtk9nvzgqh9UsfWaVZi3btSoJkyq0BkTaqcy6gfxwsezE/uZLPlNX6sqzjuVAyURXlElijMx
zG+UFDeBnd0ED2+RueoyfWioF2XNRlWoSnRw5HNevp5bt+N66kGaFKiMPZZWvEsLjwfzGAWX1Jeb
xu9g95KWRK5VddQx9U4N48CZzRxgi6nLp9y9JO572Yfurkrz/qUMAs7KfHpRWf+sFs1bz0vHuGMp
76bLrMp2BdH7Qo8fdIXrndO0Kfd00wEttF1ha1Iu82nmaZ2LrZ2gtZza83oqd4MFptogt15RY6Kq
C03CKtJFQRPeFljlnBjCzia3ikO/yWIvVGKbB+Rtn1+mbVtFWoguamjLYq3tGqdoTTMvSNzIlzXI
/p7Qq07AZ/nzsB0H9rbOSfG87/R82b1hV2js+nUgpoF7xrlz8k3a1Holc/RKhbNat2nLZZbXkZnd
gyttpOpV5umAj6EOI+uNNMJ9F/U6nzmt2zqybGh4Td1VXkuzbQqZc1GIPG5YG8R508eOEEGcplky
eFWzcUP7Niu7D7qexthtbMer8nmPbJVMk/Gee3ifq6gvw/RCu9bfsyyNplCKaNTvHT9LV0MoV7LS
mjcKdZHt8C40+kPd0IPXpXilNWyHJG8zk9BZ6HVYHpqi7yOvJTLyTQH6Vi6ryK10GFepELFRcEX7
EjQb6leYs6yHwzPjF3oeDKfYBzyp6HgxvLXzeOlbv02MmOGqJN1ugZh0nsc5ms5rZQ51mum3zJMb
gee9DYJVBefDlFUbp7TkpiguO5D2uTaS7X2cD3HKKl4i0J9DQneNmvCeFEUawfdkCc3w7ei1MkkH
KiMvm/RhrP3tNIbTppUhijVzo3GU3aWGUxV1ourhtld55GFRHSYBlKBuSKNqYi/noYc7vEVZpLvU
rgI3w+vGo9ekG5uzprBXrZuzzTzvqlkUlE+tniKsPFDIQIRuysycI7ar8txbj648jAOof31Jp0Qp
72XudPWqnadNP5RqO9KZ953Bkc1ak2hmV3PR31CIr+fjUGfcwMGPlNOqlVvwypI28Zx03XnZuCJl
XQOsful0JuCedelZ2vRFFE7vXBBGfNfUwE+1jBymgLu1gED0rZdkWc8NbVaY7UvYjVuvnXnn9fHk
AUvwWi2ivJOvFZoid+gU1zCz2KXmvBlCyv3eNhzlKONzjWuO8PjG2r6KvGLYaCAuJ31+N/fpXa3y
c9HPG78Yr9K6OZhUe2tmw710mmClsdPE1nEdPip7rYgDmyJVLUeOzNfWda96iNmMZxFua8HqBFjh
dBgKU3FXOOu+BKab57Jc2cpjXCuaR36gVzYl3UpV8zqTNmma8SJ1/TdVWOCIlkrwKqy4UvPbeKrJ
iybQr+D0FRwkP82HENWxhJIN05UaKOijpaijbM72BWnWY2sIR1PdR2OVvRRwTNede4MVHsGAMjYR
bgLF4TXC1ZiGZRz0OYsmm2/7wgYcO/5ZmeFr3IFYZsP+DHnvQpnWa03yTWhpF1WpZBy31ZWbVjPP
2jKLnLpsohzJtR9a70rqqO8Z2XfP/aZx9gMcMDhp7ropxMRZGETNpDtuqnBPpp5wL2AsyfzLfh5x
LDScySE1hteNQ7ajd2CdvWjGso2bAPbeUHaMZ6bclvZ1C1JUBFcjSoHdWVu+AwVBRVNveGjDcKXS
DvaHr8uYlm67tm0hEpCkty0q4o5M5lAykUwFLS7LzIuB2xV8nia6FypPYzh4cZcFKBoaNkRUFOfu
vFazDaOu78aoC+h66tNXsz+piI7hq4mgOaGyKbnsZGSn9KbtvH1P6joeygrsW6V/V7XSiYNxEhGc
lHqTgibAM02u6lFgXqaiTWSwJ36OOG3SkNsxxCubN2VSYNFwxydvG9bhKGyrjAcMqlqN2GYKHA0q
vHoLFrVqO/cgEXW+WDme/3Lsp5WPq5f1PFJuWb2RGVA4MHLgeTifNYxa0NbNdd3RlnfuTKLQzS9K
poakn7ySN1ikkWE14/OQJW5dPG9fIEvGC2bVKihGu1NwNoIyHVbASGxs+5u+E0mW0jEWfnpwA5nB
dUM82NBo15S2TlqwVwylmDaio+XaFOJVWhVyNxfORdDRf2g/rnI8ZzvE8uPOCDklqF3Nk3+hWkeu
qZi58qez9LjSGvcXqg5AWdLA+QYbYW2HpGYt4y4T7zUWRTRREBSMkA23iKq4VbrlzAmdiPR63RX1
NQMDUQf8eOdn4So3eDivC9Hz1CNdQof6osuRn2SuJtGE1JUByaFp/Da21h5Ct2l51ruRtEQ/93zy
irRor9L16HcE+FkJEmuhTdwhXjXlVVfiM+gEZHMvRw/LaK6yM0H6f/QAQ6GCrWpUTlHgBbu2T5sz
TPIXdJQ97FG7Gor8fTm+8odyN5HxgxycKWoCh/A6w1tTD2Pk0jLgBa26pPJNG40f3AkYCGqk4iSg
L1mYB5GL8ou0Z06UMwfzJugnXtdFyLvaEZEo63TbgAiNWnWm9VwnPqJmo/pIBkzxwHG3XS473pVn
AYwYzV1bRAJLE9PGRdsmGFezou4GeFxS4TA99+viBaP9bRcI2AC45ILBwuVSrIrOaUHy6fZN7vtg
8fX3jd7UchJb8FfFmdmW3oD3NpxrkOebSBYj16R0olBpdw3qQ0Tou0E17nODj6xT1uXaH8e46vrb
Gg3ATPIIVjyN54xdg8amQa1bK6PXU0Z9UFyqFyOtWezU+jxz0QsyVF3sovrK67r3menLCGnEdZC/
kUWoORtzcubQJkGCdJu8GpO5GYE150W+R4F3UYIZepwdzih+04o85MAM/aQo9RncgyBu+QyWWxdR
p8KQCxAUNM11RF1D100TRtgzGgwIg4oz9K630zvH61eZ21mOXfWiCplYS1ulce1lm07OU4xIq4Hn
zQHvRDEnqCfPC789yAwu49x1tl0ZFOe66C888b5l5KIdiP/arYNIip12QN4eS7B1z8XdNLsqsn0L
wlHo5QnzZtijveJOQMFiIikHEc3hA0vzKFe4i5sBw+ETvHdECZLJJSaDioqUXDgacCjbgqU7VT4v
HN/lfZEmFkuwNAyF5h0q9/D2LFsH7ZwM2XSetjla1Zl8nXdztq7bueQd6D8E7BUvrdpTQssIjhdI
B7jzYjmAuWO0c2zK/KabxDXKlB/X6fCBWHwWhD3e4qn/4GcvwRxfrgYzfRiq0X3l5U0XlY4+Cpaj
mww4mHmhTHfuxwW4uzcZTfeOyc607eck7FC2Zs55FQ7/hJMpz8FytBKeS3d4NOemFE3Uztk2A6vw
Bmz0N54yEx/s7PEebf08nddB2N1ppqdYpkmOxG1PypY31AejTSgoD4dum0v7vq3ScNWM455NHhcN
ETH24VLQQXjrO1Wsio47bXjuBWZNWx9uTGm5SbNL1pavFEk3A2YvqelD3oOSzN1gum7TBqjavcTZ
CMjSXvMAlRc9MmfApUXUWDDdtUUiiXqlKLnJ1XDmqIBPqpfRxGquSzFfKEcaXlqcb3pCyboNgWQO
vmxt6RxQ4aUHPTfy0KR76oSBw5eqYey37SjL81MdDjLNZzVU23uojKR5XLVjvtJHTEtDP7s3dg7G
uLF97ObzlWmujKTDYcDD2gYt4aCo5nyYy54PflHARLKXju4zh6cgxRZNFyR9b0c+ir1H4VSBieCi
x2N2aY/JJNPLdohYXal9kA3eYUnAHDlHxTSDJKqCj3W1PzXrucvhyH+u62ZWcEIFWTfM4Yp56fPq
mHSwGXXQHOBQEGD5tl2NFSGH+ZiAaVZv2BRMfCkam7uHog3E86Ezp6r7euPT1wLE391SxZyGHKQe
57gajEqWuiVxSUq2JvMyuK+gyxcNLmcuiC/3NR5RFReTqrfLwEtDmg8cpDE3BuVUx0vV0ihKVO89
f7paqrxKi4sgcOIhy4tLsBWqoJwOFmNxOTTjh1E06XbA7jmaCnk2jh49LAmb4Vwp63ur+zo59fU6
Na6MSuQUDtdgdjlznW5XeqV3EMdk6dwJH9w5aZlMuTVRXbMciCozn8+eZutTuVVzs2qVpJFe2nPt
EZCMxkNh2PM5BB7Sz80AZ6ejhzAsneee2GfHggvqzSkB1eptV+TzbqISRpDZbOKxduFy+NxvLPtw
I2fUnBAFSPn7rBKHSlfdhVZTfNpRsxZZNOaWh7IyzxVIX5fUYdklKdSVTrNxv3RbEr9RhKes1pul
uPTFrLax1wwoWaCWOjIRGTuqPJfdOEYhysKDrN3wkJUwYdft3mVpGx6WehJU/XN/KHhaMATfceyW
dtNWByQ/X3qAFnhAArtgtoH9pyZhN04W+odGq+Cg67xJcM7mGHSs4LA0YFuYLdKe5EtxachKRC8a
2URuUVoHBP/crkzlulEvJpDceu/svm/eNAEPSxOsJWmKFZuKLJ6dNL/UtcfikU5l4gZpnUWBbdKV
G4L1zTSNuOyOCbXGbsGmVPN8HBH/8sXuAwc0vACYWpHBHln875+L/3WtKvi3POG9rzy+274vnX96
8P3DXus7dYxiMo87HaMIPuOC0T9GFRxd9w8KX4URfCdQ4PR+/DuN348i+BxAt4QRIORCcAe48T8/
A/8qlODje65PcSUPwT6FE2CIlfcx9d2QMEKID+76z+EE7jMX4oE88OhjFMBDtftwAu+ZR0KEwQNJ
IBzXRxD29ymcwH0Grn8IP2Dw1jyAYITwP4onOD60eRBOwI4PliGOhYQQkuYBwofhBD3xusF0U3k+
KTVEemr0YQbFYo0IzaJa9ibyUBVupTuC5yKrRSw8NoCkwEALlMQ9B83Y36d+5t2iYBhWgQNRCE4G
jlFsg2pFGaUrVg42NcncFn74QQ2uH/ddiN/NnofOxejXoCUQsNa62cB4qjpxHTZemhCYeNQcZTDw
3Lev3XwMacYd1rgbUGnhFnB6VCceK0ziAx/dIjFXcYPa7qCQE8YNGBDA6mXCaZ9Z62xHWIazvMkr
UPdysRkUalapbNsPuM/QK7BLZtdhIe1GBo73hmLQgntdgE5khrG+0HCf3FWNw8Y+AompJ3djI9r0
KjesuAbD2qEUlPTVSo4Vu9ChHtqLoS+LYEP8uS44vIRpQNaR/Yj5MElxDfaR3HCBMRFgBPXDnqtg
6M/UTEC8c8puh5GW7xyVoyu/Ak6NghpPkeOB1g+2IE971ynIoP9UYyBvy3LA9rlJwUKSuCAkbuFV
ZPGyZsbXvCpysGIEOBhNnGZAhSlCsgHlKspS24dv23SoQYHBYzOBIQSs1MHrzBF1ErgzxJiAfEHp
GOHAGnABgCI0BN3/Dn/5v8c52A85x5evnO/ZxhHmM9tAEFCEjjFIvuvCC2WIIPvMNvCzAIcBRHKH
AQSYEQgQ+hSFRJ8Bz3KBZTAX2AP0umcb5BlU+j5wIQg+9BgEEn9ikA9uAfi/OD6WvwxDCim8m37A
NkJ2jIAKfBLCKxEPXvE9ZBtNCMakvAeBRBTaWc3l8DbNSRVZ1b7NZsjInL7zjfOynyvNBckvLMSE
kEK/Uqk4q131zhTDzFGvDqIEbVZ2eULHtgc7ZPGemQZiTHyZr1ykM4677rzDGvwIDYa5p++VM5PE
ZvSNCkIwhwxgR3LHkldI32C/sGCIw13EyukVeCHAW5HlB1N5Eow++d4J/VdtDZYzbECA98Z91loJ
ikplY1IW7QrpoI1aw/q4IBJMOXTbDcPGtc0UzeA458VUv6jZsGF26nk75DdDV71RYj6XbruznXNZ
hu5mLsZXo2nPalm8KfNOJ51iiZzgrLd1aTk1s+HZmF8QML6Ltr9gY3GOVHveB/QtHVKPz7j6Zxis
G5Emf6f69IUBb1w0T/mNla6KR+QEezcP/mGDAid31ffxoNxkzvqr0hObdszeoCrwE4+qN32WowjN
agNWt4Odwd8/OaCRink4BzfXeerPEPKB2AdaeQOfw4xGJk1v3LLdUdAAUmZeD5Up4kq4V/5Uvkg9
cEP4rAYFFrxfYPkqFc+ro/0YuCDH4BQrGQt4NY23QlVr0syg9yv3Upjc2WB1tL249M7mpYyLIWu4
L9s3vgduGb9AFxWYCiJKsiwCFeMyz1G/qU1oo9LoeZ2bnk9ltR7madtk3dpBXsOrtt4NLmh5Ql2V
eZv4Lalh9fqVGEMwWTvJQAYdE+Cgta2BwuG6ZBRcMxaMEWpVwR/2vAj8vasrMOoge9kr4NxGn9dz
viszZDlJwxchCM7caHOZ0Wll0HwzOfOtVJbySqILzcBLQkva8LCY3rikfMFma6OmybzrguCXtAMr
KzjIwM422FdB0FUcvKY+2EfI6zGvwCjgs+ejVdfCqybug8lxbOsCfKnl+y6UbyqsXzdjAKEKPgSO
+dUEduxi1LFTym3r03epEibKKITslRCNIjvzAUJMTLXvSNjcqjaAQArw9U1gew6pos27TLHi1oA3
H2twOXSTslGVe1O5HuA75oNyQm+Vy/qMpQ3c/4KwdVf53SbQjn/egUMDIi38iTd9cJsa/wN27RVE
SZw3PawGvBjcdxKunV74OdgIhYajNF31fhBZOb3ITHpNRJCAVrc1Xfgu80YcFW3zQndtIsJunTVy
jSB0EewAe69F57kzxA14N6Mp0Gvcq1ezKnaiT01UwnaNBNWvwNhso96mXTL07Nzvqpe0Lfa5zraq
mJ77lU5Ao7/GhQtGfTAOy7A9Bs4R4DyDvYGve2lBHOGqMwp0kwatDAQBRgR3R8fJ/7B3Jk126mqz
/i93zg4hBIIpsLpaXTWuctkTwuUGEEiAQKL59Tcpf+5280V4cAc3wmdy4hzvKnuX1bzKfDJXiSWh
wjzG/B7GtPHxVyCKLilBRqZNaS7Z4uDF1A5v2qEuNhh5NKy+/MPgiiLmrXmcszHfj7o450utoSbU
9k5N+mYslg/+0G5ZHpzGvFqJki8i15+nMrrxWvFgpPq0jO1L6WZuwlt7dAaDf1mrHvshTODXTHDA
ICcF5FLP827BEREGzvOyFPfKrQ94KY44j8Umb4YibpVu4qbuHlxv2vQqeoj8CYuaTDohM8MMxcWl
n+Dc9NmuggJUzJDX2+FeuliPnf+EOSBhDr1zSsj8etrIKnsZy+iTHPlDtbD7cGD4sdjhfafIl46J
T3VG7kgujuPs5EmWZ+cFZ0IAzT3OWXXfkOaq4O71xD9EGoYmxC0VqTkRfjjBWio+QT44Y/g5U2CZ
o5M9hsFioO/KKzybHdJNQyy8bl+3yx4Dz6aR/Eao8N2Q5+/xAoT3PpguXpYR+k6rPnmCHzEd3WeF
v6WGnq1c9ouCxAwkMxeXcOTHTEOyFUvQx13tP8G4ua9UsYU1eEN6P9oCeNk2HbmF82zg2uLvcsg+
y4XvlkrdN6P7cQ7opusrAn3InmvsyWWpPsJR/xy6Ahq+edB5817rYeP1836kzdEr3c3Iw2PoVluP
qfczjoGmuCWs3SxVtTO0kPHI3bNdlpfeuJfIV0njsaegh3WQTX4iAF/ifV0+CUqvWaavvV6mmKuu
iBU30OxL59zgHRvD1TwvjoExhAmdm+qTrPG9i/VnCCftFIbTg/HIdR77d7ovTlSwD12AY6qb540f
LZ9LDrzCaYs6zrrhoWmL48idkxOAG5l1BZDKoVs+ehfX9e+i0T4or/5AK7txBjjtTF4BYtxkEEZS
HVRfAg35rC/3xO2nlEp4sAs7t5FRG0JykB5ttG9dfbdQ+sgKCwyhxY3neK2NvWm8afzm7TyNLxZf
DHPoMkwtgbk+bDNXH+uMnU3ovY/EcmxdqPVthftm+RRBoY/bqQnjWXbQ3MlyDVvfi7WzJN3UXApX
urDrYXm0MERyfdsH44Ngduc3Y0rkmNCsPlOvgpDvZs8ql3cVxaU/BUftyA1k2hGOYgm9o74JhL6R
Oafx0rI0IPaxae1eDPmhlzQtoukQzXj5Twt0xMGUz3nXDHHlmNuMYpe0eXkfFfKmWIIDZYWIZxGe
WMnuvW6CUDFDzG6kgytYfvCi9iS7fFeZ+raiZCdhPCbWl5B3+zu6EGgAWj+1dbWnfaFiHG7PzELd
zwUMOOEcXDPCrC403QbwwxzH8Tea6JciiDRGAnbFkjkxz72U1Ln1F/uGWJUEo46gZrnvbOg+l5Xw
4qzkUOHH/BD57SHLMhLTRd1XjjCJk3EYXAVNBj3t51mdC6EOrvZOksLa7GzdQJ1s3w8tDNx+yT5i
lJ1T5bkAUAJoLThv3/WThtDWFm+yukrgSKULB+zQZedmKa6k805sJC9z1Cf9FHSpPw8ws7PiWI/T
505WN3z0G7DS3T0Lmh3I6XjOxKmpkrlLxoAArHAufc0/+3wEfAlvEsjGQqGTF+SjM5a3/TqT4USK
h8WBtF3pXT65RTLm/qPi8pBZTySdWhVxsT5G6dWWnYVXGgG2L9mm8eXZau/zOIYUs90Cq9reGulv
3BpDh1NZmaq5htvWPJmpPDRSbtwoSKgnT5NVz7Op+hj0ctrAbHSXL85sFsx1fN8rszGaHpva2w0M
AjN3wDURAc0OnvumUPh5BMMCXttMd4VLXjTt9hSTDXWdj0tTXlSZvdQOH5O8yd7roLN7CUMiLQJx
A2miiX3FcTyBd63yrIhJDkJ8hrfU08co6A8R654Jz95k2j0HIrswM91EYbdXoxUQzdsT3PJHDPQv
BZ0/wha/VSV7WDT5TJTZ94Nztn73XtTyS+N258Ez944kl6kcupRgW25UOR9tVuVv3M7fhv20Vyy/
BNSFfTqTfdPU70g7HiKAOHMeXHTg7ZSNaOzSeqcpfeM5DTADLZ1N7/dgF/THYa6dmLv64rZEJHU0
BqfJZWyjg+mtGfKPyzQ/DZDZEsPcQ+YOGMkaEiVT038ceNDAlmAa1NhUxtMCOgD79YQn8K2cuhvI
DPiLF8P9oPunYSgfIGVPqWOde6XNneNFJs5sc8VT2Saz311qPe/yqsexQL02Lhb9TH1VJpmE8Ucd
nm+lY4dYyeCqBjJv6FeZAxtFJRA4Ttyb6rgsRiz3ypyGwI1iXeBc7foijuzyeZmr57bqL8I3z0UA
D5Lny9va8aCs4y6gQZMyY9+qRTx5tj7gR37jlfNL1WN5yIJkSUDZfe6OT5EeHinWVDq4uo8L6JOY
Gv3baCngI7ESqxKAVTyw7J5zgglvBB4IVPYpMF6I+zM6M7Lc9IW+L2x58Mti70F6SZc5ewco8+BO
HjAn67iJ6YL3+ItkcUirO5wosAM8BbcdY23f1wqSjHML6GuOC4bDUtXyAGMg2FC1rC+dAoGKQGOk
rlbOq3xhmf8WrNxL6flt4hLIn1aNURw4i4DXPHzso8y9jhmXiUPhqGFXnvoK2YmAVC7G9eKuUe4l
b6GVD/mwEeAfkjwQezvPa9CE9JsoEunkiRb3RL2klR2OzeJoHKz2KCa33Yxh1e/ncb6QSXVpKDpn
MwmsGEw9VVoPNQFU6Jym2n0v9aBiXDup9IGJKu8uJPJWyOquV4jDcAv0yRD8fkB6vAJ8nRmqB76q
9oyGT0VYfh6AYDUET0efhDruXbEk2mcvI/Xxv3q3RMAl9w6+q9xYzxg4KiOChNVwfZwJPEqfVeuj
wnk2Nj/q0b2TrJGJHvm2MrJKArFs+9CzqXRGkVIsiTiUbRNnHEgHNe2dypejFNpuQ6vhMpjlNp8a
uR3mAC9P30ypZnP3AQcFTXjALZ5mQXfxGAiP+1Bw2ql4tv4wbNq5yOaDMyNFlfZi0aAiSGtIn3bY
F7f/T9Tr///UpQhyy3/r0r+2Nf3Ql9av+q4vrdqzB04BJjp6Sddc+Xd9if3FkU12A4Z+poARKMI/
9CXPDQEUUYZ/gjEf6eQfsjShPpKvqx71G8oSavn+pixxD0k538UfC/oS8/nfBOkOVFs35kN/jngO
3lDbYUPtgB0KCBUoINCDlPfNWwxoCzlr7JmJ+5AaFjPMW0FAA15aXKfRMzZzDq6oDcLYVnjfABVG
GntJ/Ii1h8nodol91H1iNMDC7VMxAF45jmhwBWxR6unQ+9R6z1AYLL/kzgArV1qTY/xRjHR6G/RQ
4Q4zmPlxJnhPGmffVPx5EjijHEwS6QzyKkWwrwM00fh7ZkD2+BisdrTWdWJNA2+8Kp2t8VpYVBUe
jRG2XhwoSLFQZEK819c8GMP4xurGARPimLiUCyxAv4XAmAXPQowGcNL4RHwy32QjsbjMPL3Venk7
CFDIZSlvpoo9hEAlQUapJukWKPrBMLwXgf9gMrapcDHGUCeOSwsepGznM37seRI6IGIxdr/XkWV3
wNWGOBiBPgzjB3ADIm5w1p+zsDlVQwS8twc+WGQFomseJCbtOnaf0w5XYRthjgZdakR/J5R8Zkbf
TSzaZ/3Ub3MZ3gVjZFLVUWj9RdcnnHUnAQv/pg394JwhTpkKrv3j1BThJrMyuwBmaky8oD7lJvPc
dzxaIkTr3I9B1/d73pu7Ip/pLpDS7Kxa8TU/v3rWy9JKgc0DRodLdi6extbzbmyIbzUCukwUjUas
Ifu57Lt837nD+3EFZdji8biG6JIaU3xxtPeudooyyR1cKaND6puwEcHnri7lrin9R6/Gg6WbvOea
2wenxi2kHQwRMNO9PQmbNq3qwuKK9jrAloGPiyrAPVq1QDsmEU47QJFZCmOIATbumiTn4I5ywQBJ
c+tu/aKMMBFBCR1UFe6zkIAjxwba9cod98qN9MbD9b2h3Gkgr3GVdgo3iStUl+TE+zy3GJhtZ2+W
jnzIFWxaE4AznlzgL95g+IdGdBxLVnypeVQnTC7hm8xDuGaZhdpL2BU7cLESg9UAG379zsS2G8fL
094XQ9pM1rxFJhU3fWbfLRGCWtZkNGZE74ccF3wG1QlXr4zeIEa0AG9tQenxxjt0rde74CuNm46z
0kc3qnDX9YrgUd7ksaSTTKp2HFf6WGyGAEwJGXqVzl0N17x0L6x0XnItiiSj9aMIOzzJo0fcUXh7
LsG9coZdmCO2JV1olphJPjn+8MIbqAxFWx/ABcgjOEa9Zb7WSdBKtlmioLmFLSuBtJeHErsGO9NX
y1bViA+U2qyvFmdIcX7Nj3jik41aLL0XqN+BSrm4l8EPshNz8K810BCvG57zGwKdIfU9hcmOCxE7
ZnhS1VIfhjG4t8X8poZ8A8BPPMAVfHb72j8WBfVjN3L6XYvr+xBljF/GoKLbvAjsDfZEF8PzHd8L
iqf1XAMiRH3tckeaCTp/o+cLm0YXQwWdHsd6zk5jP8gD9x11GuqFXpQvvvAIrNbQ5fdjPeUbJ5zB
DTJogxHmg7QzUMdmOb0veFCeJ8+7Lsx5R2q/fBqQJtzTYaLJnzv71UsO/9dYOpqOfi5p+3Fpr1/2
7dJGhzhhPFi9YkSk8Avfr2wCk5nAY458L0CJE9yab1c2alBxy6OLj1OOa4Djl75d2Qime9SDk+y5
PkOZ229ZQmx1fH7JpaP1IojcCEcyC9eW818doZKZoGq6WZ6KosGGH9lAktyqoIRrAmRjBFrYWOet
6zS50ybgdVm5WabaUW/wy6ltirneC6W5t8nrsIHq0bIwY21SDFPo4b9sF8qEOK061pX0VDISNgUY
wO0O1x1eg8UimHNYgH/oKIcl0kPpxEazzvKwBA30KdOHwWVYQJDNo9OCre1U/9yE44RrTwUqyTLj
4mhnYQAwDZZxwDZW9QsArJIYNzdxnou2SRFN9CH2/1n1XwkK8Ab/Pal+7Sf/F4ACX/Vt0bt0ZSFA
PFCXMHAK+KXvyx6TKiABnwToVeDrAv6+7Nc+BtQ4EJ950Ale/dNvyx7lHRjNsCmoh3JZTrzfmlf/
se7x5F43F8bVAKWI+M+v655UQpgesPaZC7yx8JjxWTz6UxfPpACoXxGuh6OAc7AzbaXfwZEJlyQM
wJvVc+TsnKnV71tf5huEKtRzrUBWT31bAYjr+15chrZ1QREt9aIhOBLTRbemAmyftJgQTtyq3I/h
epW4QcJlRwqV3SEAJD5ZAfPDeBR0vzM3UCWKce4/iWzCjAnVw9y2Qaae8xmUceyoQjy3empWDt86
t1IXbraRBBwhUK/eJJix6BeOxJlNhmLhBxrM4rbEPxrGvvXtQ9jX4kG5TvQWEJRzGkbOj8LvsvtR
N+wdNU57X9WEvpnoEiaLdSWiMx5urIK2t0NI7cO0hP2x4VaD7YsQdI4ivadS8wTfwG4qgvQy7dox
beQET2iGNUOGYthwDdPP45CoTdFXEPcCndBe1nj8l+Y9Mwr5hygTj2HuIpIHKj2dtIsx3FFeolsB
tLOcuxjLZIzdmQcXK4TcE8NmPx2yAHk3AyYaD+7FbAFviLTA6B+rcOi2YYeghe2K+mZoYCwBM/VP
Ac/mFFGyEVxs4GNWptuhDS5Lnwm8iQMJVnLwLrOsirgm+FQK4znjLpTh+DCMUDNiNqvqtqZ6fkPp
IruY2YzuDAfBzYCJsNGzZy+QXfbMBokpNDZmmIpbbpBrfDGjCd7mbhOBCs29+Y3LYECPrh7L/TIE
5oJlZUqceXX9ZKU3fqTI8OFN5YrmntjOkTd1M891PIKPDGKKDM8D9UvIF3gPNmlkc7HrlO9spEDQ
A46laaAP9CR8GGRoLvPSV2HKNUNIKZBYUMwh9kHowSYgchtY88Y4EB386BoVtP9oCubhN6H9bRY5
IkwZWj5ADpFg3vBuocjT0Ly910W3fGFO0dyRji/HwoT9HvnPpUzQOyrh4pRQ8OIC+RqbuK4Dst3S
HjK8DY8ThK/bPNTRMx/n6WUMDeIEk4mAHU6yazbOHEywk/Jpvs5FRaddYD1vy1CrImGCl9NzuSzN
rRyH/rgIncEzjDo8ijRp2121qMKknEjnTZkryW5qiPf3prO9A9PJg5K+9By0TjPUGj/hugvfD07m
o0ggnw9hQ+mczI4h26hGpGnBQ+JSe8KcuY8QFS8lhuZRZpgie2RTkpLPM9AEibXnin7YWFF6nyMY
eceOB/3KWaryJLw2vJW9DfJUOe30IOeIv20AugPnFYN9wvNFPsMhWa7t+lewhHUHZ9YtZihXYXtt
OcpA4prmtZsshRN+Ll/fXzChARCZpXlDvMW9ARIlr91MZRBXsmRX38z22q2Pwz834debEELGf9+E
Pyq4/uU2xFd+vw0x6fku99AuRVxMe79yQQB8ArQMhZ4f4XMsftyGIIawUTmYnXVIDFaa59tt+DoE
Ugw1IceYCNnlt25DXMa/DoGv5UQBnAWgS5wGKE/6uZyorHx8Okofjqe5wHOwTEQjZ6+OCR/Mg+U1
4l8KqHr7nAP+2/brLIZQHr+Ec0GiDaqFfLixPpIBdB/W/DoS2uU4F63yMtT7jD0O+zZ37WEqvBmG
lBOWw1aalvCdQ+QiZYy0Qnj6syC/Lkiod/+9IL+22f/LYlwbCT98r8oKaQA5Ym2C/tt7hGMqi9an
BwpJPSyDb++RdTBjAE0pQdVsyLyflqL3lx9wDGWU4jHzuoB/Q0jEwv37UsTyC9BSHKwtxsDUfl2K
Dq/bUfqangpddY9ysARopqjYtanq5hEJ0TL7WKAZILgJjchil/sdgJUOlsIEyCiSFYapyskuTk2q
Uwv4CrSTBaFOucu6W+zMcmNajF9fNKk4OVCkzLdtmEfmXLeiKR7wru54ebtMtOymFO1d/iQ2DYpP
3qO4qcJd60d6ZMDIzYguJISYELENwne8kxLQx4KMFKgjCcQtuKcsAwvGQ/si5DIA4QeLEhUdwraN
HNutKNt8dUjk5s/Kf135Idbjf6/8r5+u88+Vv37VTyufMB8F2HiJeyAtf36UvJKbYYhV95XP/LH2
g7/QFrjWxCFn6ePdjW/47Rj2/mJ8fYQj/RRBe/89qnut4f7bMUwDjq5nPHQiD7/T39b+4thZTfC2
ThZY3x0Bt/3gF0G3d9msAVRkTqJaaEx4R6hkHpdsX7XUvYGkYzejqaOr6El7ZwI4VVkAea/yXf8x
8uYq7YRZjoA6ngbqBbdKo8mid4olcSZqDxCP8se+bIYtnirqbl5YleZ4CjwZO0QH5Esgh9KpvQfM
yF+cMcuTqvYRJgUFn0Q9B4cVttPtOOjxmltTn4EvqNRxFky/dY9rhMZ8GqJ6ftFMeD5Iw7GDjDZy
Ykz7Xgt4zita4qqB7j3aziAbZeQP1ZSGX7cidFbsSyTnQnP21u0aNI1h2+lVHVBeUbkbhN6tfx2a
qOIP3brnixxiu1ejx+GqI030rlIIlN9IJrH1k2g9OaQXivEGlnk/fmrXs6VZTxlKPACAwB5NCvTT
3SyFzFM43jC5M99L3LEad00nkYcGd51qOVYbPswmzQZgkbxy5nhmA/r9Cp2dHDX4aQ53NlZr7LvG
fJCUjUWJR+iquzBDXPjPzv965+G6+e+dv/bd/nPfR/iab/vefbXNoOpG7HWDYQf/JEZg8nLxa/7r
YIY9+e3Ow+bGVQSBjsEyc2GQfd/29C8CAQ53C1s/DgXu2e9MX+4/whx8texC2HPI6OFYYuu58FM3
ZOCZbomqIT93JJLDVXId6AvxWwodzYBIAPg/IMTgnRnihcNjA9K6/CRzhIxbkCOrJeai3OBQuoiM
o4gLqTI3hjKO+LcuYKbh0UmXZ4hytr46TM7b+dV681q9q+ErzWczM45HhQdbSDb581gu95Jn/d4a
96no2Z2V1QjgQUR3WvNTQ1z43GVAHhCYiL6Abc5uKyYggCBn1yJ5r/1T1QOGyo3xNkT1yDmDI4rr
1hOpCoIvCp7PWWcrirAEdDujrivuI7++RQHAQ9OFH4oiJPEwu0EiRNuixgAJ1z3A9TEtwdfem8Fl
Z5/KMhWaDqmebPNghg4mte82ZygzMtW5Iy/9mL1hswP3zFYn6csPVcd46ilAEkU5zyjbWj4CPJ9S
35IvBZKOqcZraaO6Po/LBoZYLeSNaXue4L1XJ/Von0DR2AS40yXTeRib0OHgdyOW0oIWqTcH94JB
cYz07IKN1xhsS2z8sJna2Ck4/o7i0ud1sCeQMjgUjNnDM1FPgiCj7bYFd7MUbFBdz/Gfg+HrwfC/
jgTrJ038y8Hw00CAj8RgMMXxcSdftUhEOb4fDK9nBg4MaJiEwgH6cTBA2sT4QCJ8UI5LXGQ5fpwM
iI1RKP0h5rt1wECU4zeGYYoh/W8DAcYLTKahx9FdC//o14OhoEhcj304n8bXN1M0Std950UoKHjH
YDBmuE4UwHMywP7c50h47qN6hAIQ29xk5XuQY+hEGhukxbCWw7E4jKPuCgZTU6FcSRQT4gl66Fpg
6IaAvnHOQUO4vS3aEB5S3CChP1RvrQ81NDwsqrHln2fa/0FQZ80g4mHz31fWt08u+pfVia/7fm25
uGfAu2KVQRP31m/5y+rEMyzEtBhhEUJr+HZt4dNMWQh1e/20CB+fevrT6sTCJSxavxdG1tdJ9jdW
Z4jf/pfVCUMRMy/8I3zUG9R8is3z87U1Bm5foeKpPEtSZ1g7BNSjmiaBcgEt+KCeECvyQXroti6H
Q22y5VjXFTlOnpr2SPMrDzJ7QN5Z2/ronGn5dBiD3qRgNzzubhjnufsWZVaVl8gSRhWEY4+1CCzo
CRUs7BVSqkife1sI+d7GcjI8QpJHBRPqIcRGOSgQTriJVIPuGY6PfqjXKqlqEDyReAZs2qhAbF6y
/oqWST+pQm22MiirXVTb7C2PUColmmq4jK7fHYEbFCeRox4pRtmQew0yxz9IOOh77clhp4Qrnjrg
KrDREUK+VBM6AlhI5gfeQxzN47aDbAyefE1WFpA9ttmatrQqnFFbmrVbx1r+CQi9OQLb887NmtQs
1sxmVqC/q1pznK7MgK50dZ70UZ8nNsrVdhid5rZDi1Pifw360a+xP0XFAo8td1Dwh1rjKVpwB82h
bhB+ALFt6us86bayfybQr9s5xAb77+387QNv/rmd16/7vp3xoaWQVzgSwoH71e79eTtjmKT/zAau
wgsehAQT6P8EAL9PoXDEfDyyuB/R9QOCoMn8xm6GvvK37RziA1eht6yflAwcLITB9st2Nkvd1EUw
ATfwq2BLyrlu+JX9j8zhlhAhlzTiRbfW+knVapRbF249f5EO0kbuq/UBF2nCyBWK28lvYI30xTg+
yJGNO1+AlFhWD6Vc3RSCEyM20SASWYnUyumk8IK6Nv2I6M8QFGhLgzPj916O+CDcmi7HsxA/3Glb
rl4OnyYbK3QcxrCTzHZ4tXuUgvOzvLpA/QS8hniiu5p8+kxRUxjnyJmkAeCYpCpohga8nGzyBUdQ
sTpN3uo5eav7ZOq+3tCFauSrVJXS1aUCS9ZtltW5GjL0Jo0jWgtkUY3pIHKkk2BXbqhjeaJW/2vK
yvzGRiGKA4GdX0pkqK6zg3y2V8LVIauLNq9+Wr8o+gaZpvaeLaR+NkCPHws58yMKbLJTs7pyiDqW
D8Hq1HXMzzDOr/5dAVvlwCrkhJOpnEDG+OgrMUnmCH2xA0HvJF/VrMhf66a6ZbkOHOdtItylfO4C
R3SxUKb4ZFcz0QOijPK0WsBiVG5o4mkgSI/MpTfuptWOrAYe3ZnVorR5WNwHr75lgMK4oz/6wiY4
PHN4UKIDfWwUMiEpEFHiI0JUIwA0+b0ZY/2acZ7nYjTHNlToejG9j9lYfU1E+2s6msBTnHGEIfK3
9Ize5V1JPqC829w0OBhR3YmYNXtNXBev6WvbTICb7RrK9riY3Zj0ukVLIwBpYMJD93F0UH6yq0pf
dxeAy+WVjDJC1LslBn1VTfUGPESTPejXVDhEoal8RpsPEScCrHwnOcpVWQ0TtoR3mHhZEOx8f2p3
dZlPsfFcZ9c5bbXzHE+e5USdL62NyjfBJNkb7J5x4+juWToDulWnqYnhCiD5CnftrQMj7DABG98J
Gfbb1aIE6zSPW1yGas+lEM8mkNVHFuXexotQWQk8LsCSrdyrmlqz4x263giY8427RkVARBep5rrf
SdlAPzHVvCvdHFgFywCq4//Da4VCrvfD+bNuKolSLBTfkbxjl6YI5Es+IsWXF+gYdLIJ8FhYDfup
FyzhnVtvZuMv1y5H+mSI+Lw3uAg3s0SNqYP39KbT1KaDlNkDRcjsABZ73nlNyW7hNsobAYY4ydGh
QOMQrcwHgoLKR6CtTmKJRD6P6QiuXIuyy3biy6FpBx+hX3GxHcKKcGc/NeUqbtWluavWmBla78c9
Wf3bDHTmdcq13hnXRfUQSP496h4BjNaCvSNdpS4YR8btmDfTBq+pamuLojuxokccmHTjBvEq1D0G
mS/BYZV4BFaVn/QjjbaoIQH7Jb1meuYl9acYf4jHHjGOs3Iyta3rDg2YMOfwuQRtUyFiEFB1QOws
3HBkI85VjQgzL70W1Tpr6eKavhzWHCbB6/8gFl+lfx52r+NzCCjkv+/bnf78WdWfP//LfYuv+3bf
vnJXAeLzoQ934vUF9+2+xS+hy2sFloMQS3W9676Nz95fHI4b/Tmn/03tXaGsAB/GhxQ/pNPfRKbX
SeCX8TlCSwD1VpcD8wAeUOt9/JPq45bBTLCW+tM8BRNBh0c1onljQvXYwxwNyBtW1HGLD44SECwG
riEIJRPeifwZnC710GdWNLcwZWBQx8J6BEc8Sbii1UbZ+W0Oq+YgkKnzwAnErKDPXu+fG92jpzEr
TibstmhPPsDuPlUVElb4GBKWwDSSR3zL+wKxCeBSSCe3hCT1qvcKJHGRbFdRgn6irddzJNGdky6l
g+os+0Sn7I2DFt0iYqeIIDCG5OzbLuQ9SrXUjXQtrhEk7aiqjqxHcMVlbzlqXkU1XlALepc3fP0z
NDnyIP5RQGJFyfuik2KiqZL0Do0st1OpLz0qYRPgZmsx/jKRW4HM+fAQhK6xZ4cvOGz8DKdeChJt
dhBeAJvjI8ayWWD8ZNd64EcvAs2dTnRub6Dq8CuO5LXcc/FAboTdeKaWuqj1EYalukJ90cufHfu6
YyOs3//esa+fGvjP7bp+0bft+qrFYDf6qLrwWRBCv/22XQGTQXjneNd6eA+/uo8/tusq0WIvhf63
N/KP7QqzHV4KpmoCZPL3iDFsyX/sV0qg+/iA1hiD/vu3/RrBNawGUvknHTl5Ey8OqBO/QcYTUd1i
gZLyKqqABG7yI/p4+HwAhb1xpr7pdiPKMhtMhAB1zKbVbWG3pkUL32ZERXH1sfItGCpU1FXiMnrO
1oblcwirdcPXqgg9sJd5LY8wa40ECP/3YW1Q9KnDexpk76a1ckKV1csYID5XFvW7Qgb7/8vemTS1
kS1h9L/0XkTNw6J7gRAIMGIwZvCmAoOsmuf51/e5BdiShWVj9UIv4tUOq3RVlb5j5pcnE7O8atL8
XIIdGJjkWHeQmyeRwFmAGACQGHmTCNKFrKQfWkP9xM7wsDH5O+xPrTb40LjBneo4n22BzEDsNCUR
7UrVTA7qVtjBNm+mIZwNCB6HhQBvtCNgyUqYQmmP3ZIUMrIEbVRVZxlQigJ2x8IxbgJYHkXZh6Rq
jEg0DkdjyahvMgH+UAQCxM/9+9LC11rYC38/LrNbLUkNaOrmE7SKi8zIHisJHIgSzky0d/uKoI2Y
gjtCjv+TaZdIzxdsO8zCe2pDY25G0edF6iJrME8WfXAMyO7MLBDIdL79yW1ksgW6aBzryb2pOeW4
KCQQhYtGmRgNYJDI6l3zoHVCl2y6IGsUb5INaVD9kBKlhYWcHalgHTUCupHP9DwKldQ+lZTUV3kG
WZ6GhTnVPFMPP9oxbosviZyk8mEdsPvtW7O5CYMCpzYK7QPDtPyJXqXwz/szLzTkA61TFvuxXsgH
oc45SHXY5mZVcezG2r0d4ZGwdW9SqxhRkYCbeZZ7k1vpWe87JzoZzmQ7knfQCV+L6elfvdKjD6Tg
LyPhiIF6jcuEpPOq+thUOgr/3nRjiTQZEnnjm8TLF+a+t0DYcRNmGamhUc6KMtekgD1zGcr/38e8
+A02Rq5WK44uqceXYldsVWSZABEB4Vc40LdpUaiKTEqX6ZzmhCxjeRdj6IqFmgdS2Uui2PdpEWoo
OVLQhJjQ2Hi8x23Ac6xNixRco7MgHgJuhm53dRtjxqOwJMpSfECPeRDkVMOaFnLr1l/avtcOyHhV
gJyLhbUgQyPbX7gstwshE+rEEkwhMFbjiHVZGlZoY1isWbVzyWNK4gAh1vRFTyWLqU71iPazlSZV
dK+5bkpgObJuQXrJYylvH/2kvXTIhJE4+4Hls8MDxeryk6DSjuXYP8GBiVxO4pjgCFAA+U9j1c2n
oWqj/6jOIc9eg9gxqGSQoPfTqw9hos18czGzAEWqfT+DeH5qxQEa2FoZB30/9aysBEEJB8HymnCc
+ig7vNS9Z0X6IupjHLZWMAGyTDBOD+8LzYU03TgHTgzTNZHiT0LEEo4Qt5OFrOV1clh75VGeVecl
emDKL6i07rQRx8d+knrMvMhjw7GcB5cyHNVJGemn+kI/KUJ7gkb23DWKhsRPo9pX614Q8y+sFNhg
yQwX+mB+WrajUJW1Ux1AAmCd4yYqIbcLbYGt+SdtBGDI7AnN47ugoE7SVGDTgcYEjXsOysAb1xma
0JFUXVuWc6sGhY5slDxVZn8X+ArBMTytJBx751oGviT1KCrS52d5Wc3ZwX6il5z5koukp5lBtT6N
nO6Sum5Tt4RD1Bn2+SigHoNV1mRaOeFdHRHQs0RAvfeVL7UcnGSV/7VLi/tSx1HhgKb0iuJDqqWP
aJSf0s65k9z8NK9x2mbU7AkrvZ1YlntoQCoZS411qYKXPNaseobD9rgTglijti+6hlICdqE9dj0u
qaJcXNVS8xBlsDUtwj9HqpyoKI+722RB01ni53gZjEedTPmuQGnQpg5mq1348V52WdtlMQk0eDPS
CFfRtBY4H9zF1J8LYPwUsX40UkW0BU/RGADqZ+j+x7EAAxkEV/ZDAQvKW1AfShrfVo1/F8ITolIT
6eMgXn09Ql8Ac4jd07mcgtIlZHQLWNg4sASgKInym6jGnLqAFwWK/MlQe+06iNMSQFNwlSr1HdAF
+qvlU5Ei62Zuw+IFMuHRctsHvfOPIzs9SzMq4ckQlAIJIksEUwll+xn50TNVKi896gLuS0F8Eckf
UTOReAYDVwO/Y5hHCbgmS0unjduxfgFyMujvkgA7xX1MoZCcXMDkKk2lOTU1Thy5ouiaEUwz1Tmp
fXBYEmQB3wMMJvhRC1TDeHAE+ypEt6y0cPyNpJvpOuCpTkCyEqjUhYBStdCp0nRUTVyUG1M7ki+J
stMXwU8oaX+POtrkkbOLUuCuFgJ8ZQgE1iLr5k6d5WNb8LGgKV2FALNqQc6yQWhpI3+mxM4RNJ6v
PZPgbd3lp7DAJ6FWXhp6kYBq5ukyu7qQQXVR7bBndEZ3sqB49TUpcLFEkZdZG4qMLx2HlH/aI6yp
PpJN0EsTs25VE3xhQQaiVYviGEoXPZHj6penjm+EcFLaUUkKdpL5BZk13pBmg5yflJv/lUPJEjR0
jRP6rcKmQHgOpTWvkz+76dUv/nZD72KLrjkmhgcbiqRubCd8KAF7P80pOkrBdxKt6IFsEcRFXA0u
xOLl4xEqsj2WbHESwu///DkHqyVL/cwWm19zna+63s7GV5gP9WC/71LWMKvvN4W2R9RDcFTJgRMX
IcQVU3DwYy7j4KfskClWjrHrdWt/xwq85vf+8AdliXezP7D1W/EA/I4l+M6SKfQ9EYMiaP2ToUEp
XyLCiNFtIuziWp7n3h7dv9Ptf+eedw0NwQTd0hTIT2wicoYFa0FcHAlWhwbRRHwAMmLt3Z4l8KNs
aQptT8jsiJwOLyoJGcyqKRhByPEMnLm7bQrOTlubAl8Wb2mjufhJr5BxoKFYeplRd3WA/OgtfP9c
gdSKtUPkMDx3izeWUTx1Ng7D3e4Va7L295uCZVSyNXKHQFKL68cBInYUCMgYIDvaHWxcF1uODFzE
Ir0ervGzDX7sDriXbWyAYOl5mdrB/RSPvKURkCzDDEAthj1Xp0gkyyZyERbPwTzPP7V7NhBRsi1t
wB6CLYRQxPykI8h7Bn58HGakWYhrV8fE9lMkJw3WAUkwv4frx3mBKgfAV3VLGsSCu2sKEQvaslco
exYSKagD/HevjAzmRlMi6ZHT1q52hP/i7U1FIYeBpPPhWpsctT1D4cyJdH9XjbD9xEBn12QswIh4
ezSwQnAHGXnPp493zJG/MZF+82aMXS98GvwY3rwYHAfPx49f3vB6vF9v4OVsMhzNxYF05c7rLp0/
t/18gBd///PwFHnxgVeUufdYKoNzYenTV2fD8Esv3395xfUfX/mx1/d6/cepN88f8ke3Gz7oXh5U
1JP5+6+NGXuDr0H89N9/rT7r0kywqfHNZJ7/oPUkhlW24gp4Fq7QT79b8g8ffkOhiW2ffGPIafvG
N+pytm1+IyFx28Z/IcnfuvnEfajnr31jyYnGqrN1f9mY9b3tk2/Iotm+6fghfH3/JZuw89naJr9E
M2z78JvrSG3d+s+TGjc3/dY8/c17vD57v7q+3vra6uIk7ngM5w/5P/8CAAD//w==</cx:binary>
              </cx:geoCache>
            </cx:geography>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Sheet4!$A$4:$A$18</cx:f>
        <cx:nf>Sheet4!$A$3</cx:nf>
        <cx:lvl ptCount="15" name="County">
          <cx:pt idx="0">Apache County, AZ</cx:pt>
          <cx:pt idx="1">Cochise County, AZ</cx:pt>
          <cx:pt idx="2">Coconino County, AZ</cx:pt>
          <cx:pt idx="3">Gila County, AZ</cx:pt>
          <cx:pt idx="4">Graham County, AZ</cx:pt>
          <cx:pt idx="5">Greenlee County, AZ</cx:pt>
          <cx:pt idx="6">La Paz County, AZ</cx:pt>
          <cx:pt idx="7">Maricopa County, AZ</cx:pt>
          <cx:pt idx="8">Mohave County, AZ</cx:pt>
          <cx:pt idx="9">Navajo County, AZ</cx:pt>
          <cx:pt idx="10">Pima County, AZ</cx:pt>
          <cx:pt idx="11">Pinal County, AZ</cx:pt>
          <cx:pt idx="12">Santa Cruz County, AZ</cx:pt>
          <cx:pt idx="13">Yavapai County, AZ</cx:pt>
          <cx:pt idx="14">Yuma County, AZ</cx:pt>
        </cx:lvl>
      </cx:strDim>
      <cx:numDim type="colorVal">
        <cx:f>Sheet4!$F$4:$F$18</cx:f>
        <cx:lvl ptCount="15" formatCode="0.0">
          <cx:pt idx="0">10.01</cx:pt>
          <cx:pt idx="1">13.710000000000001</cx:pt>
          <cx:pt idx="2">11.050000000000001</cx:pt>
          <cx:pt idx="3">16.609999999999999</cx:pt>
          <cx:pt idx="4">10.130000000000001</cx:pt>
          <cx:pt idx="5">10.6</cx:pt>
          <cx:pt idx="6">16.84</cx:pt>
          <cx:pt idx="7">8.5199999999999996</cx:pt>
          <cx:pt idx="8">17.609999999999999</cx:pt>
          <cx:pt idx="9">13.17</cx:pt>
          <cx:pt idx="10">10.01</cx:pt>
          <cx:pt idx="11">8.9199999999999999</cx:pt>
          <cx:pt idx="12">4.4299999999999997</cx:pt>
          <cx:pt idx="13">17.890000000000001</cx:pt>
          <cx:pt idx="14">6.8200000000000003</cx:pt>
        </cx:lvl>
      </cx:numDim>
    </cx:data>
  </cx:chartData>
  <cx:chart>
    <cx:plotArea>
      <cx:plotAreaRegion>
        <cx:series layoutId="regionMap" uniqueId="{0EFC68C9-AB81-A145-88EC-67142818726E}">
          <cx:tx>
            <cx:txData>
              <cx:f>Sheet4!$F$3</cx:f>
              <cx:v>Age Adjusted Rate</cx:v>
            </cx:txData>
          </cx:tx>
          <cx:dataPt idx="8"/>
          <cx:dataLabels>
            <cx:txPr>
              <a:bodyPr spcFirstLastPara="1" vertOverflow="ellipsis" horzOverflow="overflow" wrap="square" lIns="0" tIns="0" rIns="0" bIns="0" anchor="ctr" anchorCtr="1"/>
              <a:lstStyle/>
              <a:p>
                <a:pPr algn="ctr" rtl="0">
                  <a:defRPr sz="1200">
                    <a:solidFill>
                      <a:schemeClr val="bg1"/>
                    </a:solidFill>
                  </a:defRPr>
                </a:pPr>
                <a:endParaRPr lang="en-US" sz="1200" b="0" i="0" u="none" strike="noStrike" baseline="0">
                  <a:solidFill>
                    <a:schemeClr val="bg1"/>
                  </a:solidFill>
                  <a:latin typeface="Calibri" panose="020F0502020204030204"/>
                </a:endParaRPr>
              </a:p>
            </cx:txPr>
            <cx:visibility seriesName="0" categoryName="0" value="1"/>
            <cx:dataLabel idx="5">
              <cx:txPr>
                <a:bodyPr spcFirstLastPara="1" vertOverflow="ellipsis" horzOverflow="overflow" wrap="square" lIns="0" tIns="0" rIns="0" bIns="0" anchor="ctr" anchorCtr="1"/>
                <a:lstStyle/>
                <a:p>
                  <a:pPr algn="ctr" rtl="0">
                    <a:defRPr sz="1100"/>
                  </a:pPr>
                  <a:r>
                    <a:rPr lang="en-US" sz="1100" b="0" i="0" u="none" strike="noStrike" baseline="0">
                      <a:solidFill>
                        <a:schemeClr val="bg1"/>
                      </a:solidFill>
                      <a:latin typeface="Calibri" panose="020F0502020204030204"/>
                    </a:rPr>
                    <a:t>10.6</a:t>
                  </a:r>
                </a:p>
              </cx:txPr>
              <cx:visibility seriesName="0" categoryName="0" value="1"/>
            </cx:dataLabel>
            <cx:dataLabel idx="12">
              <cx:txPr>
                <a:bodyPr spcFirstLastPara="1" vertOverflow="ellipsis" horzOverflow="overflow" wrap="square" lIns="0" tIns="0" rIns="0" bIns="0" anchor="ctr" anchorCtr="1"/>
                <a:lstStyle/>
                <a:p>
                  <a:pPr algn="ctr" rtl="0">
                    <a:defRPr>
                      <a:solidFill>
                        <a:schemeClr val="tx1"/>
                      </a:solidFill>
                    </a:defRPr>
                  </a:pPr>
                  <a:r>
                    <a:rPr lang="en-US" sz="1200" b="0" i="0" u="none" strike="noStrike" baseline="0">
                      <a:solidFill>
                        <a:schemeClr val="tx1"/>
                      </a:solidFill>
                      <a:latin typeface="Calibri" panose="020F0502020204030204"/>
                    </a:rPr>
                    <a:t>4.4</a:t>
                  </a:r>
                </a:p>
              </cx:txPr>
              <cx:visibility seriesName="0" categoryName="0" value="1"/>
            </cx:dataLabel>
          </cx:dataLabels>
          <cx:dataId val="0"/>
          <cx:layoutPr>
            <cx:geography cultureLanguage="en-US" cultureRegion="US" attribution="Powered by Bing">
              <cx:geoCache provider="{E9337A44-BEBE-4D9F-B70C-5C5E7DAFC167}">
                <cx:binary>5FxZb9y4sv4rQZ6vPCRFbQdnDnAoqbvdbTvekjh+ERzHEbVQlEhq46+/1fIktjuZuZkB8hDcxkDh
LopFVhW/rzz/vp/+dV8/3KlXk6gb/a/76ffX3Jj2X7/9pu/5g7jTR6K4V1LLz+boXorf5OfPxf3D
b5/U3Vg0+W8EYfrbPb9T5mF6/Z9/w2j5gzyR93emkM1F/6Dmywfd10b/Rd13q17dfRJFkxTaqOLe
kN9fn9y9Or+zr2LZN2b+n1f/vX396qExhZmv5/bh99cvm79+9dvhqN/M4FUNkzT9J+js0iPsIRf5
AXr8kdevatnkf1Q7GNMjEkbYx364NMBfXn52J6D/i7l9qfruvJZZ3X36pB60hk9c/v2m/4tv+f31
/lNfFB2uxutX9/tV2a91Dsv+++u3TWEePr26MnfmQb9+VWi5LJuaY7n/3LdXy/r89lJa//n3QQGs
2EHJM4EeLu//VfXNF/y3vYMN9tPk6aGIuoHnf1+eKDpyA0xAnl+k9SjIF5P6UvU3BHnQ/4XUvi/I
gx6/oCDPC3H3k8RIjgjBYRAi71GMcOxeHkt0FIEYCY7gwD5qg0c5PpvTl4q/IcUXvX9Ahi/a/4IS
jOU9L/TPOov4iFIckugP1YkOhQhnMcI0cqPwu7r15eT+gTQPB/gBgR52+QVlulZ3/E78tHMZutT1
kBcdHEiQZYCCgHjewYF8MZ1/IMSD/j8gw4Mev6AIYRfKpmjkTxKid4SjEAeBS/9EueIj38MuwRRF
y++L2B5V7MHsvlT+DTX7zQg/INVv+vyCcj29A5dWtj/LaLqgb0OCKKIHhxOTIwRHM/TRo1d04MQe
TOsfCPSbEX5AoN/0+QUFui7qnydMN/Jx6IP9XH7hoUzRURBGLqbk8epyINNnM/sH8nzR+wdk+aL9
ryhH9fDQ1A8/yxFyjxDYxdCn+PsKd38pQWFIodHS4FCWL2f3T+R5OMKPyPSwzy8o11PJ74afJVUw
oyHYURz8iVQBOgB96/thRL9nRl/M7R/I9KD/D0j0oMcvKM+zu+Gu/FluET2KkAs3kcj7U42LvRCH
iLjfk+eLuf0DeR70/wF5HvT4BeV5XjR39U/yckHpgqAQoHePSvcbZA8fuWHghSj0vyfO51P7B9J8
2f0HhPmywy8oy6u7xoAzpPqfBdWCvCiOXARCXX7fCBQwIWhBgvBRIR9Y0W/m9w+k+p0xfkC03+n1
C8r3A+je9q74SaeVHnmAFXkYpLv8gkN3lxxRPwwQJd91kV5O7h9I9nCAHxDrYZdfUab9T0RwA0Jc
TODALj84jS8RXHrkE3B6EXa/iOsRXvjwNKcvFX8DWnjR+0eE+Pxtv4AE/3qKLz4YP/IOf8qV/X2q
DIRJSAiQ7fePKMBGPvUi/w/u5UD//lcVVjZ3fyHTRxrxG47sa8cXX/f4cX+9HD+H/vpzauwr05jc
mbt04SifsWN/XfuFVjvo+pdU56Nojz/9/hosnkujELTmV/pzP9ALamR/Sf+y+i/7PNxp8/trIDvR
EZxVLwyo77qALoAEx4c/qvBRgKMAHKYoAAET7/WrRirDFwoVNoRLUBS6YehDq9evtOyXKnIEhb4f
wabZjwuo8ZfPPJf1nMvm65r8kX/V9OJcFo3Rv7+OKGAe7WO7/XyB2Av33lzgkwiIIQ9wD6i/v7sE
Ohqa4//pos4hfMjck6JsnZWtxg8ZJyI2Un3ILSRqTm997bwdrGhZQfiZ6VBMyvadzIqTxpW3uhwt
Q4M8L6qgiOuep3RSA+u98lOoO5y6fs1XLmpzhvv+tMdtxvoOw9yzT9KxJDU5vZFBlLN6tGvpThUT
qL3DfmmYKnAfh9X8rik6JxY5P9fCq9MS850T+e9U4647rLeh8qZdrkydRr0wCalKtUJtoGKlwyEp
Sb2qPHrcj+PGNd0cW5qVrJybyyYcN6GZB6ZGfjf24kYW9rR21db0zkUVuRtbTu8mrU6aurypeN+m
vQzTeiYFU01lGNVWs3ziZ6Tl60INZ+FUniKpToeAfqBj5jGLxcdxNG5MOn4rh+xSizmP7czvTO3K
ZEJOsHN58DEcJWWlGIZklG5q8+Gq8oqNmvIbJAI/9ai8GXKOYmTlpgvHc2PLms3OIFlhx9Mqk6eZ
b32GUfiZCm9kNspprLPszq3Ulnr1WRbq96PQZSIK98qfq8vMm6fEDxse88wpWKArybhQlvUS9QxX
3XkVhgET83RfSLEmnUWsle5FobmzwbIe0tmlD4ZXdVKOecf8Wt34XmvWfonORK6HmJI8j/PRu+Ac
DZtGRyaudGvXXA9srsR6tPNxl/drB3kdE6rZjm507xfyquIq9RVpYPWGVTFFiUuddCRjmxCP7BrT
gISjdRVSNkWGtYFcCfgnfFMG/s5thWQEmYtBqrNRt6eN5dsqR4aRLLqMlKyZbvVFTueVRvZudux9
LQ1lokZnbVhWjFa0Y1E537ikugytMXHX5d51SfBb2lPLMj5YJkfzLgh6wUre+omLyPuJC8pcP3wz
GXldeGJmfiWOJ9WUcWWqT31U3wjcvu+mwDDhk5r5Yi6YKKc2car6WPn0NpOFjnPqcVZN/rru9Wde
tFrsehJ191IFXTmydp6zikVU0u42l2F5r3unw21s8n6WJhbcm6v1CN9hz6UTeSteNydh1uVxU5Bw
3Qu/3wSt45/2nHtsav2ZdUNwn2n/M3bNlZD8tBtgNYCA3PW137Kh8DnTRdHCUZqvBj+ITT1f5jq7
JkWQhnNwrPvoNvcmHJequ2x7lRZRv867eo0mGXtS7zyFTrkzJh2VRTwH7RoP8p2V5bYYMh1XsF3j
grbvSlqaeDBZn45DeOr34i1V5Y63+bEs5ze+aNNpjq5x6a7k6IOuiFTNsCCgeUZzB1/31oyuz2Sv
ZTLgDq00KbuY4L6JaVDAlmjCnJWVCRmRHoig5F1caMETWfRnmXVGVrTmujU1T3MsVIyH/M7gkrOg
7d/O2ZhvRsVPc1urdKrq4aKZ1Hbk9s4z7Yrm/smYV7u2lp/LXD1MRbR12/KqF80nO7YfC5zhOGiH
nWN6+NiheatNGIdjN7EK1StgGM7qeV5bUBGh79xYyy8bXB87pTOCPi7TXBrO2kZJJuvuCrtTqpvo
KvIm2NRoUjGaqWZOUJ7pady0OltX0k/43CRjay4Fhv3Yee9cq2PqkAunoMdKTamoso9jEX0SY3BV
WXoZGgrLMpjbrkGfO1p+qjN0gfJyN85OHmd5dmpBJ/i8q1hOq0uJ5JtGqEQj7zhSU+JKnzVRM8el
F07MH/gnf+5OMWpPSTkno5O9DX3bM+WKN3ND1gAiGFa63aZu7SZzplSKYFs24QeT57czqTnLTN8x
a0cD57X55JbBrhrxZca9FenJ6SDsxjaK5Wbb5OVZOAa7TA0zK62vWVd77wYeXlYNXxVi2CLtRSvt
dCvZoXOqdc8aCrI02YOwwdpWzaUc8f3sk7TTFWIBGk5rOJPWVvdemD2EuFz1c3+lcnmrlEldPW9G
IndugdMxCHchrlYubW5nUAOSnyPapraq1j3hgo0BPh2s/ah7fBZ5TSxd+s7XRRZnkxeXbilY0RXv
SkLeZJl6o5WdWNB0nDVBb2JcOKcyQmA3C3Fqnb5nmvi7oK8+iRrG5vs1HEt9EobTVe+iN/OoPyjN
T0hJ7zof1FQ3z6kX2YciqDFzWl6zrDNXsuW7MXBOHN9UbFZVwVqHrILRPcPYu4jG4apx6ztSDalj
wqSl4k0p9Dbz/DlRfvXZV9XZoIsNwnpKiOgvWktP26hvUoRyDq+JNi1WF5aQt5QPE2x8sHiO2w7M
ncat9OT7eRo/DtCZTtGZmVoUG8+sMqx2dUZP+9C9jUq7a3GfirYCe2M/RWEEB2CSIZtFN8Q1sm/C
1nOZcmzcTfKMY4Fj2QxnslUrm6tz7Y9XJR3WnhwTJMaYZPUpcasihqN40+TioiJg9Cd/pxyRlhkZ
mYiKTW3rrV+qrcgDwmxLEx8Nb2U7bEqTH2tBEh5Nx9HsuvFkh5aZvrjJO2lY5fTnGYFT0ubFZcTF
llv/mFBesrkMT2hBL91ueuOPc8u0FA6YYHHnRu2J6PJ11dfnFUFrgbsgHjyxo0RfEIsaxpV619bV
hmjeMFBuN3QwbZyXWTKVzjHuR8pmrsjKzyLmOI6XKqQ+cj9S4BLQN7BlTqiLzwrinHt2uEZDE/uj
ipIxxx+GEN8UVemyrAgUuF35ceS1x1mWIUZsc1k5ZR87WZDFmpPYqGkzz80pL5tjrNwTQQTsrKGW
icvbW9OOGdM2uwdXdk4aFwvW+8G817cf9KRG5rf8OquruMVDYgORzl12Ki1/gzr3hI7o4xzpWE9+
l3izGZjO+K4ep4dOVNtg9CTLcXdJfbnGvmFzVp7IKp67ePRRkmXOma6DBy8Yt6Glu6I2sSXeGeHo
3hmLc733yUAjMWMdC6pfrfMJ83jMvbdNII6zwS3jrqlWoy5z5oTkzVB0AzMmGuKooKn0xOmg3Idx
DAn4dnY9VMN5L7wU1+B0ONUgkmauT7Javuun4lgKkeLIj4krTqahuZn7SrM6xIn0/LfYfnbm3oJf
F2x006e9IjtZu2tDw4YFDgpjVHYjm1ue8gbWwzcWxXM/XXCMPirSbQh4NgQ791YWZ02RfaydYIxz
md0qvxs2Iqxpwv1yiwIqmdcEoJ56G1d5xhnKndTOKjGavI18fRzR7gYF2XWm8KlfZme0n7ZR2G2a
cSjZMLUnc1W8BYf+IyfzPZb4vCnolVXoATX9RhvndPC627IWnyXuTo3bXzoCnU2F6RIExzJtink3
ZFV+jTtvFepp09D8zCeYxNGMNlLWH1A7Hkf9sJ5z/0z57roZIsIwqdeKkGvXkXbjK+Gk2tMx79W9
mWuHBVid4RaVcR2N/smEKU2VP73vTX5vp/mdCecy7ik+zrABl0yiKJ6kvjeBL2NlqYpLMhVssn3L
4Lye6NE9F1O3RYUFwZfm0ij9zpjiSoTelDiDc9mo/sJxo55lg3wzBv0Qz153Vqt5nVca1AJxW8at
uiFeU8SZqHtGnCBfCWcwrBH+m8agOSV8imjO4KA0sTOgk8CdalbwEbZ71Z8YH0dMcdCrneYsGuyD
naubttJnpdffcN/BLMjt+9px46gFW0B8mdB+eN/Y8p071Mew5Fu3mD9WGraH4CiLfUIvczy+i5R5
S2BPJQYrzXg1eOA1eueR5RXraQG7cnYFMzS7DAIEHt4450yZ6Z3fuyHYz+iUIrvVXF3yoTj2Cr5x
Ox0lds4+6AI0wORyVgwOjvvOvwVBUhaS6gI0CpOh27CpAbdW67pZZbVz3szVzDgFZdnU4rg2xk9J
Y/c3HZ6zylfgUld54kXFR5p57zvZfSxcr40xmhAbmjFivmPLlI7mXkcZfjNmgYgdonIGp/JEVy24
0ajC4K7zC9ngs7zNfWZyk5bK9+PcLzfDPFfM65BOo6hMJrdswU7UNqkGs5PWUaBYh1054TYdw0pv
5nE+Q1PTJWHZOelUwo4Br6dKalMj5hvnZKrxrVCmYWB2EuFVH0TjXoRInJeiutBNsy2DYSVIj+B9
TcNcnrmsN9VVIG23oiR8x8PiwbRRIhFcHT0UKqZxaWPl0Y8j8SCnccHslLvHHm4wUzM4HFVf+jGt
RzCuEw/hWlftLxXOTT/kOzXiC0GliNUYrKpeVLFf2pUO3SERzlgmBLYEC0UrWRYU6Uz69qLJ7U6U
aliFg9Jx09vzfJJiZWYfbp5ePyWKzt0dKAoSB34wwNXM785cKq25DMuAdA2bB8+YtJ15Nh87c4D9
RJdWeRVDbY900sG5OH8eM/0Ct4BYnlkVOf8jyP1r9j/XUsB/SxD1U+E+Rv4pt36Qe7xTHzbao0tf
Wz0FYu/RnK9R2QcY0WOg/Rdk5e9U/i10KfpLdOkPNPxbgGnf7SvABCGhPgZ0CRAhQogPQdhfASb3
yAX2xov2JEAAMP8TwOQdeSRCOKQILHPko2cAk3sUwkBAw0NwBaBWUPVlGV4ICv404Y/8c4AJI3hJ
+xxg2kdIwfwiEgF47cGALwGmgXj9qPu5Op2lHON27tpz21VmjQiFe2k96NhDIjqu3Ymnfd4USeGF
Y9JkYZXQmrinau/1Zn7u3aNgHFeBU9mtA5e0LTaBWNGQ0lVYjSbTqVWlH32WcBFMhj7Ct9bz0Gkx
+c2KaxKl0s3HkGWyL66jzstSAhOPuzw0Kzsp9d59VNhO2Lmb1tc93KkG1KReWOrUnwBAAoMhkg6p
/lwiJ0q6wcUtA+U473JjnOMJluGEd1zEkeLFZpSoAyWo1Ge4S6J3ZTvl11FZm00dON4NxSP4e20J
1yk9Ts1ZW7fTg+iccBrAPvCBPExdobIrrsPyGhCZ86qgZBCrehLhWRu1I6AbQ1UGG+LbpgQ1iLou
VvUwYTbOdXFth4xrVmAMWJXX+tHAZDAOJ9KSYdU4Vb+Fq1l960iOrnwBqAoKGjzHjod9HUvHa73r
bCT+RzEF9X0FNy/zRsM1bU7docyOgVMq3zahBoAALtJFEwc4mHSS5SCFOUZ1Zwh4qpkZog8qGxt+
luGpm0s2FXYK3udO0aQB3EenatUaSqcYBwaMMqOiB2PL/j9qjhcaIKIAFP85JP0V2n+GZC9dvigM
iIyCeEZM95g00PkUIhu/Kgx6BFSEjzz4OwBAhf1nCiMAGDtEEHYeUtDowV4DfUGkgUQmQDpFgRuC
rsHh39IXvgtf80JhgLYKXIimhbBL+FMh6h4oDNEFGvaGP56Ebt2nRWfsdnlME5x8XBC7JRbApabN
wVV3kNr7UPBA0ZfUPlvY+n1j/Hw1mioCrHTkwzaL5mG7pABkE4D+bI3TNdt+ts1jasmO++xSFogx
qthS6HRVv44IP0ZTWa5yOV9zOeQ2jrBotqjBubpBxJ4QbrJVCY7Q9umBtXYqtuSFjSA5UPGeEhuk
PXhUW7WfAg9MWDE/d+DpdX4D9x6HJDQq2u3yIJ2ZbAxqCvJPSVJH90VFdJrrpqrBbYDqYbDjHy1L
0cw2risAYMqhV8wHSAw9rlg4192monlahv5Qs2UVH6vHTux0s53QahRNu/XmTG6NP7Tbp2xd87pm
jcPLbQdunDQAwtjKQ/GSzEcL8OaSXB5OhM02nDqK4qzpUWzlwGO5//KnB9zu4MNz+OOVilX75fcs
+HZYtEHS40luAWWV22AoW5SGgEbWzMt93GyW4qXBU6tRkXfe6MKtB+iU1dx1l/MMG8NtAMNYUvhr
quhdBfesl9WomDLgLACaWTkTvs7CXm8r08IiLQ2XPBn2C/ms6mn0Z2M27n5pZ9N14HILnBy8vX2s
3r99mdIyxuObluTTPJeOol23M+y1yqnIdoCb5WPKoYZsXa8Wbrwkl+rl0dn6Fqx/lj4VLSmxH2BJ
eZ0zbxpZPrZ4Kn/q4Gkws7JdCwfL7dSEsPI6V/B8TC/FT49gv1ce65fC7+afDbUki24sgZ5xr5+6
LKnHcQ6HePbeb5Jl9MkVozw+fMOzkWp/BpJkIEH8rPez+r+Y/LMOz5JPk37W9bv1S8vDqR22LPxS
Mlq7q8CrZExCOP5P23tJ/WnZ47k4rC5qt9kcFDoSDtNydOagBpzg4A2tlgqljrUgZgoY2ZqASnvq
89T6YNilwrcXQFp4x6GFrVDnRAI0AyncgCp5yh6USeDj4Ca3b/hNcmm6VC2p5bEMtAz5lPWcATTg
khfLcEvSGw2M/NdvXxouj+U1HuXXTj8CLL+fD6kASL1ZkkPJB5SW2uI1GoO1W6N263thu51tJGpW
9nW3XQqXR1gTauPHqqXVUmqK0bNxYDvNNNA5CTVOOeyWKotK314tSeTlQr55NgzxcwRsDa4SUeXA
YD2O5bhwkd4pVWSrqpBeMtf4NHIUwLn+9LFQ9ENmW4D0sWINFySeVP+xqmkZw2V/Sof60zyiGBgf
ngpHi3huGxKPYbFnMdq0npqC+SXrxdYN8nvXDuA2ggliY4VFnKkuSJ/N8vEzZhpyNhcKvPi9SRv2
ehyAYrCli5H9szIA5l802fdY+j6O8p1spDmQYAdD/8Awbuj1a/hrj80ycrQY2+VNj8mldBkmXOz+
8oI/nYlAxZaXs1w/n42e5Kol82W7WDKg28U2EpPYLimz/5SnssM2T9VPbZ7K2s73wRV5OcTBsGRQ
YD+Xwqch/t5rltk+veVpmKUsKgHwqMJmO0fgdQEfp7Zkb02X1FK2ZMGCn+MSzaun8oHrEWzhvttj
cqkqF7u69DkYccmKxUIu1Y8tl052/9ol9Vj/lH8ck1MnmR2vTiwGfiOQzplHWm+H0S2fHLHjVpzI
EQ3gXQDwNfXjtNYILh8ueKSrCutEhhVKbOb2cU39NgaG92M1+DYJ56gA2KU1qc+DieUecNBKiBMd
RXIzGLyOWjTEVRXeujSvkrbYVvrWd8JjXLXieAwBTpEZ4UBHXs6NO7McOQDo6O6+tANNBvAw0sI9
C/0c8JguW+t2CreVAuKmLrprFDh0zaW+qQvnHuiYYj3jHm601jvLR8CPS2Lj3HuvoyZaR0UUpR5c
L72Kr2kv475GI+CQzQAQ1pzqjt9DwEAGLrG/cbVjYi8bU06rlWgnnQ5TPa6agG5aoPsgMuBz1QDC
D1FIiJVwv4UrAnBzY+QzXVV3cx12zAurZgc3O5lAIMu2Jui9cKvpTBTtCZp1KsF3T2Y/uBpGWR57
3Sriyo0B64tSEQHzR81cxcNYXPrYOomf1xW7GxopEt5LDpJEeAXMcXlSjPZG1sVdYKyb4vED0ld9
3p531IvzbiMFEmkb7PWcx9dWuT2gngN4kwWqEmDxgJbISo8FFgipC+rXm87vYfcSRWLXAELbh/JW
jhNgZSaHSBMJuN3M3QvifqqHyN0KoP3f1kHAworPl8L4JxCR8sHzsinpQ4hnmS9ykW9L0u7gnv+5
FbjZOp3K4Ord9SCL1qyw0Rmr+QwRBA0vjs0MtdWsTgEi3Y4GlGqH3GYF7GQs+kinIYCIcdBF9yWW
nBFNwhOAbZPI7/Z4qSyOeUA+DPwiU0rEbVH0cUcVsHUQgIEztKa5F6Ru7NcN+P5e0a76Aj7Lt+Px
NIYfGk7KN0Pf2ov+JrxCE8DxQTGPzNPOg8M3Wde0q5qjdzKycq0yoIhy3sTauucukCyyWeVeG0Dw
RRsBdTdRIMt7wDK4ZbRRTWyA2QaG1V3xptbHXQlkblEWPOlCFSS8GxKnKAKgb/J09ES3cSPzIa/6
z20DASluZ3omqjcDMkAVzdp74+Edl/FQRdlZ6xp/F+ZZPEd1EU/tJ8fPs9UY1atatIDEAEwSmx5v
I91+bjp67vUZXrVAA9mUq1yn1BbtOqrOu3IYYk+ROvY1RHx4vBaxKwCUFVlRJFqCifZruNlQX2AW
5gMcHosvWztqRgEfSWlW9KwcPxg7XfjGV6kuLJhK0m+XHkDj8ISj+bSR+rzJ8vZD6NWbAtudCQIA
h9F7XQFznlGAfsryogdvn7W6Dnc+5mOShQKiAiCgKyJ028kZ70hZZjF8T57SHN9PnqrTbKR17OVz
ez41/vE8RfNG1RFK2hC4yakGThZOVdwD+Q3WXvLYAzrwfC5AEtSNaCzm8K0dB7DhCgFr2WdmFbg5
XncevSb91J10pblSLg831m6FLUqgGlU7x1h6cCEDF7qrcn2Kwq2AMJL15Nbn0wjXv6Gicyql95Y7
fbNSdt4MYyWPJ4iaGXqNIUhF6bTdw23lcEfh/5LCprHJmYaDD5iTkiu3ZMIQlXpOtu69fFqRCkB0
2KhvnV4HzDMuPcm6oQQy6dYFZ8R39T68o61jJ5Sg3RQMUAzKS/McqETarXC4q2A3Hnv7uCZvSGYP
VIKn2gK4pfq9RHPsjr1kLcwMgoz0aTdGFIIXTMcQB97dNrhhCE83xgwi9kqIrgDhMjLwB8DXHhoI
lykGIKzK6SprunOdtd46NNGudrpg1WKnS4zjOmyS5loSBzZFJhVDTs3XxnWvAD6kiS2i46YImxRU
4XwObL5gbuEA2QhKl/O6WhnhhRB4RXnsB+3KZKRfSWHXeW3SrpvOMte/EVGJY1pJiCeKBJPSfkgg
xuKyC9p3cPoAdlPAY4wRapIacibKIISGwn20AuQut/muJN16ApSVobkZ4knkbws4puvevQMCcAIA
ZepioKclhOPZqymLqiSA8Ip4Nvx4KE3AsOOfVDm+xj24ZcCfniDvNqqzZt0SvokM7WOR1SHD6n/Z
O5PmSHHu638iOkASCDbvAsjJaWemZ1dtiBoBMYMkJD79e8j6V1VXD09EL57FE9G9cLdzcraNdK/O
/Z2TzSPNMDzOxwpEQFsNSeHWuyCS/mPdJ1qv0NE5GAbnOGOBYaWB7hOljcOIJ4PtgT800ZFYTWKf
h+EmD+71Yry0hFi7mbNpitvBIQfjX0IlT4OpxnTguPbmSoVxPlWHSr5iLlQlKI1uhu1Oyuo9Dghd
YvUURzKKtl2mcH0EPZTnio47OYpyg076MLoiVcROYOIwRAGqdF/lfordTsSLtZg9dwXG8qZOVc7d
ZAahl7BS3FHwjIuMEqWVSRRnO6uzlyWwXQL04cUSDExZDQW4VnUibfZhVP5RkxbgTtVA36qCL81Y
Oyk3tkywUtp9hpNAnPfksTWlF1dZOW5qfiRB4cZsAAcgTeRtJRgdIJLlEDsBeTeEyoMg3eQxD3HT
2Lvh3nKnxxG+ewdFrTksGh2RCsqtg1G10XYbeM1zuxgWy7Dd1zn+wnyq57iIltshZBKn9empVWyM
FV0w2KXFqQq7eaMtJkCDB7hlCtswXuZ8Q1txHh9cScwplN2WCyNvOqwNXmUzmJpAplJ/0Krc5Bkz
aRlkF8prwF058XFBuzcYE7SbEXrFXJV2XypW7SZRvmSNqG8W4Zy4Yh+ZNtvCW/IbNyzWKyOKGXGB
gdjg1I1OvWMleL3AYlKP3zQohFPXchyWeux8MxibXs6bNhzDmIbl594rRWIZGoWprIdYuqxLR0Al
cehETkJ0v1OifQohECnsxzdBHmGy4M13rSh1nPlEYVbZnlThBpuc9iSxbvc4oXMYhgAjeCkvER0A
LWma1JDIz0CCX8joHrtsZwJFsJ9V6FhFP6XKjZuhelSVd4sH4c9G743v1cnS5Lcl0R/7GT/KFeG2
dSubcJ/fjDobbj1SPDCzsplCbmdRfK4w152rG0vM13p2bDJwh8Rt7h2mdjYJZRWPBWT3TRNMY2K+
UosNxB1q8HKcPYO64Ql1Id/r0EmKEDPpgQOyalsRxap1gNNUbXYY0EK7Y3fb90u7CVw27TswOjzs
gDbQgyowHlfVLcdPTBY1CjA49ZSygbqHgZvt0jG6xx63abwouwta8RAy/UmBJGaVV8VliF9cUZdb
oZwRnY86DkUQQPENjkO/b2tbHmCWSPPpUPmzd5TR0qKfH5JamLgnlZNEXU93OD4khL2fu4GeJ2/d
Ouu22gXGpI3Sn1p3xmZSJPiNZ+mSh084sfU41u26qQenwAIcXJoHw9owddr+LqfuA5kbBe6zffSV
+gzYtUrcHnwsL95qEfVxaApy67Bh45ZE7YvGbJbBYGsuRIFJi3+qIEObxYlD5r2NZRHF2AyDjaj6
W9RBtFtBiF93D6ihi6K4RKPQs6JPGJ3YbhiixPMnoETD3KW5+15L+97x9TanSsYe7R6aKCx3tWyy
tPXzvaoXm7pk7LHnLTxWpVg2riZnEYyXep19FdQ5qIqLu17ok19+HkNyGjH7eaUtT+rypnfQb5sK
WvcivtiFdonUmMCzyC82ob/gGgWF7HAGxaQGAisDJ57DDFhx56l0mMEFBGWsnbJCZ3LvkblLAFyd
nB6v0ckRSncGdFA4AY0xWtpIr4bSMIs+Vm51RKJYvuPjsplze5eNhbtt8/q1UEu+a8cFPAPOPwR6
xbPsAE6xKsHyQnfgKT+tZ8gdRi4ppmkflC2f3BxUZJvNX4n0bnmkvYNn9dcgf4Ycv1JA9uvcGPri
F4NKKqdfG0tDN7PHAQ91k7oLUgFjzj5n2dGZ8tte6gW4uZvvQueuieaPkZ2qOyhH29Kn7MYz091U
lZjJLfkhhyq8h0b/ATysjWe5+LF2D0GRLTseqS992Nu0zjaFW37SpBrjgQUQbUAhxdGsDkUtP49N
Fm0HY46h9YEMkjL1AhSFnoOYdpq0Eyp2xujO59OOjQEqZg1uMsvvw7F66Ui2n73wmU06AuJjo5hy
+zRmA/6q6tnLDV4sA6LBXYB97nSLXbpMBgnpbhSbmnQvHSMfim6+dToe207XiQW21Fflcuqceoor
6RV7TRjZjRH+ZI53P8rKubjCzy79MtSXITsyJ+JOfL1pNvowmrq6+3abx3NAFt3cHH4+KydZkTaj
KTAfxCtd79AL/SAXbtJBapBny+M0PE41my+zN+8kH0mMg2oRz0ul4zkQAm8kf3Z6nTtxhi5WDIpv
tJYGQ8ijz7CqIBGctGfye7l+sXV2P85J2DbdkQNav1y/QI5cEmEXdKId/7/bWoCtu0UVWPI/blNL
KGLCSrIbQgcgjJ+dARNlZ4WLsefDBYuCYMuX49Y0hFyW9Quk2X4PgtrG128nWdCLGHl5njF5vt70
8/YpYK8l2t+b602hM5AL5sVL2sxTt/n5WEoycphyP0e9wkN+dweNQ4r25ectPunAntquPVx/8PWO
rACuF0ma4nDap9ebrneWldsegX8+Xm/ym748ce6AJCzEPbTCjlf2Ij2vvJ8H89WUQ3aYPXrnWlHf
GszNL9cv4YJ11cnA3/68rba63WUTrZPKBe0c95Bdbqmjbiq/8i/l+uX6YFUGGOdk1caCGknaNizw
R63B+ix+H+6+fT+uhA3wfpb01/uLHlNtEpiLmMLzEmEP0QsYu3JQ7BJFlXP2y2O+fkNxvPn2BUer
d0oUy41lNX5CnS9TalqK4vDjcabSEThRd/j2QtztgmPelJemb9Sp7yzY8/WKWvoyT0wh46hupnOH
7uueOWF+T0T32Ge5OV4fdv0SDB2Js7Dt99dvr4/1wlam/jC7m+uzrrcRUNGp01V3tTImARUcXeqW
Rpe8whumVL3PszG6XG8nvNHATUWcidDF/8f6sEzZQ89JcXd9BE6BF7f0KGQbXH+dLeXeyaPgMvQd
v/RtMWy8IlxSnLH45XqHJ8V0cHu/jq/fXu/IK5edhnpIKLh6B41/IbdTAzpWlxadm/Zvfz62GAYe
R9XEdzUZxBbAXp4uTlbc960fpobZakN51uYJl0O2pRHUt2kYynu1fmFykgdoSmBiDcCw/wofcPc9
tvOPaNHvyaL/97/HH4Xgfv4eJdj9X1zJL/jBN1ccnvcLTxDAkxb6sLogAesnTwDUAI0Ap+BGkMTC
XdhSvzvc6G+cr5jR78xv33kC2JIRJsnBGIBbQn/r/xOgIFxxgd/zR3DwMYJ4NfzjBS5e8lf+yCsD
67ZCTrfWBMYFgFTNwIYM+pZHG0lA/BVxvOKD0wqgkqgkLghEw4G0vHmOJhTNUNFdCGFeDn+Bpm4i
PDfhLak2rbavuRvRgwCoTvXgxKwgb3Ty77oRIaIsK25VOGwhvR46Wd9WFbBlMAwsCSK3OeIlHwqw
iD4D8F/1rpvUte9DWApy2MXaKMHmtqUTh73LuR3LxkHd1S/EZE8OJLgiYreRCwobdpTXIeQTKnJ7
03j6XkEaBH9dHdkEGtRjrxwakajmEzSF+7zj63vockCW/lF0Q4MJ0TImhSFp25B74GQXU46nCXpS
0o58naotxr0I1ET5GISe0ncOXzyctLKmI2lne+uACHTbNx9s6GahOACeawlbWwT2PDXE9jcOr/nZ
yZdVGVjoELNwmO+IJh72BKFYOlbY+z7+V9b1/+CKxfL6+xX7LQD1L9YrnvXLevUR88mIR6HJA/L5
wf9czaphiNXyzZL6c70Gv8GgvBJAOEL7gAPxgt/XKzLSuM9IhMY28oj3z4DBNWz0D+uVBBxBeiuX
SPGT/mBIXRxtWwOc91bDyXjvAgl89Itg2HvMjvCQZE7S9i55q4htEzsv2b7qiXcjaaM3s6qjs5jc
/l4FgHOzgOZphS3mOaK2SgehliN8LC+S0ODSjhhSTE6xJI4h+uCENn+eyk5uRzK393ZhVZrPnL8o
LaMDWgexGYnpHzA14h+dOcuTal2tExCLJJo4rGdhby6zHOdzrlV9B8dGmzrOwsq4niytScyNjGr7
cWSC+hCS5kEI+INcpfr3owBmv7ppvFaSPSW9hZmziXxZmTRs1MDLS9WLrnjEoShUdxR6/zboOsW2
Juiuhp2i8jbQM7V/ll1U8ccBHtO4gE6PQTUk+vMYwR6yq1pohTcNazRKbaREFjc0FPMNXALT/Lmv
6u65ExU7E5fC8zhBx03hdvU2S9HkKSB/cP2ZTxNvruYdtg5IXUD60rGZqw2XVqWZhBOUV46NLZNA
t4oxu3Va6ac5gPS4XRW92uM0KTuN+UzotfdhBiXo35X/reb+R+wPWY5r7OxfLH087Zelz1EFsfRR
eX9Z+MD+wBBjEQeIqYRL/HuhXqsxx1iccMIRHcxx1/eFD/CPEorNgHrr+g/+ESnM1oX9S6FGBk0Q
eREIQhausW2/FuqSqaDqBtvcFkU37uXMpJvkug1KuLXREs+QbjrtvHpOlzt9Aj2UlZvF1E77hLtT
3RW23gvULLrJ6xCFCapJmLE+KaQJKf6lh7BJXKdvj3XV0DaZXWYCgP96N44LXCjFIphzWNBej1EO
K/YEh2XicO0sj8t1makpDE5ywQndzk4P7XJop7cunI2TlG3QJlmmvBIW3jDAwV9KJ2Ab3U4LDril
q7xcxXku+i4F+oGa/9/pY//36t26//99vfuWFf/ni3591veL3lspeIprGHIaIgHXmN0f9Y79xpGn
4gUMcfUBc9E7fr/s2W/UCzFaIAyPYMxH6/r9sl9TsHwkJv3DzhShk3+44jkFM+t7eFtIYEB//AfS
dcB8a5hzOd1FPMfkcdRyQ7SEhwXjaAwFIUKmfOpeYWFc3LsRrhLDfZjxFyXtVriYC556GM6iN4w1
ckwY+iCMdQUHMKABJMgsiR+x/mDU2C+xj9w9mOdg7ZhSISFjH2eEJ0J2LUdzmHyi6Rs8+JqfckdC
1Gm0ymEQbJk7jNtgQorEwYKema0Lx7Vy9l3F34yAi8eB1y61mMGkWOoD5NPO3zNUrK2P9m9H6rFO
tOqgklWls1W0x2G1gq06gjklDlpA4cgsCOFoX8lQBpmW1Z0DddhRcdksEANQwco6C96EmBXGFPML
tih7k4HggN2Ljlss3VcpwCOUZXNjKvYYYmiKGUnbJcMCb0Eg5XsR+I8qY5sK1rEY/v3j0kMZLnt7
h197noQOZuMwpr4fI83uMbiScTBDBJXzByiIIu7ghrrLwu62khEG/RMGiUVWAGKlgMtGHBL2ORlg
FusjOE0xZ1Ziuhdt88bUeG9YtM8mM23zJrwP5kil7UDgOiiGKeFsuBUQ82760A/uMmyLqeCjfzRd
EW4y3WQnjDU6FS9INb7JqPeOR0sEyNb7FAzTtOeTui9yS3ZB06idbtdBlp+fqaZZWrWY0mGgBhua
LV7mntIbHeKlZoxfk5ZEM64h/aWchnw/ePL9vErmbKE8rhFLkCpVfHVG+q52CmxnDkxXs+PWN2En
gi9DXTa7rvSfaQ1L72DoW831o1PDpzU6sNlBVqN7N+z6tKoLDRMbHTB2DXxYuQIAN2hjMhirQrPD
eDRLYVFhwA6GLsk5JhC5YMAluPa2flFGGPMiK0S2VbjPQhdECRbQbmq9ed960bihMLhtCHc6BFDw
Nh1aMBueaIckd+kX28NSqgd9swzuh7yFYKMCEAfGgxBOpeIfOjFwXLLia82jOmHNEj5lFJjdYkW7
b2Cc2GFC3sB6KCHIra/s6n7joJ+cfCHTzmj1CjodaEOm3y0RkE2tMhIzF4UrhwUuA00GV0YTPQEo
XDDo7jGv4x09DD2dPExalZfOth2PXlTBDTa1LmzrXR43xDRJ1c/zyiGIjQygLrtyalM71NDPSu/E
SudjPooiyUj9LMIBpvXoGS4uuLOX4KF15C7MAXA2HlI94Nr77PjyI+/gwy/6+gCFsDliojlumT+O
SdA3bLNEQXeBQNMAbikPJVYNVqbfLtu2BkhUjmr19Toyxf5ln2GCdzftosmDgBCAHI/FO0k/yG6Z
g/8tSUAvKJ7zGxdO/NSnLbyPHH2uo+RLWy31Qc7Bgy7sU42AA4z6xCNDK+9NtX8sCuLHXuRMux4G
t0OUMX6ag4ps8yLQN1gTQwz1Z34vCMzntsY4ERrCcu92BkalbrQnZmYPtjtinufaZrfzJJsD9532
VtYLObW++MojTG3QxT7Mtck36PgxQWRIz4jgoEsHhfwI25j3BQ/KO0PpeWHOO7f2yxecLeY9kYYk
/3aq3zpVFLK/r9nfU8f/XLVX7eZH1UYWs4/PkIFJLfC+daQ/qjYKOpLtyJ9jk1aTCg6Ork+/ZyP9
KNr4zBkfhzHITQSHS0b/kUuFBOiVf2lWQ+RIIzFpzapFHxCuytbvY5PUUnd1ERhcZ34VbN3S1h0/
MzWD+q8Q2MA8tqQRL4aV7IKRYoS/ofBq+7VxEMTikaUBOFc75onZUFyM30WwzRbz/NjMbN75Aktk
aSpsL1bSk+vWYMwiKZKmEqluzG2Lk9a5m2akosigADDT+Lf+RHMkKxU1XBk4PuKXa7Yl6jcOnkbH
LTC3WBZSbSWmoHCJt4DdFsWsn04G+6pLxXBWuflCQKrFOSI40gC7YlIVJAMElbubfGkpIIBMPFPV
eikFpPFe1VO9IQsZET3TVinhyJhAEzFsFvyojcwwOp9nCNdNUc2pFDlm+4iK3RBH86SNonFvsjK/
0VEIdgyO/FOJeJmzdWARpOWMjAntNXtLFphel5Y8Ie6lf2CLW78pGMWei8byI2aY2W3nOdErUqDK
x0D7+hFMYIaBfmDFpXAHfmAVrGqJKQ22RB8jK5VkjhhPGjbtKuF5pO4ifyUOhmU5S05bA4lvKd+G
wBFDLFpVfNbMU3hLBZoWWYvps2i9UMVGuuAzbUnnnYlq8bmSPIL8FiIsIA+LhwCnbNQ9MENHf/aF
Tho25Tc1Kg+M2apFXEYK96zrI12lRjaK8Sc1x+PVZmdtMatjH7YY96nJHxvYba6mvKtBz7UFsYm/
+vaWiZH7fCjdD/BvqJvOWUHt1enHrqa/4moA1J2B71uvvkDKhUX5mcYeoB684+Du5fAJaECN2JjS
H4cTPN3l2Z2bCG7DHsbDiHbVE3qTLnscr8ZEiEemfMNA1xW3Lhz3u4b3/pHVoGzKAmoIzYJg5/um
39VlbgCJeM5ucPpqRx3a3DWGOF97HZVPgWnYE1bPvHHG4a1xJPBaY7oYcXgIBWOO+wrJcDkYOOp3
ogmnre8uCkXOzluMNNo9b4R4U0FTfWJRTjc0ArWIvijAJVt559b0ascH4D4u7Pgbb03RgFm8SEc+
TrsG2uWeqsruSi/HyY9l8PDjtoS0ZIyBI9gvY1c14CLAPrn5wE5dETQf8xkBR3kBzMzJDLqGsJJ7
MwmW8MGrN1b5y3nIEcwhI273yvOHjW1AsjoonZthJDqVTZM9khEtN2zqdke7kl2EIs2NACiU5JDD
SRwCzD+4YBSfcaZxEu02iC5iY9Tvqh68Y2/4cuh66SMPTZz0gBwn2QWfu3IVwepS3VdrAg+MT/Pe
HcBKZWjLzyYfx53yPEyfEXKwB/GHk0It2Dt3qNpTtiYNzXlnNnMN5EwXxXDLiglJae4wb5A8A+Iv
yPwGBbhcPgVV5SfTTKItJlEo+g3tzBsviW9ivInnCQkXd62Ttdu6HgBBCgkX1NJ3FdIXAtIeACWG
G47YiLuqRrobL2mP6erK3a3BVLJBRJUbcnIQi9+m/9bbb/UWmszf19tvn93yF9UWz/pebTGogdeS
uhBcv+cN/qi27m+4PuH69LELejhE/zwjU3ymCQnhI6U/Ttbfz8irasRwqPRDCDlX1egfmMjxPv5Q
btchjusHuOIDGEMZXUXj36UU8tapJbPOdEvdKK1GGAn3k2cK/dEsC0thACXgQ9exwoSWdojzAsOG
PMTYwa4DCHgoMYtoMJVwr/OJ4DqqwMxidEts8lh460QjX2AC2PsA7837sO9U844VRQ/htglf4cb2
Enc0n0Rn7jMcHVzsmZhoRnVKQjveVIodvFbc+C5RqHFYXtmaPYQDY0KLcV/TaNuH6gxo5wmpfQEg
8O4Qdr66rTt2Ejw/hZix02U5ARY9hm0F8laTpFqWfRkOEtN7RCuF5VwnvQCBWvbFOzciH1drwdaE
1QZ8mheXfv1uYgUgvTlLsxY4TOe2z2QJbmoHuhWCTdiou60u5W4c1Fm62BKVpXj1DHBSwJZNX3IR
s7msE2+s7j0gKBvwp0c/92+mOlqht3MRTDOyJAIVU72ssPEl7DGnlRZJkQLJgQbSI4A0dvSRuYSs
vsPcSECvq3YfMXFjGtBCfMGRADUfXqRuViBOAxtXc3FGOlKZ6KGrYsdVT2GYvdJq8rc0ANiBJMcC
eW76JYjaDobK8swGJKL1JfwYy3g3SvUF87tnXCV3wi2eGzmfAAQem8zewxK7LyQQYBtEZ6cCyh5K
jaNpVr/pZpCbcBWsF0E+aq+6GZT4avvpnfRR4DNM9ctpuu1Z/6mq3c+9zd7cYjyOmiVigN2pVr7Z
hGGxDRB+lrhzeE8xmT+wUJ9G2hwsoFHwxNHFzqCwo4l9sgtauUnmD9qdPzQDsITQZd6Oeh3d+o59
7XK89NCJEdU5+OQjfMdOUPJNn+HXpgugt+VwryM5bSqGCDvXQYsF+AYJgQhIgXW3Qmzg1Po7h8Li
rNBhJWBH3gOMPrRr1mDQacwj1vzB0SA9jPTtq5rFW42IQpjckEgDOkb4DfR7xBgyxBl6PSgknNFe
wWQFabhmHnbN+NJo/Dr9NQ+xQjBiQBf2VLW9ROZj9dAT/YYcJ1yvIbCkZrCnYu5ZjBSmT2FhPvhW
HJqov+sHmIg9hDJWSPCLG8Q0mqm/Q+TKibryvoSlOnar9tJ4j1Ex4KQOfIgh0S/guw4JkCHr93Nh
vZQhGzLA9e6uWZHt0sJjMUI86R763v0CO8JN5in4VYNqP9DsRgskbLoIKxIl2Nw1kjKH4Qadzxqn
WXdzTAwQ6KCzJ3/NsrRr7mYHoG9acy4NAi/73lGbApORfdR49wjQwLWIRCvSL+8A3nC8ZdA+a4Jm
vmZpBmuqZj7YL5kexiRaIzd9ZG/WyODUaxhnhFRO5ogTabMdAv6+LtgEX7Udj8AoNzWT94E/daDc
8O6GSF08pH/CKL5gdTZv3hoMumhoBq0Lf8zJ1OsR2UcjJ44LBlfqEZGRi7vh2lCO5IkJkk2oV18B
sc1niIJCHjMR1IheM45Eqks3iAmieXlV0OG9gZr+b/m9lt8Imb5/X36/fybTnwvw+rzvBdjzfkNM
Oz7WxEM2A/7r9zHBq36NAyvKLIk8HId/FmCGJIcQUQnrpy34+NQUlMWfBdh3WbS+Fgaz13ntPyjA
IX78L8dd6CCQyTGg8TEERhFD+sPv6+8ceFMFj0p51+AsKqBJIc6sNUaAjhwFl+0L8oJ9CNRjX5fy
UKtsOaKVdI8Gp6k9cEQcHSs3cN9p3fuA5ntuDjMyVlJIzvho0Q3jPPde4capaNKUmATJDXoO7Bre
aMCQs2v6UOVOOd1Oa06R5q587v0GHhLwrWLTOkhASLhCbQA8z/FZfvXqhamk4EmDYfemjwpwfziA
nWGT9ZMqHNW2CcpqF9U6e+URXDGiq+RpRtN+hEpa3Ioc/g508sidCjLHPzQQ/vbY1OWuFZ54GaCy
oxCDojpVBpAjC137yCcsuTzuB+rMCIpco2kKx2222RpXo9vQwned9Vsc0vhnBLCoI/K46F23Rt0U
a+hNVsCAVK1BOF6TQXEf6jyZoilPdJS3Wzk73WWADQVHv/UADEj7mpvSErFgiJU7cCji+G2ixfSx
DccOqaa9N6r6bM3YV3r773L+tpyxiv7Dcr5+/NFfLGY868diJmu6EuAmwBAMyUe460c3jYkTYoeg
bCEpha8j0x8Tp1W8Whe/j/Z2jV/BGvy+mCFerUHdK8gEfWTlqP7BYiZ/mrQiXG4d52LsFODTRPHP
r6vZrYRQWEfyjgukiSG2y2fx7JsBHE8B603l8lEeBTJyd6qvxncoJCg6YQCCtLaRs3NMP77H6ss3
sEm1b3ULrwSKdwXEdZomcZJ974ELXOoFLAXGRUN0UcA1pqSH0n/Lr7LISNoSSjC0ErSh2T0sfeKz
Foj5VZRASXBsh/y9YrbQWjID2QX5furSB1n7llv4BmKnLcRbP5puddZo59KMhZdtGhdkMOBNSDyY
lZCvHHVMJ7JY+IGsclCJh4axv4pE4VSLx3YVjoA1OrcSJROtz5A9zGPH3hHl9A9o+ciTWeWnZRWi
loVCeS5If5Eh0Y9mCadjx/UIWjdCdMEqZ5Fm5AleQG8qF+QUGfo57RqD9GOLEGJ3FcX4iAaFrkKZ
KqYKPshgTMjU1LCOQFBjq7RWriJbmHsw2aLlTs3oYZzmtDQZe1GmXmmHGJfJHHuWByctRLN3r0Ke
zAKIeuqq70Er2SIOSqSQZGDHDOWwDVc5QK8CIQSDHAMZiIYBz2wKc+gM0j3wMfMiW9kHp2XKBNLf
ggb0MwRIu0qRONXYJ4WdbRc24fwoZ+T2xcy21aUmo30iV02T6YzsFIcnA+CLz2aq72jQDNkbkw2m
SbFS0hQXruBU/qhmFbzmXheB886pffIYotZnb4Twt8hAnXBZqRJT9rp+0Q2dPxG4cjEb9UT34AK2
ayClWVvHMxqvICZw5T0Sv0RQH+a6XRrpXOyG1nc2DQQWCzVQob0LJzd8lE2oTnaZqjDlI4PtMGhw
QUFw0o9ilDoBY48jSKOUg3g9PzpHBZk+qYJR/BAyXbLIEWHKkNuDLDI3sBvs+QQOOZL3D2MxLF+Z
U3T30B2XY6HCaY8GcykT1P4G1p8S6CuEYCfQiec58KpoMiFwVodHg4jHSx6O0Rufrfk4hwoGIaMi
gMSmGbqNYwOD4OTcQCAtKmJ2gaYUHGMVNIh7L81buSzdpZnldFzEmKG3jgYMN0e3h3C0tIVKuds4
T2XeNuymRkztgxr05CBemSIzdpk48r9AKcI9IOshfC+dzEc0SG5xTEXHmFhHuduohklxwUDwVFOh
7rgPWyQvGwy/5ibDNGiC2ywpubUI4W9w7XlikhstSvolQmT1ceDBtJLTbXkraB9emkkHedo6vXls
bMRfO1hXAOhDMXrBGLJ5Qxbwcu7XP8ES1gMyyL3CIqMx7M89R7xPXJO89pKlcMIv5XWOirh1RJKp
pXty6eLdIGStOQ+WNEFcNSU7+8rq87AOef+thN8q4X+c4/z8CKa/qIa/TnKgBHEK4db1wBeh2vyo
hiCIgiBAblhI/YiuRNJ3/gKfjYGFCkQYyOFap/6IHRFgNCEHmAR84h9VQxTjX1rbb3FjAZQlCFmc
BNC3ft/alpWPjxucwvnWFhjrlugDG/B6sculetQgV92khfmkf8sRJ7idVvoHNlt+Cm3hRhuEhfmw
xPnw+pD9qjfNLhly7Iu6pRkCu+YJm32fe/pgCmq9dyg/pdw2qnf5Dp3h0jRrHNj/Z+9cutNGgij8
X7LHR++WFpkFBgcn4HiciSfOhuPYRG/0RohfP18L4/CwSRhmwZwT7WxDGzWl7upbt+61h78DchmQ
4IKvp2ZL774XgpF3rVIzgE5bg18t6WrbDDhZb4QUKwwc7iSLfRWKMjEzNFNoSot/Ujp8Tsz0MxMC
LbR3DfpcG8AHJGYE7nYoEn6WioinpKtTXtwMRXjSaR2jTDD08jADw5opiD1KQmYiqZn0fPvjBw+t
D+u9LcmbqjAzrBkyxHPn2Gk4cUgyFXbGV51ICYeppICKYkbPiSZUI7vmyfT7VUr69T1XQqFcapJH
mtqyABa19FLq45Jruphrfjbv4RBjzoN+gpTRV6TYQvZa08lrCpv6U50zpWnesu9EFsfp7MOCrkfU
ieKEtPdGM8a4ngh79i2IKW3Q50E3jJcBXiZxnV4EfupKLeC4/zvyl5FP0L0e+Xc4br0Q97xnFfdL
EhxAvmO07GrC+3kRlqKPyD6awmyXZxbIVeTD7CYgIYZKAhwF9x+BrwFXcEQByVVN4AqYcwcE/q5I
rJAEPMo6Br13OrCZXKTX8H1Lr7KFE5buKFOcuPwYi9zKr+jE0OBvVihwIyhaIo6qj8D7nPJzYheZ
/xi7NA+nKKVLgpuKaMGlr9IKjsAW3WLg4blBFTj3oMaRemqLL5BBZ9HHjhE3F01LpNPT/F0ES6wZ
VY0hSC10SF5x4n6p/cVNLMbFYFapt15h/DmLwxqB78D5M8/FMFFUdJ19S/mEEKvzHS+f8XVoBByD
6J9L6ajPzWFYBPbQrSq9r0wL+pfRze9GqR70ppb1fQqDa5SPpfT2wtIuGmS4uoVjRtc09n9KMvve
82ylWzaqdR4EaYo8AZ2rA4ya6p6Pn8xNVarGyNRivxfkWtnL57PkU1WCZaemmow4n8W93O3EV0U9
hmHQgQs3C4exGd+HmSF6+pROF89vGkS0qOcFJbDkTPnu0cHYy8mZ+tOscLt+AuwYBfH7Ki3EOVlf
dB7V4O/BeEaZ1L4a567dreyOwK/GMXqap3k9vbFuAgOmq5M3Kl5QFK5nQBzv7ARIouMJviPKFCKy
BgoHGsE5ptFJFvN5oNB7raaeUMe9IKMM2XR/LwzLhYEn+fWF4RoviRcWBt7zvDBQ3oPiasO9bhEJ
kL3nhaElzrJggGQ8NXatFgYADnpHqDFRnVBkj9aPlUGV3VvQxFnleZIF1mUHrAzabuGPwiP7k63T
cgWSsbUweBqd1HVhN8O6zZycOlbVO91BeODOgC44ppdgitGSUkJmHLh0bg6cqOYc0J251dj/ilMC
Wkd1ggo1sWzX3mVd55lnUGOeIpoUeHPsuPIyS2W5REFtvjOyEkXMrr3UhhHWTei8L8O/ZyaYiH25
mFI/+Z2svYF8RSuQw3axLzKxKX4hNHnTRmhKB3ebZjSqTWxnz6GpgYjpAvRb5+Qs2Vwbexa5GEcH
c4Wkr2A0olZRQdJgjikwwg+D0Wge3E3XFB4Dk+fGMNgO+ejrm5ZDKhWWSmgOc6fjJlS4OIqbCRYv
SNV4CwKrjTFojon7oclS0VxCMe135kWSvavRBElgPYFeVP00T73ZRZUiNtCvUWIKH0JzBrBEJ34Y
XKFmezGz/S82+Wdf1DjF5aXxrVHwjqukixz05a92VKFnkts3mjW+m0vHuakffqstyma+F915sTVI
RHlTp/lHBYmEUKAF1SBQ1Y+lmx31Q3QgYr8fY3SnaulwbumfKYxf1IKfo8UHex4Oay/8oo/HXx3p
mAcCNMCH4kY3qBhzOm+QcKsHESrpGPhdFNJ3b95BE0qLUsTopl6JgwQmIQ5Q0yjDk67Aus8dW7ch
Vn5FuYjgoXfwGYo654o1u6XYXlHqwwEwyIO70mbrKRw36E7L7G8jSS1E48QjBbbrzMoeKsX70NGi
KwEg2dWk2aAosB1EmfxROCW8Wpf8UxT+4zyyJiKOv7qpx1lPvHcX4SX9+iNRgBo0gfPZq1Wo0FSy
p2ZyJ4xxeV4UCkoMbq1RY9Tz97G98ERvPo48D2m5rNb8fta6ICxaRwQjKtTsnY56hUGWGwc0knYi
LXU+KFoa6HwGVR1EhRgYvjCjT86U4sa3RE1S9WIWwvBCHL2+jcKCPR76ac8SdtA3qxSZt8XIjyxq
nY1Gtc8s1F5kwvXTx1C5sqq49KbGnRNTt3BMvz/TmURNoYfbt73b3E5Hi2D83sTgCLMTSNWNrMgI
3/zulz4xkKLyEctyDeJeFFbwnKqqT3VlQl9eCG+q0ANQYGN3m/i5K7q+y2n3NsoynGHinN7XiaGE
8MLKSO39X/brJyvSFy0fnq015V9bT82/kv2epK+9aLUnvjzQcR4S7f9sTVL3jhPdlwioPE5au1Hy
eNhlZPLtRRKwaSwMnYf0nFMw5FouDq6s7Gsz9e9uc9dkY3ecvbewJnHfbjk77eyHTwXNPfSecQRh
E3u61Y2pAECgiUjuSic0FRv76K4/wK/MAt/4ejwcbEt8mvGwfWr+lZkgxVybCu3MpvhOxY5K3XYg
CAXAkEA41adh+2hw+N1jIa84BsAsDiLyknOTTN2ndaNDr/cZ9Xk6LZZI8QmuCNtJ6OFzwIGGxVHi
hcs5YPHbngMSQIc8dPmCk10ct9H8w6fCPKNyjDKHTmYtr+2pgMVikREDk9K8L69TfTLY4DaOJodP
BWdjhx4Qi8BoL1aajajA9xu3b1pH6Zp+mqqTXCKdbUj98KkwzjhOEfsO5CB5vTAVKmc4MISn9OJE
o2Kn1fjfTIWEQ2lbar/z3fVShckBbMp6edprhSSfHP2ASNEACC3sQptPBtgx26YNrHzaT8ZyX0fh
iQ7C5zz9oLya9RLqHcS8V5JJwoFJoL7oAJfI61SfjOMzCQAbqTlhQ31afeubUaGcOWQSkAxPNZ3a
wbMOXx6kcgDFEpaA5SRsp1Psn1hfm7bSMjpPOB6OTyW4U0OFB8R0tNfOVBAPvIIS4fLZOdWsSu52
R66U2pnQNMprzEZ77WRVxpmlceakqvTr68MvpOLPaMa550ePLY7hT4p2gVuezH/6ghWKsTvA07H9
8vHtG4Smfii4ta/8q0kny7GXB3j58x/3j7E/7flFmfsPpdaCC2t/XYEN6+9/usXdf/7ix1r9cuBP
8vv8wWvaG26ePqj0DX37Zq981hS4pJEf9e2bzc+6FgD7Bt+v0PMfjJ5MUYLYgAKWoIjk4hw7PCob
96th2i91OTR59PFD5/cQslcDrQ3Ok/UfDD6ZTKPJZDXU2vBstkcPv1d/5tg5/0nnwNHD72MyHzv4
Xi7OsYPvqWoeP/TrZaljx/4pYe7Yf7DfL/jo0V8nmewf+qV1+hk93l29V6jwS2/b3JzkKx6iyX3+
xz8AAAD//w==</cx:binary>
              </cx:geoCache>
            </cx:geography>
          </cx:layoutPr>
        </cx:series>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County!$A$5:$A$19</cx:f>
        <cx:nf>County!$A$4</cx:nf>
        <cx:lvl ptCount="15" name="County">
          <cx:pt idx="0">Apache County, AZ</cx:pt>
          <cx:pt idx="1">Cochise County, AZ</cx:pt>
          <cx:pt idx="2">Coconino County, AZ</cx:pt>
          <cx:pt idx="3">Gila County, AZ</cx:pt>
          <cx:pt idx="4">Graham County, AZ</cx:pt>
          <cx:pt idx="5">Greenlee County, AZ</cx:pt>
          <cx:pt idx="6">La Paz County, AZ</cx:pt>
          <cx:pt idx="7">Maricopa County, AZ</cx:pt>
          <cx:pt idx="8">Mohave County, AZ</cx:pt>
          <cx:pt idx="9">Navajo County, AZ</cx:pt>
          <cx:pt idx="10">Pima County, AZ</cx:pt>
          <cx:pt idx="11">Pinal County, AZ</cx:pt>
          <cx:pt idx="12">Santa Cruz County, AZ</cx:pt>
          <cx:pt idx="13">Yavapai County, AZ</cx:pt>
          <cx:pt idx="14">Yuma County, AZ</cx:pt>
        </cx:lvl>
      </cx:strDim>
      <cx:numDim type="colorVal">
        <cx:f>County!$E$5:$E$19</cx:f>
        <cx:lvl ptCount="15" formatCode="General">
          <cx:pt idx="0">4.5700000000000003</cx:pt>
          <cx:pt idx="1">3.0899999999999999</cx:pt>
          <cx:pt idx="2">2.5099999999999998</cx:pt>
          <cx:pt idx="3">5.75</cx:pt>
          <cx:pt idx="7">5.3300000000000001</cx:pt>
          <cx:pt idx="8">4.3200000000000003</cx:pt>
          <cx:pt idx="9">4.5899999999999999</cx:pt>
          <cx:pt idx="10">5.3499999999999996</cx:pt>
          <cx:pt idx="11">4.2599999999999998</cx:pt>
          <cx:pt idx="12">2.8399999999999999</cx:pt>
          <cx:pt idx="13">2.4900000000000002</cx:pt>
          <cx:pt idx="14">2.6600000000000001</cx:pt>
        </cx:lvl>
      </cx:numDim>
    </cx:data>
  </cx:chartData>
  <cx:chart>
    <cx:plotArea>
      <cx:plotAreaRegion>
        <cx:series layoutId="regionMap" uniqueId="{2B058792-D8CD-704D-B424-DAB232E17FCB}">
          <cx:tx>
            <cx:txData>
              <cx:f>County!$E$4</cx:f>
              <cx:v>Age Adjusted Rate</cx:v>
            </cx:txData>
          </cx:tx>
          <cx:dataPt idx="7"/>
          <cx:dataPt idx="10"/>
          <cx:dataLabels>
            <cx:numFmt formatCode="#,##0.0" sourceLinked="0"/>
            <cx:txPr>
              <a:bodyPr spcFirstLastPara="1" vertOverflow="ellipsis" horzOverflow="overflow" wrap="square" lIns="0" tIns="0" rIns="0" bIns="0" anchor="ctr" anchorCtr="1"/>
              <a:lstStyle/>
              <a:p>
                <a:pPr algn="ctr" rtl="0">
                  <a:defRPr sz="1200"/>
                </a:pPr>
                <a:endParaRPr lang="en-US" sz="1200" b="0" i="0" u="none" strike="noStrike" baseline="0">
                  <a:solidFill>
                    <a:prstClr val="black">
                      <a:lumMod val="65000"/>
                      <a:lumOff val="35000"/>
                    </a:prstClr>
                  </a:solidFill>
                  <a:latin typeface="Calibri" panose="020F0502020204030204"/>
                </a:endParaRPr>
              </a:p>
            </cx:txPr>
            <cx:visibility seriesName="0" categoryName="0" value="1"/>
            <cx:dataLabel idx="0">
              <cx:numFmt formatCode="#,##0.0" sourceLinked="0"/>
              <cx:txPr>
                <a:bodyPr spcFirstLastPara="1" vertOverflow="ellipsis" horzOverflow="overflow" wrap="square" lIns="0" tIns="0" rIns="0" bIns="0" anchor="ctr" anchorCtr="1"/>
                <a:lstStyle/>
                <a:p>
                  <a:pPr algn="ctr" rtl="0">
                    <a:defRPr>
                      <a:solidFill>
                        <a:schemeClr val="bg1"/>
                      </a:solidFill>
                    </a:defRPr>
                  </a:pPr>
                  <a:r>
                    <a:rPr lang="en-US" sz="1200" b="0" i="0" u="none" strike="noStrike" baseline="0">
                      <a:solidFill>
                        <a:schemeClr val="bg1"/>
                      </a:solidFill>
                      <a:latin typeface="Calibri" panose="020F0502020204030204"/>
                    </a:rPr>
                    <a:t>4.6</a:t>
                  </a:r>
                </a:p>
              </cx:txPr>
              <cx:visibility seriesName="0" categoryName="0" value="1"/>
            </cx:dataLabel>
            <cx:dataLabel idx="3">
              <cx:numFmt formatCode="#,##0.0" sourceLinked="0"/>
              <cx:txPr>
                <a:bodyPr spcFirstLastPara="1" vertOverflow="ellipsis" horzOverflow="overflow" wrap="square" lIns="0" tIns="0" rIns="0" bIns="0" anchor="ctr" anchorCtr="1"/>
                <a:lstStyle/>
                <a:p>
                  <a:pPr algn="ctr" rtl="0">
                    <a:defRPr>
                      <a:solidFill>
                        <a:schemeClr val="bg1"/>
                      </a:solidFill>
                    </a:defRPr>
                  </a:pPr>
                  <a:r>
                    <a:rPr lang="en-US" sz="1200" b="0" i="0" u="none" strike="noStrike" baseline="0">
                      <a:solidFill>
                        <a:schemeClr val="bg1"/>
                      </a:solidFill>
                      <a:latin typeface="Calibri" panose="020F0502020204030204"/>
                    </a:rPr>
                    <a:t>5.8</a:t>
                  </a:r>
                </a:p>
              </cx:txPr>
              <cx:visibility seriesName="0" categoryName="0" value="1"/>
            </cx:dataLabel>
            <cx:dataLabel idx="7">
              <cx:numFmt formatCode="#,##0.0" sourceLinked="0"/>
              <cx:txPr>
                <a:bodyPr spcFirstLastPara="1" vertOverflow="ellipsis" horzOverflow="overflow" wrap="square" lIns="0" tIns="0" rIns="0" bIns="0" anchor="ctr" anchorCtr="1"/>
                <a:lstStyle/>
                <a:p>
                  <a:pPr algn="ctr" rtl="0">
                    <a:defRPr>
                      <a:solidFill>
                        <a:schemeClr val="bg1"/>
                      </a:solidFill>
                    </a:defRPr>
                  </a:pPr>
                  <a:r>
                    <a:rPr lang="en-US" sz="1200" b="0" i="0" u="none" strike="noStrike" baseline="0">
                      <a:solidFill>
                        <a:schemeClr val="bg1"/>
                      </a:solidFill>
                      <a:latin typeface="Calibri" panose="020F0502020204030204"/>
                    </a:rPr>
                    <a:t>5.3</a:t>
                  </a:r>
                </a:p>
              </cx:txPr>
              <cx:visibility seriesName="0" categoryName="0" value="1"/>
            </cx:dataLabel>
            <cx:dataLabel idx="8">
              <cx:numFmt formatCode="#,##0.0" sourceLinked="0"/>
              <cx:txPr>
                <a:bodyPr spcFirstLastPara="1" vertOverflow="ellipsis" horzOverflow="overflow" wrap="square" lIns="0" tIns="0" rIns="0" bIns="0" anchor="ctr" anchorCtr="1"/>
                <a:lstStyle/>
                <a:p>
                  <a:pPr algn="ctr" rtl="0">
                    <a:defRPr>
                      <a:solidFill>
                        <a:schemeClr val="bg1"/>
                      </a:solidFill>
                    </a:defRPr>
                  </a:pPr>
                  <a:r>
                    <a:rPr lang="en-US" sz="1200" b="0" i="0" u="none" strike="noStrike" baseline="0">
                      <a:solidFill>
                        <a:schemeClr val="bg1"/>
                      </a:solidFill>
                      <a:latin typeface="Calibri" panose="020F0502020204030204"/>
                    </a:rPr>
                    <a:t>4.3</a:t>
                  </a:r>
                </a:p>
              </cx:txPr>
              <cx:visibility seriesName="0" categoryName="0" value="1"/>
            </cx:dataLabel>
            <cx:dataLabel idx="9">
              <cx:numFmt formatCode="#,##0.0" sourceLinked="0"/>
              <cx:txPr>
                <a:bodyPr spcFirstLastPara="1" vertOverflow="ellipsis" horzOverflow="overflow" wrap="square" lIns="0" tIns="0" rIns="0" bIns="0" anchor="ctr" anchorCtr="1"/>
                <a:lstStyle/>
                <a:p>
                  <a:pPr algn="ctr" rtl="0">
                    <a:defRPr>
                      <a:solidFill>
                        <a:schemeClr val="bg1"/>
                      </a:solidFill>
                    </a:defRPr>
                  </a:pPr>
                  <a:r>
                    <a:rPr lang="en-US" sz="1200" b="0" i="0" u="none" strike="noStrike" baseline="0">
                      <a:solidFill>
                        <a:schemeClr val="bg1"/>
                      </a:solidFill>
                      <a:latin typeface="Calibri" panose="020F0502020204030204"/>
                    </a:rPr>
                    <a:t>4.6</a:t>
                  </a:r>
                </a:p>
              </cx:txPr>
              <cx:visibility seriesName="0" categoryName="0" value="1"/>
            </cx:dataLabel>
            <cx:dataLabel idx="10">
              <cx:numFmt formatCode="#,##0.0" sourceLinked="0"/>
              <cx:txPr>
                <a:bodyPr spcFirstLastPara="1" vertOverflow="ellipsis" horzOverflow="overflow" wrap="square" lIns="0" tIns="0" rIns="0" bIns="0" anchor="ctr" anchorCtr="1"/>
                <a:lstStyle/>
                <a:p>
                  <a:pPr algn="ctr" rtl="0">
                    <a:defRPr>
                      <a:solidFill>
                        <a:schemeClr val="bg1"/>
                      </a:solidFill>
                    </a:defRPr>
                  </a:pPr>
                  <a:r>
                    <a:rPr lang="en-US" sz="1200" b="0" i="0" u="none" strike="noStrike" baseline="0">
                      <a:solidFill>
                        <a:schemeClr val="bg1"/>
                      </a:solidFill>
                      <a:latin typeface="Calibri" panose="020F0502020204030204"/>
                    </a:rPr>
                    <a:t>5.4</a:t>
                  </a:r>
                </a:p>
              </cx:txPr>
              <cx:visibility seriesName="0" categoryName="0" value="1"/>
            </cx:dataLabel>
            <cx:dataLabel idx="11">
              <cx:numFmt formatCode="#,##0.0" sourceLinked="0"/>
              <cx:txPr>
                <a:bodyPr spcFirstLastPara="1" vertOverflow="ellipsis" horzOverflow="overflow" wrap="square" lIns="0" tIns="0" rIns="0" bIns="0" anchor="ctr" anchorCtr="1"/>
                <a:lstStyle/>
                <a:p>
                  <a:pPr algn="ctr" rtl="0">
                    <a:defRPr>
                      <a:solidFill>
                        <a:schemeClr val="bg1"/>
                      </a:solidFill>
                    </a:defRPr>
                  </a:pPr>
                  <a:r>
                    <a:rPr lang="en-US" sz="1200" b="0" i="0" u="none" strike="noStrike" baseline="0">
                      <a:solidFill>
                        <a:schemeClr val="bg1"/>
                      </a:solidFill>
                      <a:latin typeface="Calibri" panose="020F0502020204030204"/>
                    </a:rPr>
                    <a:t>4.3</a:t>
                  </a:r>
                </a:p>
              </cx:txPr>
              <cx:visibility seriesName="0" categoryName="0" value="1"/>
            </cx:dataLabel>
          </cx:dataLabels>
          <cx:dataId val="0"/>
          <cx:layoutPr>
            <cx:geography cultureLanguage="en-US" cultureRegion="US" attribution="Powered by Bing">
              <cx:geoCache provider="{E9337A44-BEBE-4D9F-B70C-5C5E7DAFC167}">
                <cx:binary>5FxZb9y4sv4rQZ6vPCRFbQdnDnAoqbvdbTvekjh+ERzHEbVQlEhq46+/1fIktjuZuZkB8hDcxkDh
LopFVhW/rzz/vp/+dV8/3KlXk6gb/a/76ffX3Jj2X7/9pu/5g7jTR6K4V1LLz+boXorf5OfPxf3D
b5/U3Vg0+W8EYfrbPb9T5mF6/Z9/w2j5gzyR93emkM1F/6Dmywfd10b/Rd13q17dfRJFkxTaqOLe
kN9fn9y9Or+zr2LZN2b+n1f/vX396qExhZmv5/bh99cvm79+9dvhqN/M4FUNkzT9J+js0iPsIRf5
AXr8kdevatnkf1Q7GNMjEkbYx364NMBfXn52J6D/i7l9qfruvJZZ3X36pB60hk9c/v2m/4tv+f31
/lNfFB2uxutX9/tV2a91Dsv+++u3TWEePr26MnfmQb9+VWi5LJuaY7n/3LdXy/r89lJa//n3QQGs
2EHJM4EeLu//VfXNF/y3vYMN9tPk6aGIuoHnf1+eKDpyA0xAnl+k9SjIF5P6UvU3BHnQ/4XUvi/I
gx6/oCDPC3H3k8RIjgjBYRAi71GMcOxeHkt0FIEYCY7gwD5qg0c5PpvTl4q/IcUXvX9Ahi/a/4IS
jOU9L/TPOov4iFIckugP1YkOhQhnMcI0cqPwu7r15eT+gTQPB/gBgR52+QVlulZ3/E78tHMZutT1
kBcdHEiQZYCCgHjewYF8MZ1/IMSD/j8gw4Mev6AIYRfKpmjkTxKid4SjEAeBS/9EueIj38MuwRRF
y++L2B5V7MHsvlT+DTX7zQg/INVv+vyCcj29A5dWtj/LaLqgb0OCKKIHhxOTIwRHM/TRo1d04MQe
TOsfCPSbEX5AoN/0+QUFui7qnydMN/Jx6IP9XH7hoUzRURBGLqbk8epyINNnM/sH8nzR+wdk+aL9
ryhH9fDQ1A8/yxFyjxDYxdCn+PsKd38pQWFIodHS4FCWL2f3T+R5OMKPyPSwzy8o11PJ74afJVUw
oyHYURz8iVQBOgB96/thRL9nRl/M7R/I9KD/D0j0oMcvKM+zu+Gu/FluET2KkAs3kcj7U42LvRCH
iLjfk+eLuf0DeR70/wF5HvT4BeV5XjR39U/yckHpgqAQoHePSvcbZA8fuWHghSj0vyfO51P7B9J8
2f0HhPmywy8oy6u7xoAzpPqfBdWCvCiOXARCXX7fCBQwIWhBgvBRIR9Y0W/m9w+k+p0xfkC03+n1
C8r3A+je9q74SaeVHnmAFXkYpLv8gkN3lxxRPwwQJd91kV5O7h9I9nCAHxDrYZdfUab9T0RwA0Jc
TODALj84jS8RXHrkE3B6EXa/iOsRXvjwNKcvFX8DWnjR+0eE+Pxtv4AE/3qKLz4YP/IOf8qV/X2q
DIRJSAiQ7fePKMBGPvUi/w/u5UD//lcVVjZ3fyHTRxrxG47sa8cXX/f4cX+9HD+H/vpzauwr05jc
mbt04SifsWN/XfuFVjvo+pdU56Nojz/9/hosnkujELTmV/pzP9ALamR/Sf+y+i/7PNxp8/trIDvR
EZxVLwyo77qALoAEx4c/qvBRgKMAHKYoAAET7/WrRirDFwoVNoRLUBS6YehDq9evtOyXKnIEhb4f
wabZjwuo8ZfPPJf1nMvm65r8kX/V9OJcFo3Rv7+OKGAe7WO7/XyB2Av33lzgkwiIIQ9wD6i/v7sE
Ohqa4//pos4hfMjck6JsnZWtxg8ZJyI2Un3ILSRqTm997bwdrGhZQfiZ6VBMyvadzIqTxpW3uhwt
Q4M8L6qgiOuep3RSA+u98lOoO5y6fs1XLmpzhvv+tMdtxvoOw9yzT9KxJDU5vZFBlLN6tGvpThUT
qL3DfmmYKnAfh9X8rik6JxY5P9fCq9MS850T+e9U4647rLeh8qZdrkydRr0wCalKtUJtoGKlwyEp
Sb2qPHrcj+PGNd0cW5qVrJybyyYcN6GZB6ZGfjf24kYW9rR21db0zkUVuRtbTu8mrU6aurypeN+m
vQzTeiYFU01lGNVWs3ziZ6Tl60INZ+FUniKpToeAfqBj5jGLxcdxNG5MOn4rh+xSizmP7czvTO3K
ZEJOsHN58DEcJWWlGIZklG5q8+Gq8oqNmvIbJAI/9ai8GXKOYmTlpgvHc2PLms3OIFlhx9Mqk6eZ
b32GUfiZCm9kNspprLPszq3Ulnr1WRbq96PQZSIK98qfq8vMm6fEDxse88wpWKArybhQlvUS9QxX
3XkVhgET83RfSLEmnUWsle5FobmzwbIe0tmlD4ZXdVKOecf8Wt34XmvWfonORK6HmJI8j/PRu+Ac
DZtGRyaudGvXXA9srsR6tPNxl/drB3kdE6rZjm507xfyquIq9RVpYPWGVTFFiUuddCRjmxCP7BrT
gISjdRVSNkWGtYFcCfgnfFMG/s5thWQEmYtBqrNRt6eN5dsqR4aRLLqMlKyZbvVFTueVRvZudux9
LQ1lokZnbVhWjFa0Y1E537ikugytMXHX5d51SfBb2lPLMj5YJkfzLgh6wUre+omLyPuJC8pcP3wz
GXldeGJmfiWOJ9WUcWWqT31U3wjcvu+mwDDhk5r5Yi6YKKc2car6WPn0NpOFjnPqcVZN/rru9Wde
tFrsehJ191IFXTmydp6zikVU0u42l2F5r3unw21s8n6WJhbcm6v1CN9hz6UTeSteNydh1uVxU5Bw
3Qu/3wSt45/2nHtsav2ZdUNwn2n/M3bNlZD8tBtgNYCA3PW137Kh8DnTRdHCUZqvBj+ITT1f5jq7
JkWQhnNwrPvoNvcmHJequ2x7lRZRv867eo0mGXtS7zyFTrkzJh2VRTwH7RoP8p2V5bYYMh1XsF3j
grbvSlqaeDBZn45DeOr34i1V5Y63+bEs5ze+aNNpjq5x6a7k6IOuiFTNsCCgeUZzB1/31oyuz2Sv
ZTLgDq00KbuY4L6JaVDAlmjCnJWVCRmRHoig5F1caMETWfRnmXVGVrTmujU1T3MsVIyH/M7gkrOg
7d/O2ZhvRsVPc1urdKrq4aKZ1Hbk9s4z7Yrm/smYV7u2lp/LXD1MRbR12/KqF80nO7YfC5zhOGiH
nWN6+NiheatNGIdjN7EK1StgGM7qeV5bUBGh79xYyy8bXB87pTOCPi7TXBrO2kZJJuvuCrtTqpvo
KvIm2NRoUjGaqWZOUJ7pady0OltX0k/43CRjay4Fhv3Yee9cq2PqkAunoMdKTamoso9jEX0SY3BV
WXoZGgrLMpjbrkGfO1p+qjN0gfJyN85OHmd5dmpBJ/i8q1hOq0uJ5JtGqEQj7zhSU+JKnzVRM8el
F07MH/gnf+5OMWpPSTkno5O9DX3bM+WKN3ND1gAiGFa63aZu7SZzplSKYFs24QeT57czqTnLTN8x
a0cD57X55JbBrhrxZca9FenJ6SDsxjaK5Wbb5OVZOAa7TA0zK62vWVd77wYeXlYNXxVi2CLtRSvt
dCvZoXOqdc8aCrI02YOwwdpWzaUc8f3sk7TTFWIBGk5rOJPWVvdemD2EuFz1c3+lcnmrlEldPW9G
IndugdMxCHchrlYubW5nUAOSnyPapraq1j3hgo0BPh2s/ah7fBZ5TSxd+s7XRRZnkxeXbilY0RXv
SkLeZJl6o5WdWNB0nDVBb2JcOKcyQmA3C3Fqnb5nmvi7oK8+iRrG5vs1HEt9EobTVe+iN/OoPyjN
T0hJ7zof1FQ3z6kX2YciqDFzWl6zrDNXsuW7MXBOHN9UbFZVwVqHrILRPcPYu4jG4apx6ztSDalj
wqSl4k0p9Dbz/DlRfvXZV9XZoIsNwnpKiOgvWktP26hvUoRyDq+JNi1WF5aQt5QPE2x8sHiO2w7M
ncat9OT7eRo/DtCZTtGZmVoUG8+sMqx2dUZP+9C9jUq7a3GfirYCe2M/RWEEB2CSIZtFN8Q1sm/C
1nOZcmzcTfKMY4Fj2QxnslUrm6tz7Y9XJR3WnhwTJMaYZPUpcasihqN40+TioiJg9Cd/pxyRlhkZ
mYiKTW3rrV+qrcgDwmxLEx8Nb2U7bEqTH2tBEh5Nx9HsuvFkh5aZvrjJO2lY5fTnGYFT0ubFZcTF
llv/mFBesrkMT2hBL91ueuOPc8u0FA6YYHHnRu2J6PJ11dfnFUFrgbsgHjyxo0RfEIsaxpV619bV
hmjeMFBuN3QwbZyXWTKVzjHuR8pmrsjKzyLmOI6XKqQ+cj9S4BLQN7BlTqiLzwrinHt2uEZDE/uj
ipIxxx+GEN8UVemyrAgUuF35ceS1x1mWIUZsc1k5ZR87WZDFmpPYqGkzz80pL5tjrNwTQQTsrKGW
icvbW9OOGdM2uwdXdk4aFwvW+8G817cf9KRG5rf8OquruMVDYgORzl12Ki1/gzr3hI7o4xzpWE9+
l3izGZjO+K4ep4dOVNtg9CTLcXdJfbnGvmFzVp7IKp67ePRRkmXOma6DBy8Yt6Glu6I2sSXeGeHo
3hmLc733yUAjMWMdC6pfrfMJ83jMvbdNII6zwS3jrqlWoy5z5oTkzVB0AzMmGuKooKn0xOmg3Idx
DAn4dnY9VMN5L7wU1+B0ONUgkmauT7Javuun4lgKkeLIj4krTqahuZn7SrM6xIn0/LfYfnbm3oJf
F2x006e9IjtZu2tDw4YFDgpjVHYjm1ue8gbWwzcWxXM/XXCMPirSbQh4NgQ791YWZ02RfaydYIxz
md0qvxs2Iqxpwv1yiwIqmdcEoJ56G1d5xhnKndTOKjGavI18fRzR7gYF2XWm8KlfZme0n7ZR2G2a
cSjZMLUnc1W8BYf+IyfzPZb4vCnolVXoATX9RhvndPC627IWnyXuTo3bXzoCnU2F6RIExzJtink3
ZFV+jTtvFepp09D8zCeYxNGMNlLWH1A7Hkf9sJ5z/0z57roZIsIwqdeKkGvXkXbjK+Gk2tMx79W9
mWuHBVid4RaVcR2N/smEKU2VP73vTX5vp/mdCecy7ik+zrABl0yiKJ6kvjeBL2NlqYpLMhVssn3L
4Lye6NE9F1O3RYUFwZfm0ij9zpjiSoTelDiDc9mo/sJxo55lg3wzBv0Qz153Vqt5nVca1AJxW8at
uiFeU8SZqHtGnCBfCWcwrBH+m8agOSV8imjO4KA0sTOgk8CdalbwEbZ71Z8YH0dMcdCrneYsGuyD
naubttJnpdffcN/BLMjt+9px46gFW0B8mdB+eN/Y8p071Mew5Fu3mD9WGraH4CiLfUIvczy+i5R5
S2BPJQYrzXg1eOA1eueR5RXraQG7cnYFMzS7DAIEHt4450yZ6Z3fuyHYz+iUIrvVXF3yoTj2Cr5x
Ox0lds4+6AI0wORyVgwOjvvOvwVBUhaS6gI0CpOh27CpAbdW67pZZbVz3szVzDgFZdnU4rg2xk9J
Y/c3HZ6zylfgUld54kXFR5p57zvZfSxcr40xmhAbmjFivmPLlI7mXkcZfjNmgYgdonIGp/JEVy24
0ajC4K7zC9ngs7zNfWZyk5bK9+PcLzfDPFfM65BOo6hMJrdswU7UNqkGs5PWUaBYh1054TYdw0pv
5nE+Q1PTJWHZOelUwo4Br6dKalMj5hvnZKrxrVCmYWB2EuFVH0TjXoRInJeiutBNsy2DYSVIj+B9
TcNcnrmsN9VVIG23oiR8x8PiwbRRIhFcHT0UKqZxaWPl0Y8j8SCnccHslLvHHm4wUzM4HFVf+jGt
RzCuEw/hWlftLxXOTT/kOzXiC0GliNUYrKpeVLFf2pUO3SERzlgmBLYEC0UrWRYU6Uz69qLJ7U6U
aliFg9Jx09vzfJJiZWYfbp5ePyWKzt0dKAoSB34wwNXM785cKq25DMuAdA2bB8+YtJ15Nh87c4D9
RJdWeRVDbY900sG5OH8eM/0Ct4BYnlkVOf8jyP1r9j/XUsB/SxD1U+E+Rv4pt36Qe7xTHzbao0tf
Wz0FYu/RnK9R2QcY0WOg/Rdk5e9U/i10KfpLdOkPNPxbgGnf7SvABCGhPgZ0CRAhQogPQdhfASb3
yAX2xov2JEAAMP8TwOQdeSRCOKQILHPko2cAk3sUwkBAw0NwBaBWUPVlGV4ICv404Y/8c4AJI3hJ
+xxg2kdIwfwiEgF47cGALwGmgXj9qPu5Op2lHON27tpz21VmjQiFe2k96NhDIjqu3Ymnfd4USeGF
Y9JkYZXQmrinau/1Zn7u3aNgHFeBU9mtA5e0LTaBWNGQ0lVYjSbTqVWlH32WcBFMhj7Ct9bz0Gkx
+c2KaxKl0s3HkGWyL66jzstSAhOPuzw0Kzsp9d59VNhO2Lmb1tc93KkG1KReWOrUnwBAAoMhkg6p
/lwiJ0q6wcUtA+U473JjnOMJluGEd1zEkeLFZpSoAyWo1Ge4S6J3ZTvl11FZm00dON4NxSP4e20J
1yk9Ts1ZW7fTg+iccBrAPvCBPExdobIrrsPyGhCZ86qgZBCrehLhWRu1I6AbQ1UGG+LbpgQ1iLou
VvUwYTbOdXFth4xrVmAMWJXX+tHAZDAOJ9KSYdU4Vb+Fq1l960iOrnwBqAoKGjzHjod9HUvHa73r
bCT+RzEF9X0FNy/zRsM1bU7docyOgVMq3zahBoAALtJFEwc4mHSS5SCFOUZ1Zwh4qpkZog8qGxt+
luGpm0s2FXYK3udO0aQB3EenatUaSqcYBwaMMqOiB2PL/j9qjhcaIKIAFP85JP0V2n+GZC9dvigM
iIyCeEZM95g00PkUIhu/Kgx6BFSEjzz4OwBAhf1nCiMAGDtEEHYeUtDowV4DfUGkgUQmQDpFgRuC
rsHh39IXvgtf80JhgLYKXIimhbBL+FMh6h4oDNEFGvaGP56Ebt2nRWfsdnlME5x8XBC7JRbApabN
wVV3kNr7UPBA0ZfUPlvY+n1j/Hw1mioCrHTkwzaL5mG7pABkE4D+bI3TNdt+ts1jasmO++xSFogx
qthS6HRVv44IP0ZTWa5yOV9zOeQ2jrBotqjBubpBxJ4QbrJVCY7Q9umBtXYqtuSFjSA5UPGeEhuk
PXhUW7WfAg9MWDE/d+DpdX4D9x6HJDQq2u3yIJ2ZbAxqCvJPSVJH90VFdJrrpqrBbYDqYbDjHy1L
0cw2risAYMqhV8wHSAw9rlg4192monlahv5Qs2UVH6vHTux0s53QahRNu/XmTG6NP7Tbp2xd87pm
jcPLbQdunDQAwtjKQ/GSzEcL8OaSXB5OhM02nDqK4qzpUWzlwGO5//KnB9zu4MNz+OOVilX75fcs
+HZYtEHS40luAWWV22AoW5SGgEbWzMt93GyW4qXBU6tRkXfe6MKtB+iU1dx1l/MMG8NtAMNYUvhr
quhdBfesl9WomDLgLACaWTkTvs7CXm8r08IiLQ2XPBn2C/ms6mn0Z2M27n5pZ9N14HILnBy8vX2s
3r99mdIyxuObluTTPJeOol23M+y1yqnIdoCb5WPKoYZsXa8Wbrwkl+rl0dn6Fqx/lj4VLSmxH2BJ
eZ0zbxpZPrZ4Kn/q4Gkws7JdCwfL7dSEsPI6V/B8TC/FT49gv1ce65fC7+afDbUki24sgZ5xr5+6
LKnHcQ6HePbeb5Jl9MkVozw+fMOzkWp/BpJkIEH8rPez+r+Y/LMOz5JPk37W9bv1S8vDqR22LPxS
Mlq7q8CrZExCOP5P23tJ/WnZ47k4rC5qt9kcFDoSDtNydOagBpzg4A2tlgqljrUgZgoY2ZqASnvq
89T6YNilwrcXQFp4x6GFrVDnRAI0AyncgCp5yh6USeDj4Ca3b/hNcmm6VC2p5bEMtAz5lPWcATTg
khfLcEvSGw2M/NdvXxouj+U1HuXXTj8CLL+fD6kASL1ZkkPJB5SW2uI1GoO1W6N263thu51tJGpW
9nW3XQqXR1gTauPHqqXVUmqK0bNxYDvNNNA5CTVOOeyWKotK314tSeTlQr55NgzxcwRsDa4SUeXA
YD2O5bhwkd4pVWSrqpBeMtf4NHIUwLn+9LFQ9ENmW4D0sWINFySeVP+xqmkZw2V/Sof60zyiGBgf
ngpHi3huGxKPYbFnMdq0npqC+SXrxdYN8nvXDuA2ggliY4VFnKkuSJ/N8vEzZhpyNhcKvPi9SRv2
ehyAYrCli5H9szIA5l802fdY+j6O8p1spDmQYAdD/8Awbuj1a/hrj80ycrQY2+VNj8mldBkmXOz+
8oI/nYlAxZaXs1w/n42e5Kol82W7WDKg28U2EpPYLimz/5SnssM2T9VPbZ7K2s73wRV5OcTBsGRQ
YD+Xwqch/t5rltk+veVpmKUsKgHwqMJmO0fgdQEfp7Zkb02X1FK2ZMGCn+MSzaun8oHrEWzhvttj
cqkqF7u69DkYccmKxUIu1Y8tl052/9ol9Vj/lH8ck1MnmR2vTiwGfiOQzplHWm+H0S2fHLHjVpzI
EQ3gXQDwNfXjtNYILh8ueKSrCutEhhVKbOb2cU39NgaG92M1+DYJ56gA2KU1qc+DieUecNBKiBMd
RXIzGLyOWjTEVRXeujSvkrbYVvrWd8JjXLXieAwBTpEZ4UBHXs6NO7McOQDo6O6+tANNBvAw0sI9
C/0c8JguW+t2CreVAuKmLrprFDh0zaW+qQvnHuiYYj3jHm601jvLR8CPS2Lj3HuvoyZaR0UUpR5c
L72Kr2kv475GI+CQzQAQ1pzqjt9DwEAGLrG/cbVjYi8bU06rlWgnnQ5TPa6agG5aoPsgMuBz1QDC
D1FIiJVwv4UrAnBzY+QzXVV3cx12zAurZgc3O5lAIMu2Jui9cKvpTBTtCZp1KsF3T2Y/uBpGWR57
3Sriyo0B64tSEQHzR81cxcNYXPrYOomf1xW7GxopEt5LDpJEeAXMcXlSjPZG1sVdYKyb4vED0ld9
3p531IvzbiMFEmkb7PWcx9dWuT2gngN4kwWqEmDxgJbISo8FFgipC+rXm87vYfcSRWLXAELbh/JW
jhNgZSaHSBMJuN3M3QvifqqHyN0KoP3f1kHAworPl8L4JxCR8sHzsinpQ4hnmS9ykW9L0u7gnv+5
FbjZOp3K4Ord9SCL1qyw0Rmr+QwRBA0vjs0MtdWsTgEi3Y4GlGqH3GYF7GQs+kinIYCIcdBF9yWW
nBFNwhOAbZPI7/Z4qSyOeUA+DPwiU0rEbVH0cUcVsHUQgIEztKa5F6Ru7NcN+P5e0a76Aj7Lt+Px
NIYfGk7KN0Pf2ov+JrxCE8DxQTGPzNPOg8M3Wde0q5qjdzKycq0yoIhy3sTauucukCyyWeVeG0Dw
RRsBdTdRIMt7wDK4ZbRRTWyA2QaG1V3xptbHXQlkblEWPOlCFSS8GxKnKAKgb/J09ES3cSPzIa/6
z20DASluZ3omqjcDMkAVzdp74+Edl/FQRdlZ6xp/F+ZZPEd1EU/tJ8fPs9UY1atatIDEAEwSmx5v
I91+bjp67vUZXrVAA9mUq1yn1BbtOqrOu3IYYk+ROvY1RHx4vBaxKwCUFVlRJFqCifZruNlQX2AW
5gMcHosvWztqRgEfSWlW9KwcPxg7XfjGV6kuLJhK0m+XHkDj8ISj+bSR+rzJ8vZD6NWbAtudCQIA
h9F7XQFznlGAfsryogdvn7W6Dnc+5mOShQKiAiCgKyJ028kZ70hZZjF8T57SHN9PnqrTbKR17OVz
ez41/vE8RfNG1RFK2hC4yakGThZOVdwD+Q3WXvLYAzrwfC5AEtSNaCzm8K0dB7DhCgFr2WdmFbg5
XncevSb91J10pblSLg831m6FLUqgGlU7x1h6cCEDF7qrcn2Kwq2AMJL15Nbn0wjXv6Gicyql95Y7
fbNSdt4MYyWPJ4iaGXqNIUhF6bTdw23lcEfh/5LCprHJmYaDD5iTkiu3ZMIQlXpOtu69fFqRCkB0
2KhvnV4HzDMuPcm6oQQy6dYFZ8R39T68o61jJ5Sg3RQMUAzKS/McqETarXC4q2A3Hnv7uCZvSGYP
VIKn2gK4pfq9RHPsjr1kLcwMgoz0aTdGFIIXTMcQB97dNrhhCE83xgwi9kqIrgDhMjLwB8DXHhoI
lykGIKzK6SprunOdtd46NNGudrpg1WKnS4zjOmyS5loSBzZFJhVDTs3XxnWvAD6kiS2i46YImxRU
4XwObL5gbuEA2QhKl/O6WhnhhRB4RXnsB+3KZKRfSWHXeW3SrpvOMte/EVGJY1pJiCeKBJPSfkgg
xuKyC9p3cPoAdlPAY4wRapIacibKIISGwn20AuQut/muJN16ApSVobkZ4knkbws4puvevQMCcAIA
ZepioKclhOPZqymLqiSA8Ip4Nvx4KE3AsOOfVDm+xj24ZcCfniDvNqqzZt0SvokM7WOR1SHD6n/Z
O5PmSHHu638iOkASCDbvAsjJaWemZ1dtiBoBMYMkJD79e8j6V1VXD09EL57FE9G9cLdzcraNdK/O
/Z2TzSPNMDzOxwpEQFsNSeHWuyCS/mPdJ1qv0NE5GAbnOGOBYaWB7hOljcOIJ4PtgT800ZFYTWKf
h+EmD+71Yry0hFi7mbNpitvBIQfjX0IlT4OpxnTguPbmSoVxPlWHSr5iLlQlKI1uhu1Oyuo9Dghd
YvUURzKKtl2mcH0EPZTnio47OYpyg076MLoiVcROYOIwRAGqdF/lfordTsSLtZg9dwXG8qZOVc7d
ZAahl7BS3FHwjIuMEqWVSRRnO6uzlyWwXQL04cUSDExZDQW4VnUibfZhVP5RkxbgTtVA36qCL81Y
Oyk3tkywUtp9hpNAnPfksTWlF1dZOW5qfiRB4cZsAAcgTeRtJRgdIJLlEDsBeTeEyoMg3eQxD3HT
2Lvh3nKnxxG+ewdFrTksGh2RCsqtg1G10XYbeM1zuxgWy7Dd1zn+wnyq57iIltshZBKn9empVWyM
FV0w2KXFqQq7eaMtJkCDB7hlCtswXuZ8Q1txHh9cScwplN2WCyNvOqwNXmUzmJpAplJ/0Krc5Bkz
aRlkF8prwF058XFBuzcYE7SbEXrFXJV2XypW7SZRvmSNqG8W4Zy4Yh+ZNtvCW/IbNyzWKyOKGXGB
gdjg1I1OvWMleL3AYlKP3zQohFPXchyWeux8MxibXs6bNhzDmIbl594rRWIZGoWprIdYuqxLR0Al
cehETkJ0v1OifQohECnsxzdBHmGy4M13rSh1nPlEYVbZnlThBpuc9iSxbvc4oXMYhgAjeCkvER0A
LWma1JDIz0CCX8joHrtsZwJFsJ9V6FhFP6XKjZuhelSVd4sH4c9G743v1cnS5Lcl0R/7GT/KFeG2
dSubcJ/fjDobbj1SPDCzsplCbmdRfK4w152rG0vM13p2bDJwh8Rt7h2mdjYJZRWPBWT3TRNMY2K+
UosNxB1q8HKcPYO64Ql1Id/r0EmKEDPpgQOyalsRxap1gNNUbXYY0EK7Y3fb90u7CVw27TswOjzs
gDbQgyowHlfVLcdPTBY1CjA49ZSygbqHgZvt0jG6xx63abwouwta8RAy/UmBJGaVV8VliF9cUZdb
oZwRnY86DkUQQPENjkO/b2tbHmCWSPPpUPmzd5TR0qKfH5JamLgnlZNEXU93OD4khL2fu4GeJ2/d
Ouu22gXGpI3Sn1p3xmZSJPiNZ+mSh084sfU41u26qQenwAIcXJoHw9owddr+LqfuA5kbBe6zffSV
+gzYtUrcHnwsL95qEfVxaApy67Bh45ZE7YvGbJbBYGsuRIFJi3+qIEObxYlD5r2NZRHF2AyDjaj6
W9RBtFtBiF93D6ihi6K4RKPQs6JPGJ3YbhiixPMnoETD3KW5+15L+97x9TanSsYe7R6aKCx3tWyy
tPXzvaoXm7pk7LHnLTxWpVg2riZnEYyXep19FdQ5qIqLu17ok19+HkNyGjH7eaUtT+rypnfQb5sK
WvcivtiFdonUmMCzyC82ob/gGgWF7HAGxaQGAisDJ57DDFhx56l0mMEFBGWsnbJCZ3LvkblLAFyd
nB6v0ckRSncGdFA4AY0xWtpIr4bSMIs+Vm51RKJYvuPjsplze5eNhbtt8/q1UEu+a8cFPAPOPwR6
xbPsAE6xKsHyQnfgKT+tZ8gdRi4ppmkflC2f3BxUZJvNX4n0bnmkvYNn9dcgf4Ycv1JA9uvcGPri
F4NKKqdfG0tDN7PHAQ91k7oLUgFjzj5n2dGZ8tte6gW4uZvvQueuieaPkZ2qOyhH29Kn7MYz091U
lZjJLfkhhyq8h0b/ATysjWe5+LF2D0GRLTseqS992Nu0zjaFW37SpBrjgQUQbUAhxdGsDkUtP49N
Fm0HY46h9YEMkjL1AhSFnoOYdpq0Eyp2xujO59OOjQEqZg1uMsvvw7F66Ui2n73wmU06AuJjo5hy
+zRmA/6q6tnLDV4sA6LBXYB97nSLXbpMBgnpbhSbmnQvHSMfim6+dToe207XiQW21Fflcuqceoor
6RV7TRjZjRH+ZI53P8rKubjCzy79MtSXITsyJ+JOfL1pNvowmrq6+3abx3NAFt3cHH4+KydZkTaj
KTAfxCtd79AL/SAXbtJBapBny+M0PE41my+zN+8kH0mMg2oRz0ul4zkQAm8kf3Z6nTtxhi5WDIpv
tJYGQ8ijz7CqIBGctGfye7l+sXV2P85J2DbdkQNav1y/QI5cEmEXdKId/7/bWoCtu0UVWPI/blNL
KGLCSrIbQgcgjJ+dARNlZ4WLsefDBYuCYMuX49Y0hFyW9Quk2X4PgtrG128nWdCLGHl5njF5vt70
8/YpYK8l2t+b602hM5AL5sVL2sxTt/n5WEoycphyP0e9wkN+dweNQ4r25ectPunAntquPVx/8PWO
rACuF0ma4nDap9ebrneWldsegX8+Xm/ym748ce6AJCzEPbTCjlf2Ij2vvJ8H89WUQ3aYPXrnWlHf
GszNL9cv4YJ11cnA3/68rba63WUTrZPKBe0c95Bdbqmjbiq/8i/l+uX6YFUGGOdk1caCGknaNizw
R63B+ix+H+6+fT+uhA3wfpb01/uLHlNtEpiLmMLzEmEP0QsYu3JQ7BJFlXP2y2O+fkNxvPn2BUer
d0oUy41lNX5CnS9TalqK4vDjcabSEThRd/j2QtztgmPelJemb9Sp7yzY8/WKWvoyT0wh46hupnOH
7uueOWF+T0T32Ge5OV4fdv0SDB2Js7Dt99dvr4/1wlam/jC7m+uzrrcRUNGp01V3tTImARUcXeqW
Rpe8whumVL3PszG6XG8nvNHATUWcidDF/8f6sEzZQ89JcXd9BE6BF7f0KGQbXH+dLeXeyaPgMvQd
v/RtMWy8IlxSnLH45XqHJ8V0cHu/jq/fXu/IK5edhnpIKLh6B41/IbdTAzpWlxadm/Zvfz62GAYe
R9XEdzUZxBbAXp4uTlbc960fpobZakN51uYJl0O2pRHUt2kYynu1fmFykgdoSmBiDcCw/wofcPc9
tvOPaNHvyaL/97/HH4Xgfv4eJdj9X1zJL/jBN1ccnvcLTxDAkxb6sLogAesnTwDUAI0Ap+BGkMTC
XdhSvzvc6G+cr5jR78xv33kC2JIRJsnBGIBbQn/r/xOgIFxxgd/zR3DwMYJ4NfzjBS5e8lf+yCsD
67ZCTrfWBMYFgFTNwIYM+pZHG0lA/BVxvOKD0wqgkqgkLghEw4G0vHmOJhTNUNFdCGFeDn+Bpm4i
PDfhLak2rbavuRvRgwCoTvXgxKwgb3Ty77oRIaIsK25VOGwhvR46Wd9WFbBlMAwsCSK3OeIlHwqw
iD4D8F/1rpvUte9DWApy2MXaKMHmtqUTh73LuR3LxkHd1S/EZE8OJLgiYreRCwobdpTXIeQTKnJ7
03j6XkEaBH9dHdkEGtRjrxwakajmEzSF+7zj63vockCW/lF0Q4MJ0TImhSFp25B74GQXU46nCXpS
0o58naotxr0I1ET5GISe0ncOXzyctLKmI2lne+uACHTbNx9s6GahOACeawlbWwT2PDXE9jcOr/nZ
yZdVGVjoELNwmO+IJh72BKFYOlbY+z7+V9b1/+CKxfL6+xX7LQD1L9YrnvXLevUR88mIR6HJA/L5
wf9czaphiNXyzZL6c70Gv8GgvBJAOEL7gAPxgt/XKzLSuM9IhMY28oj3z4DBNWz0D+uVBBxBeiuX
SPGT/mBIXRxtWwOc91bDyXjvAgl89Itg2HvMjvCQZE7S9i55q4htEzsv2b7qiXcjaaM3s6qjs5jc
/l4FgHOzgOZphS3mOaK2SgehliN8LC+S0ODSjhhSTE6xJI4h+uCENn+eyk5uRzK393ZhVZrPnL8o
LaMDWgexGYnpHzA14h+dOcuTal2tExCLJJo4rGdhby6zHOdzrlV9B8dGmzrOwsq4niytScyNjGr7
cWSC+hCS5kEI+INcpfr3owBmv7ppvFaSPSW9hZmziXxZmTRs1MDLS9WLrnjEoShUdxR6/zboOsW2
Juiuhp2i8jbQM7V/ll1U8ccBHtO4gE6PQTUk+vMYwR6yq1pohTcNazRKbaREFjc0FPMNXALT/Lmv
6u65ExU7E5fC8zhBx03hdvU2S9HkKSB/cP2ZTxNvruYdtg5IXUD60rGZqw2XVqWZhBOUV46NLZNA
t4oxu3Va6ac5gPS4XRW92uM0KTuN+UzotfdhBiXo35X/reb+R+wPWY5r7OxfLH087Zelz1EFsfRR
eX9Z+MD+wBBjEQeIqYRL/HuhXqsxx1iccMIRHcxx1/eFD/CPEorNgHrr+g/+ESnM1oX9S6FGBk0Q
eREIQhausW2/FuqSqaDqBtvcFkU37uXMpJvkug1KuLXREs+QbjrtvHpOlzt9Aj2UlZvF1E77hLtT
3RW23gvULLrJ6xCFCapJmLE+KaQJKf6lh7BJXKdvj3XV0DaZXWYCgP96N44LXCjFIphzWNBej1EO
K/YEh2XicO0sj8t1makpDE5ywQndzk4P7XJop7cunI2TlG3QJlmmvBIW3jDAwV9KJ2Ab3U4LDril
q7xcxXku+i4F+oGa/9/pY//36t26//99vfuWFf/ni3591veL3lspeIprGHIaIgHXmN0f9Y79xpGn
4gUMcfUBc9E7fr/s2W/UCzFaIAyPYMxH6/r9sl9TsHwkJv3DzhShk3+44jkFM+t7eFtIYEB//AfS
dcB8a5hzOd1FPMfkcdRyQ7SEhwXjaAwFIUKmfOpeYWFc3LsRrhLDfZjxFyXtVriYC556GM6iN4w1
ckwY+iCMdQUHMKABJMgsiR+x/mDU2C+xj9w9mOdg7ZhSISFjH2eEJ0J2LUdzmHyi6Rs8+JqfckdC
1Gm0ymEQbJk7jNtgQorEwYKema0Lx7Vy9l3F34yAi8eB1y61mMGkWOoD5NPO3zNUrK2P9m9H6rFO
tOqgklWls1W0x2G1gq06gjklDlpA4cgsCOFoX8lQBpmW1Z0DddhRcdksEANQwco6C96EmBXGFPML
tih7k4HggN2Ljlss3VcpwCOUZXNjKvYYYmiKGUnbJcMCb0Eg5XsR+I8qY5sK1rEY/v3j0kMZLnt7
h197noQOZuMwpr4fI83uMbiScTBDBJXzByiIIu7ghrrLwu62khEG/RMGiUVWAGKlgMtGHBL2ORlg
FusjOE0xZ1Ziuhdt88bUeG9YtM8mM23zJrwP5kil7UDgOiiGKeFsuBUQ82760A/uMmyLqeCjfzRd
EW4y3WQnjDU6FS9INb7JqPeOR0sEyNb7FAzTtOeTui9yS3ZB06idbtdBlp+fqaZZWrWY0mGgBhua
LV7mntIbHeKlZoxfk5ZEM64h/aWchnw/ePL9vErmbKE8rhFLkCpVfHVG+q52CmxnDkxXs+PWN2En
gi9DXTa7rvSfaQ1L72DoW831o1PDpzU6sNlBVqN7N+z6tKoLDRMbHTB2DXxYuQIAN2hjMhirQrPD
eDRLYVFhwA6GLsk5JhC5YMAluPa2flFGGPMiK0S2VbjPQhdECRbQbmq9ed960bihMLhtCHc6BFDw
Nh1aMBueaIckd+kX28NSqgd9swzuh7yFYKMCEAfGgxBOpeIfOjFwXLLia82jOmHNEj5lFJjdYkW7
b2Cc2GFC3sB6KCHIra/s6n7joJ+cfCHTzmj1CjodaEOm3y0RkE2tMhIzF4UrhwUuA00GV0YTPQEo
XDDo7jGv4x09DD2dPExalZfOth2PXlTBDTa1LmzrXR43xDRJ1c/zyiGIjQygLrtyalM71NDPSu/E
SudjPooiyUj9LMIBpvXoGS4uuLOX4KF15C7MAXA2HlI94Nr77PjyI+/gwy/6+gCFsDliojlumT+O
SdA3bLNEQXeBQNMAbikPJVYNVqbfLtu2BkhUjmr19Toyxf5ln2GCdzftosmDgBCAHI/FO0k/yG6Z
g/8tSUAvKJ7zGxdO/NSnLbyPHH2uo+RLWy31Qc7Bgy7sU42AA4z6xCNDK+9NtX8sCuLHXuRMux4G
t0OUMX6ag4ps8yLQN1gTQwz1Z34vCMzntsY4ERrCcu92BkalbrQnZmYPtjtinufaZrfzJJsD9532
VtYLObW++MojTG3QxT7Mtck36PgxQWRIz4jgoEsHhfwI25j3BQ/KO0PpeWHOO7f2yxecLeY9kYYk
/3aq3zpVFLK/r9nfU8f/XLVX7eZH1UYWs4/PkIFJLfC+daQ/qjYKOpLtyJ9jk1aTCg6Ork+/ZyP9
KNr4zBkfhzHITQSHS0b/kUuFBOiVf2lWQ+RIIzFpzapFHxCuytbvY5PUUnd1ERhcZ34VbN3S1h0/
MzWD+q8Q2MA8tqQRL4aV7IKRYoS/ofBq+7VxEMTikaUBOFc75onZUFyM30WwzRbz/NjMbN75Aktk
aSpsL1bSk+vWYMwiKZKmEqluzG2Lk9a5m2akosigADDT+Lf+RHMkKxU1XBk4PuKXa7Yl6jcOnkbH
LTC3WBZSbSWmoHCJt4DdFsWsn04G+6pLxXBWuflCQKrFOSI40gC7YlIVJAMElbubfGkpIIBMPFPV
eikFpPFe1VO9IQsZET3TVinhyJhAEzFsFvyojcwwOp9nCNdNUc2pFDlm+4iK3RBH86SNonFvsjK/
0VEIdgyO/FOJeJmzdWARpOWMjAntNXtLFphel5Y8Ie6lf2CLW78pGMWei8byI2aY2W3nOdErUqDK
x0D7+hFMYIaBfmDFpXAHfmAVrGqJKQ22RB8jK5VkjhhPGjbtKuF5pO4ifyUOhmU5S05bA4lvKd+G
wBFDLFpVfNbMU3hLBZoWWYvps2i9UMVGuuAzbUnnnYlq8bmSPIL8FiIsIA+LhwCnbNQ9MENHf/aF
Tho25Tc1Kg+M2apFXEYK96zrI12lRjaK8Sc1x+PVZmdtMatjH7YY96nJHxvYba6mvKtBz7UFsYm/
+vaWiZH7fCjdD/BvqJvOWUHt1enHrqa/4moA1J2B71uvvkDKhUX5mcYeoB684+Du5fAJaECN2JjS
H4cTPN3l2Z2bCG7DHsbDiHbVE3qTLnscr8ZEiEemfMNA1xW3Lhz3u4b3/pHVoGzKAmoIzYJg5/um
39VlbgCJeM5ucPpqRx3a3DWGOF97HZVPgWnYE1bPvHHG4a1xJPBaY7oYcXgIBWOO+wrJcDkYOOp3
ogmnre8uCkXOzluMNNo9b4R4U0FTfWJRTjc0ArWIvijAJVt559b0ascH4D4u7Pgbb03RgFm8SEc+
TrsG2uWeqsruSi/HyY9l8PDjtoS0ZIyBI9gvY1c14CLAPrn5wE5dETQf8xkBR3kBzMzJDLqGsJJ7
MwmW8MGrN1b5y3nIEcwhI273yvOHjW1AsjoonZthJDqVTZM9khEtN2zqdke7kl2EIs2NACiU5JDD
SRwCzD+4YBSfcaZxEu02iC5iY9Tvqh68Y2/4cuh66SMPTZz0gBwn2QWfu3IVwepS3VdrAg+MT/Pe
HcBKZWjLzyYfx53yPEyfEXKwB/GHk0It2Dt3qNpTtiYNzXlnNnMN5EwXxXDLiglJae4wb5A8A+Iv
yPwGBbhcPgVV5SfTTKItJlEo+g3tzBsviW9ivInnCQkXd62Ttdu6HgBBCgkX1NJ3FdIXAtIeACWG
G47YiLuqRrobL2mP6erK3a3BVLJBRJUbcnIQi9+m/9bbb/UWmszf19tvn93yF9UWz/pebTGogdeS
uhBcv+cN/qi27m+4PuH69LELejhE/zwjU3ymCQnhI6U/Ttbfz8irasRwqPRDCDlX1egfmMjxPv5Q
btchjusHuOIDGEMZXUXj36UU8tapJbPOdEvdKK1GGAn3k2cK/dEsC0thACXgQ9exwoSWdojzAsOG
PMTYwa4DCHgoMYtoMJVwr/OJ4DqqwMxidEts8lh460QjX2AC2PsA7837sO9U844VRQ/htglf4cb2
Enc0n0Rn7jMcHVzsmZhoRnVKQjveVIodvFbc+C5RqHFYXtmaPYQDY0KLcV/TaNuH6gxo5wmpfQEg
8O4Qdr66rTt2Ejw/hZix02U5ARY9hm0F8laTpFqWfRkOEtN7RCuF5VwnvQCBWvbFOzciH1drwdaE
1QZ8mheXfv1uYgUgvTlLsxY4TOe2z2QJbmoHuhWCTdiou60u5W4c1Fm62BKVpXj1DHBSwJZNX3IR
s7msE2+s7j0gKBvwp0c/92+mOlqht3MRTDOyJAIVU72ssPEl7DGnlRZJkQLJgQbSI4A0dvSRuYSs
vsPcSECvq3YfMXFjGtBCfMGRADUfXqRuViBOAxtXc3FGOlKZ6KGrYsdVT2GYvdJq8rc0ANiBJMcC
eW76JYjaDobK8swGJKL1JfwYy3g3SvUF87tnXCV3wi2eGzmfAAQem8zewxK7LyQQYBtEZ6cCyh5K
jaNpVr/pZpCbcBWsF0E+aq+6GZT4avvpnfRR4DNM9ctpuu1Z/6mq3c+9zd7cYjyOmiVigN2pVr7Z
hGGxDRB+lrhzeE8xmT+wUJ9G2hwsoFHwxNHFzqCwo4l9sgtauUnmD9qdPzQDsITQZd6Oeh3d+o59
7XK89NCJEdU5+OQjfMdOUPJNn+HXpgugt+VwryM5bSqGCDvXQYsF+AYJgQhIgXW3Qmzg1Po7h8Li
rNBhJWBH3gOMPrRr1mDQacwj1vzB0SA9jPTtq5rFW42IQpjckEgDOkb4DfR7xBgyxBl6PSgknNFe
wWQFabhmHnbN+NJo/Dr9NQ+xQjBiQBf2VLW9ROZj9dAT/YYcJ1yvIbCkZrCnYu5ZjBSmT2FhPvhW
HJqov+sHmIg9hDJWSPCLG8Q0mqm/Q+TKibryvoSlOnar9tJ4j1Ex4KQOfIgh0S/guw4JkCHr93Nh
vZQhGzLA9e6uWZHt0sJjMUI86R763v0CO8JN5in4VYNqP9DsRgskbLoIKxIl2Nw1kjKH4Qadzxqn
WXdzTAwQ6KCzJ3/NsrRr7mYHoG9acy4NAi/73lGbApORfdR49wjQwLWIRCvSL+8A3nC8ZdA+a4Jm
vmZpBmuqZj7YL5kexiRaIzd9ZG/WyODUaxhnhFRO5ogTabMdAv6+LtgEX7Udj8AoNzWT94E/daDc
8O6GSF08pH/CKL5gdTZv3hoMumhoBq0Lf8zJ1OsR2UcjJ44LBlfqEZGRi7vh2lCO5IkJkk2oV18B
sc1niIJCHjMR1IheM45Eqks3iAmieXlV0OG9gZr+b/m9lt8Imb5/X36/fybTnwvw+rzvBdjzfkNM
Oz7WxEM2A/7r9zHBq36NAyvKLIk8HId/FmCGJIcQUQnrpy34+NQUlMWfBdh3WbS+Fgaz13ntPyjA
IX78L8dd6CCQyTGg8TEERhFD+sPv6+8ceFMFj0p51+AsKqBJIc6sNUaAjhwFl+0L8oJ9CNRjX5fy
UKtsOaKVdI8Gp6k9cEQcHSs3cN9p3fuA5ntuDjMyVlJIzvho0Q3jPPde4capaNKUmATJDXoO7Bre
aMCQs2v6UOVOOd1Oa06R5q587v0GHhLwrWLTOkhASLhCbQA8z/FZfvXqhamk4EmDYfemjwpwfziA
nWGT9ZMqHNW2CcpqF9U6e+URXDGiq+RpRtN+hEpa3Ioc/g508sidCjLHPzQQ/vbY1OWuFZ54GaCy
oxCDojpVBpAjC137yCcsuTzuB+rMCIpco2kKx2222RpXo9vQwned9Vsc0vhnBLCoI/K46F23Rt0U
a+hNVsCAVK1BOF6TQXEf6jyZoilPdJS3Wzk73WWADQVHv/UADEj7mpvSErFgiJU7cCji+G2ixfSx
DccOqaa9N6r6bM3YV3r773L+tpyxiv7Dcr5+/NFfLGY868diJmu6EuAmwBAMyUe460c3jYkTYoeg
bCEpha8j0x8Tp1W8Whe/j/Z2jV/BGvy+mCFerUHdK8gEfWTlqP7BYiZ/mrQiXG4d52LsFODTRPHP
r6vZrYRQWEfyjgukiSG2y2fx7JsBHE8B603l8lEeBTJyd6qvxncoJCg6YQCCtLaRs3NMP77H6ss3
sEm1b3ULrwSKdwXEdZomcZJ974ELXOoFLAXGRUN0UcA1pqSH0n/Lr7LISNoSSjC0ErSh2T0sfeKz
Foj5VZRASXBsh/y9YrbQWjID2QX5furSB1n7llv4BmKnLcRbP5puddZo59KMhZdtGhdkMOBNSDyY
lZCvHHVMJ7JY+IGsclCJh4axv4pE4VSLx3YVjoA1OrcSJROtz5A9zGPH3hHl9A9o+ciTWeWnZRWi
loVCeS5If5Eh0Y9mCadjx/UIWjdCdMEqZ5Fm5AleQG8qF+QUGfo57RqD9GOLEGJ3FcX4iAaFrkKZ
KqYKPshgTMjU1LCOQFBjq7RWriJbmHsw2aLlTs3oYZzmtDQZe1GmXmmHGJfJHHuWByctRLN3r0Ke
zAKIeuqq70Er2SIOSqSQZGDHDOWwDVc5QK8CIQSDHAMZiIYBz2wKc+gM0j3wMfMiW9kHp2XKBNLf
ggb0MwRIu0qRONXYJ4WdbRc24fwoZ+T2xcy21aUmo30iV02T6YzsFIcnA+CLz2aq72jQDNkbkw2m
SbFS0hQXruBU/qhmFbzmXheB886pffIYotZnb4Twt8hAnXBZqRJT9rp+0Q2dPxG4cjEb9UT34AK2
ayClWVvHMxqvICZw5T0Sv0RQH+a6XRrpXOyG1nc2DQQWCzVQob0LJzd8lE2oTnaZqjDlI4PtMGhw
QUFw0o9ilDoBY48jSKOUg3g9PzpHBZk+qYJR/BAyXbLIEWHKkNuDLDI3sBvs+QQOOZL3D2MxLF+Z
U3T30B2XY6HCaY8GcykT1P4G1p8S6CuEYCfQiec58KpoMiFwVodHg4jHSx6O0Rufrfk4hwoGIaMi
gMSmGbqNYwOD4OTcQCAtKmJ2gaYUHGMVNIh7L81buSzdpZnldFzEmKG3jgYMN0e3h3C0tIVKuds4
T2XeNuymRkztgxr05CBemSIzdpk48r9AKcI9IOshfC+dzEc0SG5xTEXHmFhHuduohklxwUDwVFOh
7rgPWyQvGwy/5ibDNGiC2ywpubUI4W9w7XlikhstSvolQmT1ceDBtJLTbXkraB9emkkHedo6vXls
bMRfO1hXAOhDMXrBGLJ5Qxbwcu7XP8ES1gMyyL3CIqMx7M89R7xPXJO89pKlcMIv5XWOirh1RJKp
pXty6eLdIGStOQ+WNEFcNSU7+8rq87AOef+thN8q4X+c4/z8CKa/qIa/TnKgBHEK4db1wBeh2vyo
hiCIgiBAblhI/YiuRNJ3/gKfjYGFCkQYyOFap/6IHRFgNCEHmAR84h9VQxTjX1rbb3FjAZQlCFmc
BNC3ft/alpWPjxucwvnWFhjrlugDG/B6sculetQgV92khfmkf8sRJ7idVvoHNlt+Cm3hRhuEhfmw
xPnw+pD9qjfNLhly7Iu6pRkCu+YJm32fe/pgCmq9dyg/pdw2qnf5Dp3h0jRrHNj/Z+9cutNGgij8
X7LHR++WFpkFBgcn4HiciSfOhuPYRG/0RohfP18L4/CwSRhmwZwT7WxDGzWl7upbt+61h78DchmQ
4IKvp2ZL774XgpF3rVIzgE5bg18t6WrbDDhZb4QUKwwc7iSLfRWKMjEzNFNoSot/Ujp8Tsz0MxMC
LbR3DfpcG8AHJGYE7nYoEn6WioinpKtTXtwMRXjSaR2jTDD08jADw5opiD1KQmYiqZn0fPvjBw+t
D+u9LcmbqjAzrBkyxHPn2Gk4cUgyFXbGV51ICYeppICKYkbPiSZUI7vmyfT7VUr69T1XQqFcapJH
mtqyABa19FLq45Jruphrfjbv4RBjzoN+gpTRV6TYQvZa08lrCpv6U50zpWnesu9EFsfp7MOCrkfU
ieKEtPdGM8a4ngh79i2IKW3Q50E3jJcBXiZxnV4EfupKLeC4/zvyl5FP0L0e+Xc4br0Q97xnFfdL
EhxAvmO07GrC+3kRlqKPyD6awmyXZxbIVeTD7CYgIYZKAhwF9x+BrwFXcEQByVVN4AqYcwcE/q5I
rJAEPMo6Br13OrCZXKTX8H1Lr7KFE5buKFOcuPwYi9zKr+jE0OBvVihwIyhaIo6qj8D7nPJzYheZ
/xi7NA+nKKVLgpuKaMGlr9IKjsAW3WLg4blBFTj3oMaRemqLL5BBZ9HHjhE3F01LpNPT/F0ES6wZ
VY0hSC10SF5x4n6p/cVNLMbFYFapt15h/DmLwxqB78D5M8/FMFFUdJ19S/mEEKvzHS+f8XVoBByD
6J9L6ajPzWFYBPbQrSq9r0wL+pfRze9GqR70ppb1fQqDa5SPpfT2wtIuGmS4uoVjRtc09n9KMvve
82ylWzaqdR4EaYo8AZ2rA4ya6p6Pn8xNVarGyNRivxfkWtnL57PkU1WCZaemmow4n8W93O3EV0U9
hmHQgQs3C4exGd+HmSF6+pROF89vGkS0qOcFJbDkTPnu0cHYy8mZ+tOscLt+AuwYBfH7Ki3EOVlf
dB7V4O/BeEaZ1L4a567dreyOwK/GMXqap3k9vbFuAgOmq5M3Kl5QFK5nQBzv7ARIouMJviPKFCKy
BgoHGsE5ptFJFvN5oNB7raaeUMe9IKMM2XR/LwzLhYEn+fWF4RoviRcWBt7zvDBQ3oPiasO9bhEJ
kL3nhaElzrJggGQ8NXatFgYADnpHqDFRnVBkj9aPlUGV3VvQxFnleZIF1mUHrAzabuGPwiP7k63T
cgWSsbUweBqd1HVhN8O6zZycOlbVO91BeODOgC44ppdgitGSUkJmHLh0bg6cqOYc0J251dj/ilMC
Wkd1ggo1sWzX3mVd55lnUGOeIpoUeHPsuPIyS2W5REFtvjOyEkXMrr3UhhHWTei8L8O/ZyaYiH25
mFI/+Z2svYF8RSuQw3axLzKxKX4hNHnTRmhKB3ebZjSqTWxnz6GpgYjpAvRb5+Qs2Vwbexa5GEcH
c4Wkr2A0olZRQdJgjikwwg+D0Wge3E3XFB4Dk+fGMNgO+ejrm5ZDKhWWSmgOc6fjJlS4OIqbCRYv
SNV4CwKrjTFojon7oclS0VxCMe135kWSvavRBElgPYFeVP00T73ZRZUiNtCvUWIKH0JzBrBEJ34Y
XKFmezGz/S82+Wdf1DjF5aXxrVHwjqukixz05a92VKFnkts3mjW+m0vHuakffqstyma+F915sTVI
RHlTp/lHBYmEUKAF1SBQ1Y+lmx31Q3QgYr8fY3SnaulwbumfKYxf1IKfo8UHex4Oay/8oo/HXx3p
mAcCNMCH4kY3qBhzOm+QcKsHESrpGPhdFNJ3b95BE0qLUsTopl6JgwQmIQ5Q0yjDk67Aus8dW7ch
Vn5FuYjgoXfwGYo654o1u6XYXlHqwwEwyIO70mbrKRw36E7L7G8jSS1E48QjBbbrzMoeKsX70NGi
KwEg2dWk2aAosB1EmfxROCW8Wpf8UxT+4zyyJiKOv7qpx1lPvHcX4SX9+iNRgBo0gfPZq1Wo0FSy
p2ZyJ4xxeV4UCkoMbq1RY9Tz97G98ERvPo48D2m5rNb8fta6ICxaRwQjKtTsnY56hUGWGwc0knYi
LXU+KFoa6HwGVR1EhRgYvjCjT86U4sa3RE1S9WIWwvBCHL2+jcKCPR76ac8SdtA3qxSZt8XIjyxq
nY1Gtc8s1F5kwvXTx1C5sqq49KbGnRNTt3BMvz/TmURNoYfbt73b3E5Hi2D83sTgCLMTSNWNrMgI
3/zulz4xkKLyEctyDeJeFFbwnKqqT3VlQl9eCG+q0ANQYGN3m/i5K7q+y2n3NsoynGHinN7XiaGE
8MLKSO39X/brJyvSFy0fnq015V9bT82/kv2epK+9aLUnvjzQcR4S7f9sTVL3jhPdlwioPE5au1Hy
eNhlZPLtRRKwaSwMnYf0nFMw5FouDq6s7Gsz9e9uc9dkY3ecvbewJnHfbjk77eyHTwXNPfSecQRh
E3u61Y2pAECgiUjuSic0FRv76K4/wK/MAt/4ejwcbEt8mvGwfWr+lZkgxVybCu3MpvhOxY5K3XYg
CAXAkEA41adh+2hw+N1jIa84BsAsDiLyknOTTN2ndaNDr/cZ9Xk6LZZI8QmuCNtJ6OFzwIGGxVHi
hcs5YPHbngMSQIc8dPmCk10ct9H8w6fCPKNyjDKHTmYtr+2pgMVikREDk9K8L69TfTLY4DaOJodP
BWdjhx4Qi8BoL1aajajA9xu3b1pH6Zp+mqqTXCKdbUj98KkwzjhOEfsO5CB5vTAVKmc4MISn9OJE
o2Kn1fjfTIWEQ2lbar/z3fVShckBbMp6edprhSSfHP2ASNEACC3sQptPBtgx26YNrHzaT8ZyX0fh
iQ7C5zz9oLya9RLqHcS8V5JJwoFJoL7oAJfI61SfjOMzCQAbqTlhQ31afeubUaGcOWQSkAxPNZ3a
wbMOXx6kcgDFEpaA5SRsp1Psn1hfm7bSMjpPOB6OTyW4U0OFB8R0tNfOVBAPvIIS4fLZOdWsSu52
R66U2pnQNMprzEZ77WRVxpmlceakqvTr68MvpOLPaMa550ePLY7hT4p2gVuezH/6ghWKsTvA07H9
8vHtG4Smfii4ta/8q0kny7GXB3j58x/3j7E/7flFmfsPpdaCC2t/XYEN6+9/usXdf/7ix1r9cuBP
8vv8wWvaG26ePqj0DX37Zq981hS4pJEf9e2bzc+6FgD7Bt+v0PMfjJ5MUYLYgAKWoIjk4hw7PCob
96th2i91OTR59PFD5/cQslcDrQ3Ok/UfDD6ZTKPJZDXU2vBstkcPv1d/5tg5/0nnwNHD72MyHzv4
Xi7OsYPvqWoeP/TrZaljx/4pYe7Yf7DfL/jo0V8nmewf+qV1+hk93l29V6jwS2/b3JzkKx6iyX3+
xz8AAAD//w==</cx:binary>
              </cx:geoCache>
            </cx:geography>
          </cx:layoutPr>
        </cx:series>
      </cx:plotAreaRegion>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StateRatings!$A$2:$A$51</cx:f>
        <cx:nf>StateRatings!$A$1</cx:nf>
        <cx:lvl ptCount="50" name="State">
          <cx:pt idx="0">California</cx:pt>
          <cx:pt idx="1">New Jersey</cx:pt>
          <cx:pt idx="2">Connecticut</cx:pt>
          <cx:pt idx="3">Hawaii</cx:pt>
          <cx:pt idx="4">Illinois</cx:pt>
          <cx:pt idx="5">Maryland</cx:pt>
          <cx:pt idx="6">Massachusetts</cx:pt>
          <cx:pt idx="7">New York</cx:pt>
          <cx:pt idx="8">Colorado</cx:pt>
          <cx:pt idx="9">Delaware</cx:pt>
          <cx:pt idx="10">Rhode Island</cx:pt>
          <cx:pt idx="11">Virginia</cx:pt>
          <cx:pt idx="12">Washington</cx:pt>
          <cx:pt idx="13">Oregon</cx:pt>
          <cx:pt idx="14">Pennsylvania</cx:pt>
          <cx:pt idx="15">New Mexico</cx:pt>
          <cx:pt idx="16">Florida</cx:pt>
          <cx:pt idx="17">Nebraska</cx:pt>
          <cx:pt idx="18">North Carolina</cx:pt>
          <cx:pt idx="19">Vermont</cx:pt>
          <cx:pt idx="20">Wisconsin</cx:pt>
          <cx:pt idx="21">Michigan</cx:pt>
          <cx:pt idx="22">Minnesota</cx:pt>
          <cx:pt idx="23">Nevada</cx:pt>
          <cx:pt idx="24">Ohio</cx:pt>
          <cx:pt idx="25">Indiana</cx:pt>
          <cx:pt idx="26">Alabama</cx:pt>
          <cx:pt idx="27">Alaska</cx:pt>
          <cx:pt idx="28">Arizona</cx:pt>
          <cx:pt idx="29">Arkansas</cx:pt>
          <cx:pt idx="30">Georgia</cx:pt>
          <cx:pt idx="31">Idaho</cx:pt>
          <cx:pt idx="32">Iowa</cx:pt>
          <cx:pt idx="33">Kansas</cx:pt>
          <cx:pt idx="34">Kentucky</cx:pt>
          <cx:pt idx="35">Louisiana</cx:pt>
          <cx:pt idx="36">Maine</cx:pt>
          <cx:pt idx="37">Mississippi</cx:pt>
          <cx:pt idx="38">Missouri</cx:pt>
          <cx:pt idx="39">Montana</cx:pt>
          <cx:pt idx="40">New Hampshire</cx:pt>
          <cx:pt idx="41">North Dakota</cx:pt>
          <cx:pt idx="42">Oklahoma</cx:pt>
          <cx:pt idx="43">South Carolina</cx:pt>
          <cx:pt idx="44">South Dakota</cx:pt>
          <cx:pt idx="45">Tennessee</cx:pt>
          <cx:pt idx="46">Texas</cx:pt>
          <cx:pt idx="47">Utah</cx:pt>
          <cx:pt idx="48">West Virginia</cx:pt>
          <cx:pt idx="49">Wyoming</cx:pt>
        </cx:lvl>
      </cx:strDim>
      <cx:strDim type="colorStr">
        <cx:f>StateRatings!$B$2:$B$51</cx:f>
        <cx:lvl ptCount="50">
          <cx:pt idx="0">A</cx:pt>
          <cx:pt idx="1">A</cx:pt>
          <cx:pt idx="2">A</cx:pt>
          <cx:pt idx="3">A</cx:pt>
          <cx:pt idx="4">A</cx:pt>
          <cx:pt idx="5">A</cx:pt>
          <cx:pt idx="6">A</cx:pt>
          <cx:pt idx="7">A</cx:pt>
          <cx:pt idx="8">B</cx:pt>
          <cx:pt idx="9">B</cx:pt>
          <cx:pt idx="10">B</cx:pt>
          <cx:pt idx="11">B</cx:pt>
          <cx:pt idx="12">B</cx:pt>
          <cx:pt idx="13">B</cx:pt>
          <cx:pt idx="14">B</cx:pt>
          <cx:pt idx="15">C</cx:pt>
          <cx:pt idx="16">C</cx:pt>
          <cx:pt idx="17">C</cx:pt>
          <cx:pt idx="18">C</cx:pt>
          <cx:pt idx="19">C</cx:pt>
          <cx:pt idx="20">C</cx:pt>
          <cx:pt idx="21">C</cx:pt>
          <cx:pt idx="22">C</cx:pt>
          <cx:pt idx="23">C</cx:pt>
          <cx:pt idx="24">D</cx:pt>
          <cx:pt idx="25">D</cx:pt>
          <cx:pt idx="26">F</cx:pt>
          <cx:pt idx="27">F</cx:pt>
          <cx:pt idx="28">F</cx:pt>
          <cx:pt idx="29">F</cx:pt>
          <cx:pt idx="30">F</cx:pt>
          <cx:pt idx="31">F</cx:pt>
          <cx:pt idx="32">F</cx:pt>
          <cx:pt idx="33">F</cx:pt>
          <cx:pt idx="34">F</cx:pt>
          <cx:pt idx="35">F</cx:pt>
          <cx:pt idx="36">F</cx:pt>
          <cx:pt idx="37">F</cx:pt>
          <cx:pt idx="38">F</cx:pt>
          <cx:pt idx="39">F</cx:pt>
          <cx:pt idx="40">F</cx:pt>
          <cx:pt idx="41">F</cx:pt>
          <cx:pt idx="42">F</cx:pt>
          <cx:pt idx="43">F</cx:pt>
          <cx:pt idx="44">F</cx:pt>
          <cx:pt idx="45">F</cx:pt>
          <cx:pt idx="46">F</cx:pt>
          <cx:pt idx="47">F</cx:pt>
          <cx:pt idx="48">F</cx:pt>
          <cx:pt idx="49">F</cx:pt>
        </cx:lvl>
      </cx:strDim>
    </cx:data>
  </cx:chartData>
  <cx:chart>
    <cx:plotArea>
      <cx:plotAreaRegion>
        <cx:series layoutId="regionMap" uniqueId="{19D3034A-B62E-6B4C-B17B-44E7FAADC682}">
          <cx:tx>
            <cx:txData>
              <cx:f>StateRatings!$B$1</cx:f>
              <cx:v>Giffords Grade</cx:v>
            </cx:txData>
          </cx:tx>
          <cx:dataPt idx="8"/>
          <cx:dataPt idx="17"/>
          <cx:dataPt idx="40"/>
          <cx:dataPt idx="46"/>
          <cx:dataLabels>
            <cx:txPr>
              <a:bodyPr vertOverflow="overflow" horzOverflow="overflow" wrap="square" lIns="0" tIns="0" rIns="0" bIns="0"/>
              <a:lstStyle/>
              <a:p>
                <a:pPr algn="ctr" rtl="0">
                  <a:defRPr sz="1100" b="0" i="0">
                    <a:solidFill>
                      <a:srgbClr val="595959"/>
                    </a:solidFill>
                    <a:latin typeface="Arial" panose="020B0604020202020204" pitchFamily="34" charset="0"/>
                    <a:ea typeface="Arial" panose="020B0604020202020204" pitchFamily="34" charset="0"/>
                    <a:cs typeface="Arial" panose="020B0604020202020204" pitchFamily="34" charset="0"/>
                  </a:defRPr>
                </a:pPr>
                <a:endParaRPr lang="en-US" sz="1100">
                  <a:latin typeface="Arial" panose="020B0604020202020204" pitchFamily="34" charset="0"/>
                  <a:cs typeface="Arial" panose="020B0604020202020204" pitchFamily="34" charset="0"/>
                </a:endParaRPr>
              </a:p>
            </cx:txPr>
            <cx:visibility seriesName="0" categoryName="0" value="1"/>
          </cx:dataLabels>
          <cx:dataId val="0"/>
          <cx:layoutPr>
            <cx:geography cultureLanguage="en-US" cultureRegion="US" attribution="Powered by Bing">
              <cx:geoCache provider="{E9337A44-BEBE-4D9F-B70C-5C5E7DAFC167}">
                <cx:binary>1F1rc9y2kv0rLn9eKgTxIm7dbFUAckYjaSRLlqzYX1hjacw3QYJv/vrt0cOWeSextqLdqmFipyQO
hg0cdPfpB5F/3w3/usu2G/NuyLOi/tfd8Pv7qGnKf/32W30XbfNNfZTHd0bX+ltzdKfz3/S3b/Hd
9rd7s+njIvzNsRH57S7amGY7vP/vf8O3hVt9pu82TayLy3Zrxqtt3WZN/Tf39t56t7nP48KL68bE
dw36/f3ttm7efYpNGBfx5v27bdHEzXg9ltvf3//00ffvfpt/4X88/F0G8jXtPYzF7hEjDuUucsTD
xd+/y3QRPt22XPuIIcyxsJH9cOHnZ59vchj/arEehNrc35ttXcPkHv77H8N/mgnc/fT+3Z1ui2a3
jCGs6O/vb4q42d6/+9hsmm39/l1ca/X4AaV307n5+DD/334G4r//PfsFrMjsNy+wmi/fr279B1Rq
k8XftHlbnPiRQwljAolHHNDPOCEkACjucGGTRyB/xul1Mu0H6eXYGULqj4NEaK2LZlO8oRoRfmRj
TJHg5LuavFQjZAM8hCKHYfIzMK8QZT8q3wfOIFlfHyQk3jbb9BuzfV6dNzBt4si2Xc4cTB81Qvys
MpweEeYygpH7eJ8+P/vRtL1Gov3Q/Bg5w8bzDxKb9aauN3dRW2+bBozuW/ke4hyBxcKUMlj5l9rC
0RGzqb3TqEdk3OeHPiLzann2wzMbPsNofZgm7XzbvzvZmno7Pq/VP9cgYh8h8PyC4ifn78xwIkeM
uxRI0JOCzWzb62TaD9LLsTOEzk8OUotWWRYXOn5LBQJ8HIIIpfZ3PXmpR644QsRlmLo/LOCj8j7q
0Wsk2o/Oj5EzbFZnB4nNRRTrN9UbgijFRPC9bMB1jrgtABbnWXGen/2Iy6+k2Y/J46gZHhfHB4mH
0kWxvWviu7Z5Xpo3MGfoiHKKKLiVvRyaAyzYdSAUmjGBV0qzH5afBs/QUYfJ1W5HDcFp+IbIOEdg
wJjD0A+H/9KQIZsfUYoIAeAeLd3zsx8V5hUC7Qfn+8AZMLefD1Jt/sg2dfqGYQ0j4EAgbAFUHjVm
RgAQdY4g5HQxWLOfEfm1JPsBeR43w+OP04PE48O2KOox6zZvmgsAWuYKSAW4j5jYNprRMn7kYtcV
HJzMwzWjz6+Vaj9CP4+e4fThMMnzMYSecfy8g/+5p3lIxuxiT/sJoxlCQA6OqMOJ+I90wK8l2Y/K
87gZHserg9SbHfk/3uRlHcVvmREg+Ii5lCGgXnt5GcSdlEPCAEKe7+buJV9+tVj7MZoNn0F1fphM
7Q+Tbop684ZRDSZg3sC44b8gA8I5IliACtEn5ZqxtddItB+gHyNn2PxxdZBqBM706yZ/Qz6AgSEz
qBewZwUBr/+Sp7nsyCWQtnHsp2qCeLapjzztFQL9BTLPM5kDc5jh5npjxmxT3D+vzj/3OFDHEeBR
IGH2MyKcQagJtR0snsoCM572Gkn2Q/Jj5AyTtXeQynKm27iO37QqgO0j4ULqzKUzPREITBxyHcd9
YmjkeSc86smrZNkPy4uhM1zODpOb7bzmZ23S5xX657oCeWfQBwfy/rNiJ1QEmGPbxIVCzsMF9+f+
/1ei7EflxyRmoJx/PkhlUTrTZnP/hjmznQETLmQyCSCwu+aU2QbKTLiL2cyCvUaU/aD8GDkDRV0c
JCgfddtE79TGaEg0v6XXx0fCBgfioB89AD95/V08SmwXQRH64WI/q83r5dqP03z8DK2P6iDRWm/i
Yvu8UG9g1OgRhv4AQp9rZjPbxsSRgxgiNkSdD9fM5fxSnP3YPA2bQbL2DxKSqwiaSN6t6relZgSq
mY7rCPpUZhaQjnmpPruoE7muDdg9IjMzcK+Vaj9AP4+e4XR1mOmBizTbRPpNAxtwLi4mhD0lBube
R0D+2YY0p835I0azwOY1Eu3H58fIGTYXh5ny/D9oUYO1hwjG3vmYh2tGpjm0sAnI2oB/erwPzOEl
a3uNRPux+TFyhs2nw6TStxtIqBVho4vnFXoDv8OPCNp1CIJrebjmJQLHhtINw1BVm9m110mzH5mX
Y2fY3B4mNuv4LorDzVsiA3k0TriA3s5HmzXzOy6FcqctwKDtp22vkWg/Oj9GzrBZH6i/MdvwTXUG
CDV2ofcMs+/e5CUjQA86A3waz0zZxS8F2Q/I87gZHBeHmdbcBdPr7RDfvWX4SY7Af2COCHs0YzMn
g2x2hIABgBuaYfI6afbj8nLsDJvz9UFS6AXkBeL7zdv5F8c9ogJq/w4GyvVSSaCJhrgcE2dHy3bX
zL28QpL9oHwfOENkcZi55vPtV/O2XQEQ0ECqGZQF6psP18zlC3EEWU8OJYD9BZrXSLQfmh8jZ9ic
H2bAuY7rWrcmfjt1gTQaZhwqY2R/y+aueMY5JNGeo9FZruY1Eu3H5sfIGTbrw8ymnb51WdMFe0VA
K6At4+ECP/LSnglAzrUR1D2f0gCz5POv5dmPy/O4GSqnHw/Sv5xvu81buhcsjjBlhAj05EVmqCDE
jhi0cu5c0DNqL4PLX8uzH5XncTNUzg/zjadzbf5vMs+QlsECcwpxysM1S2pyaHB2KXHIcyvUTGde
L9dfoDSb1xwtdZg69DArb5Pq5g2JGrwCBfkzDPwY7w9qbBvetxHY+Yum50esfi3V3yH1PHqO02FW
pD9tTQ4vqr0dOSDkyObUgX9m0Q10PjPovhUMApyHa9ZS8wpJ9sPyfeAMkU/XB6k5t3F9p4s6ftss
DYNFpxh6ah6vn2kBvMPBMRQPqNgf5rxKpP3gvBg6g+f2MPM06xjeGqjf1qoxKKsJBA1n+zs5BXRI
7/qfwaw96+ljC8erZNmPy4uhM1zW5wepNqvi/o0ba8TRLmkJLzs/6cw8N8CO4DUOKKmJp3rOrNj5
CoH2Q/N94AyY1WEC84eJJ/2mrQLkCHrNoK8JPVWZZ4QNWgTA00Chk9HH3AHQ7Zd0+hUC7Qfm+8AZ
MH98OUiNud4Ob9pSi4B6YZdASnl/7AlREHRtQmj61Lc5e2Pgl+LsB+Vp2AyS6z8PEpLlVsPhG29I
mKGZlhF43cx9XvSZrrgYCDXBcKLAk+uZJThfIdB+WL4PnAGz/OMggVndQzPAsxl5g4ImgTyMgPQl
2V82QwjeegY2xqFT7fmpjy7/l4Lsh+Np2AyM1WHGLCvdv6GKQKcm9Csxysn+0r/A0JZh2wzZT/dn
2cxfSfMXgDzMYY7HYSrHTbOJnnfpP9eNXbbMwRzs0Y8c5csc5oN759DX7LAZEr+SYz8Sj6NmSNwc
Zux4De8CwtlH2zfs+cMUXrcAjw3HmDzy4HmFfxe8YDg36Pl1jZnBepVI+5F5MXQGz/VhUuFToKHt
XTq+obJA3xK8keG45MfbZC+VBfovHBeKAZA1e0RvFqS8RqL94PwYOcPm9PNBevjHBuDn5N5jvPDP
jRlkwwiGjlh45e9x/Wf8C6jykYPhOC3EZsi8Vp796Pw8eobQx8N0+7vi3+7fsozfUIHgbTMH3qL9
fnrJPMqHM7UovLBBnKdXBmY+55VC7Ufpp8EzkNaHUTu7+9uj816q0U+f/N+eICiAg0ENjcEhgQ/X
TI2gGwCqmhjeCNzfZjY70e+vxdqP02z4TzP5fzou8K+PEvx+8qK3aTb+w5GNL04T/Pu7D9OF0yRn
Q5/SJXvN3+Pare5/fw85SWK/AHL3JT8lWn5q938xYrupm9/fW4xBhxqDAweBPUBRgAqwgD2cQAm3
oF0dAlLIriHouYUE265HrdhVlH5/vysBUQhnXUjMQVuOs2vJqXcvpcAtfGSDoaU2vI0IRxRCquH7
cZkfdDZCe9331Xj6+V3R5h90XDQ1TAc0u3z82E5WCo0/HPLhu7MOoWLBHgx0ebe5gubW3af/q+GJ
bTWDNR23o6SyLGWCpNN4diudO3RivrTX1ir0pkTSVR/KFwu17+EwwdnDXQQ14V1bJcwGjiWB+y8e
rguqK8jmT8d4GKQdq6k5zfrzXC9Ys7RjOVTKZVvU/9PHQo3m5WNbEtDOxPBY82dbqSi/aK2l32Zq
dGRQn9JywfJfPBLo499OdIfCi4mmTJjA7eCJDVbtdIm4jGs/DOQYe03y6e9XlcBRO/PHQXoKOiQ4
mHMOPcXObF3rzCqTsKvMcdj0wUnE+JITfDE0IpK4cCuw2GnkY+3Wkomw8UacJmuR96mMOM2ldtI1
z4vJT6zAXcDOFaoYc6z6qtRqMjn1wEq1Etd2u5i4fRvwDkmdIHsx5rVsE3LfVUIOALzEPS+OizDF
nsF5s0wLWOG0Cvwo6S8Cq3K8POnXhKFExlOdeHSoC49V7qKDy6vtVdRoe0W0c9WGmqjJHuQwjKFv
JjpIzPLzoImjk0AbryDmNhV1Kq14uMFu2Slr5B8HngUf123sDNIp4+O+n2w/4HbohTqUKKrRMYOO
r3GAnYc30ThlUhfjDbWZ6ou2USSjJzXruEK4XvNeK4fSkyJqV73T3GEtzp1gSqUo8Jbm7Touqy/Y
6W76sfTqul5btL8dnZ4r3sDKTgniqmaBlyKj2t4iktVDqCba+Rn7Ci/UloqNeJBTRyrptv3NUCel
KkvzxQ4rAMbRqoitxThakco1ryQb3MHD+rhK71DhbLEF43oMSDhp7MFRjjDlMC2V6+YKFdOlRnpZ
9tnom7YPfFi2Y6sa/yysE6bT3G+aiXltqVCeIVnEaJCljn1C9BceapXEqc/bcZtOw03EsEfDQcVm
uBn7OFJZUC67gg0y5dMW4/wmLO+LvN60dZV5o+tWUiS1pVpLjWmS+7wvvwRDIS3OFk7hkgVm3Q0t
863daz9umszbfU+Ohxt7pBej/sAqkXtpTZCsJxWX1PXcRkuXRVchBXNVmsGbCgs+orVPnPpsioNC
8TzrvdYqK5mzIZUZxp2X17Bqbul4PbO/1Q7McTW4OpW5JlsLQvElamJFcjuVqfUhcHokeRJ/q1OY
QV4HREZWc5bC+X4qx1Mjncz8mWAyyETX90K7mbQiPvhtmp7kKXzamvDWzuJSZiHsOWdiSrBEIqRL
VbkgSEVYoKZiypXdhX5iJ846E/y4YlWqogpk5nVxKZC5IhNskwyhM52IUHWWyHxs60xmVrRqMtsv
HEQWfQX7p0qbXkZZIfVoe3FgMxmllYEtAwO6avkAtHDB6FTBxhXuB/iuUOkGbHwAi9E7ZllaxIan
Nx6K+nVYOpcjjx+3b+GIRgaVvkMJ67zBzS7DMUlkF9aTbIh7lZogU0MGswssVEo9pbXEdMolZ+lq
t2+GsbhO8/58dGiocNZ8QRULVW11vtYlVdB9b0lLmFF2jg0P4KUqaLvNrKKVY2Qfd22+APU9hXN7
k1VrT70sMfO71HyIiwEt67Zeu2VzYxWGyqSF5XvYeXaaemB3C8nC8ovjgBpmcZUvkyTwYxOEPt1p
nOY2bJilXUUL0dmRHEbQ2Yo4yXFHtWyd0k/DsJNuM4F2piGVxrK3OWo+On1ynjpITQQ0Fe3+whTn
qm7BxhNjFoL1Nx2HNa6p+cLjwnhctJdmZKFMxLh0i7CSoM6j6j4FnXH8lvZc5k1eqrAaiAL7qVCY
TV7Q5qvddnK11XmjA8YsbGKPl/FNhj+ZyiEL2y1TSXN2SbW1SBgoZJRSOerxU1OWvQxsUPEomBZT
ASb/wRylthprlKoxb9YtbVPZZlEr8wAmJSppM3hIEpJtU4Oh6kZAJHPB+A+9VzjBlVvCUiQAKpmc
rcl6sMVCHE+YXUV4XDIQrBngl4XQlzGJL03XL1tT3FhOahYmHmMpYvMwfpiaBeX6Vjj9TdWNN0bk
tWcFFzaD7WzHA1dhMty0ebgIefyxnSofjGoqi55sHQ1ytv3Oxpj8i4npTVX4XVhyKQze6mS8cSjs
RrBlK3vAlz3JLpGdX+ai+iYm7nXUkaGz02MCiE4DLFdtpQvS6Vbabj4qWuWhCvi4JFZ+Ekz1urVh
KfIB0GmTszqCZR12xn2wwAZxV8OyRqGkaVLKsGeVjMH/KDMOa5NZ4DVFaKRjnG3MLbCdSXydNRdd
u6ym5tOYHg8d2E9LwNRCN6nlYI2rWpgvuyUZK3AxDukSGYI25Wk2qrSbHiaIrIzKqo1OHjY8LZsv
VZ2cFIKXSzH5NTxTjQj8aKzpktfNZ/DIocqdyDcJAC6CMfDtOr/kpF6Da/8S4fBPk0ZIxpwsGZ/S
sxHceMtrH4k4WIohyrzGwX5rsq8TYqVKdlaNBraWPUoticxUyWxqjIz72A/6Xum+Ty/d3ozHuqxr
1ZRBonpeXyZj0SktDPJdw5YoomemLECFIjMq1OeXpgClcIb+A9HReRvU66qgluwNGL2d54uabI2T
5pJYuvWpjj6Cjz4FCAMv6fSJSZ1Quf1NOfB8QagzyTTRhWoG8a0Ji2VuwANEuV16qLBl7cIUGjjS
0oto6VuTS5UFGnvixkWuWDPeCB6phMW2D1bWWpZl7nhuHIVePAaLsT41/fUU5r7N04vGMaGXsWry
3MH901Qcg+0QWEZUOhXv/Bx1meSjiVUT1plvU/gqcKr3NZ38MicfksRB4ACHsxT+6KbI5Bg0x6XT
Obd9ZHkuzZdZB7QmSNrTPmna04RVsEvpoity52yyWCZJa6UyjkmlevqZcdjKle7hUYPzpUf9Sa1T
VURlrbSZ2lXHKl/3obiYzHAZTZEFNpZshqDpZJqFher6OlBZVhTSxTCpqHBhOTOWLxKRXneTrqTD
pkClWfbV0mkLHnkCX9GFWkatZYPRNo5XkTJROsdymEJyUjsgUdc3q6QqsBJWz1TIL1sWfCVjlqq0
sb5YjQNcxxphNcbuOOZKh1Wthrx3JRi+K6tzV0Y0rpc4VLp1SWVhDQueAIGDqZRebvpR2u3kHlvE
nDlTdYF7VpzWU/optMD4dINj+XhK/JKogXb2MZwtki8YKr2yiCs1wFteQMuCQVYojyWaaHzcuf3d
xMviJMFGuh1FfkddNTbdtdu0RLqO5YF30LCJbFfCn5MRg083pLf8qb4Ha9efsm44C/GE/GZoM+n2
7XWCWq1iGmx0BQ7oUYi4ilQ30mMyXjjWdCaG+AvKRexVdh8qgrMe9CMCbqB1rXAsHKXjcJFY9q0V
Bo2Km/KY4cE+nsomU8IuCzkUkXSSxiw1BKEyjcj1iOMrHPHc400XnhiHFJ5pEPKxCAoPaaA/ZYfN
chjcc5Jh4IH4xIDvTapAr+IkKn3KV4PmXwOXUC+zcmdZGg9Nw33HQamCCJXrOMlWYICBFDRBs3Cb
OJZRWNrHjaOviiwFllTVdzWopq/L+ziHDRF10R1x0kKOEx9lktml5MHkCWC8XjI2gT+UXkqH+8nu
kD8UWQdES4PdnlLQFjC5lSViIHgg/MOOAkMRczcGfQnWsWaJJ4ZFwE2nYrAe4XiG+pJJpy0KBQWB
4hhWAu8iCSQjNGYqCYP4bLCCDxm9DzMAu2Y68WlRrGk6ZT5pYafVw+QPmsb+6AaVj+P4a9p0mT/k
MUQgSS7hrDrLF3TqJAS3wGzcNJBB0WA5VcwseFiDp0c19izHvomxJdvQSf0Moi8lsoov055u8rzz
gGytJtd0H/J4BDNAc0XDYBmAC18kNQN21TffBgOOuB/SrxAVdQo5BZZlRYAL52Zp4VZA/BCCRx8n
Bds48RpcFhD60EVhO5+o41SqQZnrmdCNFdLnPE4thSMEaxVMnSqj9Kq0m0ImXXCd6jZaClS10rRA
W5y60osuAXvUOEpEKVjFvEs8TfEZidOvUdEX4NtWLXdy1WZOpwZCzpmm9y0ErIpXmVga6jS+C+GW
Ifw+D51vBZnSE0OB2pY6iWXlAK6M1GI5sGrFaJ2q2k4SZaftbca6K17yWiLNYV2CaBW6BnaBEzSX
Jhq9jqPej3hyboXtN2qGwKdlDYHtmNxgO4sWltP3K+Co57TIFk7GahW7WC+Q01WnNVCLBi0su2og
2EwTHzglk0FZI5XULQQbGLY0azMPIoUFG+N6GfJggc3Qqax2/2xSRD1DrI9xya+csmMQTeT1MsMT
kz0PFyQqgTWjWlamBhI7lvUySI5FR+M1psHHYJ0VlF7VqTYqCtLIK7qTJCGK2JqqIO1gbDJBzMGp
R6emWMFPX/nURB6y2KIXHfFD0VReNCZgbbolJrfC7ZvNkImPDI/NCpiVltnAAgmrxrxEcDDhPT0D
IpwvuwH0WvTiop9CiMghZRC1/ahYbQqVwjmZi8Z2rqlDLix3+EpMNnocOYBveJ70ol8VBth2xvpl
Xg5f4YAaAUYR9AzVtvb7oIDY3a0jD1YXtnvT+zpJmMdJKFZNn0NER0wtGzZAFFc3Z0OzU7fE9Mes
Zd6Ud650xknsok3YniJN1BCaRc+ptez63U7LiO0hai9x5fjw7EUfQcRokKghKI6FmiDGsGMLn7RD
t5os4PpR5Y4LgCrSoQcZiOPCtamCQ9oXXQ35hiL1rU6DrUm4agp7OhZueqr7ct1k2SgFG5dOAJwv
LlMvIpPx7GhRDoPtsQJ/LlDpG9SlJ12efeVW9KVP/BT+3zj2dEKA1ciSVhtNLIgLBnSSInJS2cFZ
6+T+5A5Lq6s45EjyS3uqtuk4rgi4YCVMUcoosUew/7B/IV94zOrisz2GEZyajFajLi91bG3KMOcS
eHYtc7sCd0JU0SHwaUBzZM3EVRN1tXeBNBthx5p7u09zWZQZ5AoKVCx5XC2mlFeebgehtL5qKUSy
QaMj5ej0a4LDWtoF6dVIyknBYz4WBDKH6TQeB4HfuS7xWIvRWcDdU1PYy45+sgZeLCdGo0WA8nPH
hRRYPML+DJrMz4uY+lal4DixaUHKdpvX5VWXRx95EXwqkjBRLKsgZI8KJsMMjCq3TrFNLS+PiFnF
VN+WDXW8rGB6Ebi+A/koWfU0koKnyqTudFpOWGUhSACrezYYfFnHZI2ZyZSxdbJMSrRoMzysCAFp
MuYeE0rOxESnYx0mayuATEoCsAGrxR9KKwMpw9GSZMilGS2yJBCheDzNF3lW3dgF5E+GKJHBkEyL
tO6IF5b5B1YTsMyQTfLHEsK7piuE1wKxl6wHIxiUls+q7kODBwPZITDirc0+MSBJC1RYKjetUZy0
7BReeFrFHyzb7Y7HqBlknrTfWMQqL1nyQkOCroTlcuoQOBJvXS+b3FDiLFlCcNQpu0LBSRYMjWwD
L8vT4phpzRVkn2/KMRaLXXyX0sr4Y3XrQAZDsSRSUQHmLUncZWCPQpEIZlCV5y0HdYzGLDrLEqA/
I7FOtO1cZX39Jy8a2yPjlKguH89TbgQYlNYBssKWI0+nRUSJ1yJUqL6uR2+MwYRFQazSgtQejlLJ
0qFbD80wQNQWVTKFlODxmI/9YkR6OLawUQLDTzor8W2b8LO26vvFZJliScikT3U6+CyZhMR2aa06
mlzx0MpX2qGXuML4tAASFOxMfWrzEzvQC2tIatC5BBgrD5CqR8j84jDMVWWF9BjbQ+2NE/4a1ea6
r8sLh0fcw4ERSozjaYZ6s3A4J6DOYt3nk1m1fbbqHOciqzQ9HSbHI2HVL8scvGs+2sp0ESScqlMw
OBDY73w1a0WmegjTkgiiJiHAYdM6AqobcAHpNDvy+qm61VO+zFsCXDMCyz5MEMIj03bKYS4wOR58
EFh7eV9jldugSKWTnZkMMpnDNF4MfX8bJHqSUPxzVTZGJ6WwgCxzbFZV/2AXk5tuJ7xAkClmNWRd
jQ6XfdA1qnPyzDcEUq0VvQ30hH1nCJRh5r7Mrc9ZCvusTofsZErBK2RU+P1uAR1qVqgGWoG0uyhF
osJ0JF4vYrEseGJUB7YXRQFd1IX45NLakpTAmhZpXfvUTRe5a7xkICfZaE4ZzS8jC7KGtQCP2Q8a
GEvqJZBpg5UpFj3joD7pINGYFhBQ1lgS22IqSsbF2LW1R3b7q2lxvISj6kaJ8irze9g5mWXVEL7d
sYBAuo46n0QI+dus8OswjrzUhBAafWYG9WehBxH3sByMWekc2SdND8nHYkpAV1D2rWCsU2mUtAtK
gZYHbdP4NYI9D5t7OIWM7z1tK0gKZiCZscg6w9ZFl5gFG4azokC5mgYn/UBK62uRenGYcs+xy40w
dif70GTH4IrQSfiFWd+cqRRLnoEBDuuxkZGOxJImYS5xB0UFLiEEcpbZOEZrZPJjXcOeg6kAy2r7
yxgXZxaBAEJMiKpKpPfFAPZ9FFWyLG70NPg5LwPVUdvIildaVQMwtjRw5dDSQWHUCVXz/IyKCNJz
FPafa7FzyissE6ewrnnRuV6Me6oaO4r8KSDgGU1eSMMgEyT0zgCFPWRpiXz4Zrtxr2t3bPyhguV1
0ru+H7xUjPllPG6mWiRLyKKsmVVYQMoFWJPsa2yJXImil1Y9IZm3VEiH75KAE+TGdV9d9I5bAiVm
jcp7fdM3xJKhgXJAgMBLoHbHrR22MIhd9BYkoBt7lQmt8i6/tu5pEJxOU8NVnk1cjRG9rMZ40ZS4
34G2oF20qMpy1ZJqU9HVaNIQcqQQktc0+MqCeBEk7jmQq4Ugxp8EbYEWICFD5t7iAZ+yrJYdHydZ
NOjMYpDGrupFXoO+9zALFw4HTI0TQUYQzCnkRltZ+9p098KBlHKMsnOWRoqmIRD3pB59fTWwM8xG
C1L8g+U3NAeKyMHnNSZYlKw+C8tAK7dF11Zpg4WvQ6/bBRmRhTybRpdhEa2o0QgyA5EGLo1vgzSR
pKo2rjNC0aa1LoGhbkonkWM73iahewZ1gssagbHrrZMy5pmcHLMZ0rFUfamPWQxTM4PeQGLwNh7w
9WSR6z7NFnHTry2oOcoUi0yGZVJ6sOM3NZs+Eqv4TAz8IrXMqahb2xupBVxLlD6zyqusjDJVg7NM
J2r544AayGP92VRNIstYnOWwF6TG+g5bNoJ5gz0zGP4aP+UIfalGF5aFOD5UNSFKTAkkPDVY8jaf
VFVlihaGqwe/Y2KIgTOuMoiv7ICAF6mSGuKYPpfhEK07EfgIwtoM6kNenvFQUXKlGREfcdDIMIYg
0ALrUgSVLYfaTZemBM5NoczCEsNU1zixZ1YjqKQSQdAtbdu4sndzrsok6S91Vx1zPnxx/oev82iO
HIa2819xeY8yc9iCmewcJW1QiiTBDGb+ep8eh/Lzc3kxKo1m1M0mgRvO+S7JmYtG+9hDX/I45p6d
1lhOaCRN6OdhzSpoTYqxL/pm26+9+dx0400yptxVKpROWdbMnlYfsmGekKOFSieOzl1KRxSdbYmU
ijSTGSOn/5q8MoWKoE0o6STuZyT/EsW6HHodYT8nOayQlOMY0Ptta9e7g2m2lNnNVZ5U66wXUPTW
dOFubaxtpCht5xtssM9zFUjV7zzZX7WlnoiCba7b3fsyIVoMAt2OdSNiwftxwWlpr7CS055DZ9E2
KNOl5cw5Vr3KV2jKr8Z2UEOdiYrK2FalKqvUrM4WHgzpjhwBcsma2CoMdPsjyhJTNm+TnF5EN0JA
nebMXdv4X8HSdZCI5HkqE52c+5oLl3TmaeF1s5vhOJwNKZpU6VHNcu73QjJifcmffOzSmMhl7xer
6pNGypIGXh2VhHHXu1kLS+0EWSAPBDNYUqF20WAxdV2rhKIqLpM5dQfDGqNmKEWw9SkPNDng1kb2
RaPesnX56UkHbwiif4JiTyS6mjlkqWy3JrBgGLr5cdmQTfoGSTfFhVCYgUiFc2aZjQ0BUNyEfq9I
nkaqpqcheXbCXeUBUoGwYtZCv+pedeq/XJgSvABXLiAAkA0W45DqSNnWWBxUAgG4gqjqlfq+Uy3m
Er22XNKaN11Te+znLMNFtP2c9fBGF9iIEi7ev0APYqGm/czOg95y2mX517+lS7iDFl8qdYkW3asC
zSD7zeSvlDUUQqq9kyrrJMn14FbFdMi31O+qfoAdyEZqtNOHtpgHa5IgKLz2OfqVP1Xguiv8S+Qy
dOWu/RvTzLMYXtbuM+7wtlFdtmbBv9UwlfbNfh1j8yq3umJzBwvSRde8KiLoiB1vGrepG3hiK4TQ
wXaMFnYvwI1wyRu8ZItslvG2d7m6+aNsGU6OZ3bECrc/7Rk2ac40ry2tNeQFKgBuVhmV5PEViHjt
Mg16Rzmx86hdVQiLsdlsEOhKD+Fn8PJy3CD+o1WTLM/ekJW3foT1LWa07OSPT/May2s+unW9uYZp
Yg+q1Yb6BAepoN9QtpmEA6mp3aF9Qu+FylEinrVIf7ncyp6d2WY8mbE8GD9bn9mx2qcSBRWgupk5
LId/3439JLtYqDIM/SX3bZaX7mjVjVOiFMglpIghneZQw21i6Izq2GlVq3bJ2t71oSgiuQjN5awQ
7Fk+VDpNs76l9bI28WohWqfyU8lZAr+yjOWJYCdnkClwKzr52EpqCrp8Sh1oDW7GU3Q9yI+hIMsJ
d98wIVhU+XGQyt9SQ5ZZDDFCUrBcgynlW8fVQEh2oJbae1Nky3nTV7SS+SmDMuOnG/+pJRM2qWLB
tZFVVxvZhz4RE3a/ajlt9bHO6Qgpu0TVaO7rzN220abEGPgBD2opabdNFQql7lkXDGoUmikSS8Dz
3EzmbyuOHHty5Iku0Nu1qe3mBZpWJO1do0NZUDp18MauzQOzMb5nGPC6UmLPtnnj6Fbq1zMv382m
O82vhLbpR7UVEhIeT2mm8smDDVZTOV//xmFK+KBmWIHzaUIfQfW8f6/rLoD0/8PafE+GWnZLVYL0
luk5rWz4Gnm6oTtM2TMdCPkwJ99UBxcd0K3pppEuZv9rw5d3SQ+pE3pvO5iCwqBvqMYnFMiwVl2N
54Y/mPqHkitbLBXNhoNCu19DOpfzbtfWGUykauqjri0OVdspQa10IwqS3m9UGFgymz7JXNe3ZYQU
axdlAF3rXq9tE8254iioWJ1FLVRHsuF/5qoUs77LcXmmg1msPNTVdA1Q3bxU8GXaaa2WeePs1a3G
7gras3bSdEpYdpM1wVwkPgtl4KpFDH/w4NgD3PGYGVIKbY3bcVpb+1UGRdRW8mc5jFDwylIOZqxG
t8Ti9VmRbl5jTiKoCMxPrS52arH+KTBE3HFat1iBthRoRf1WZzA7bWWBOASX388Wf2LGnCidHfVp
wwJDH1AdKUqwcILFt209fKKmhGM7wd4lowTaJOdYNC92QvZwQ2YIpWs9X1tpbVxDRwpFYWM7Al6f
ZW7dxdS8bOyMYGzs06xA6DS2BU24ZYQ1UQt/4NOx0GY5brfKcqC4evXGIKagH0o73fLl0jy2Ziqj
7bCzPv73pUEWj1W5zhQPpMH//laRsMDkXhsk6MOa4Xd1f/gfvwr/EP/07/92g9jUt3+vkEs3zhRa
AlZAZ5HX8aBNORW4jtDj8bK8GnJf5ewupa0ebfX+VueWOJazmsJkS9UAnU3lsEmxQaBs9tnGDnDU
Vl7pkrV2KNt+QerUWXh6tDNBPi/G1gja9zY7rCYWS6181YP5W5zXlMhRPpSV367s2PZzUmT2dsJn
yGOpHbGudc+08pG20mQfJaVtHdtKvTVV8nOdwz0ux6wAAPOr64hjlaSZANsK+Pt4v6uMhL5Z5Mpm
qhalvSOzFtX60Pi8bd+LrBigJMzvvJKdamHTXjKyKZgtrQIdkGeoa9R9KrTBX0tcQzXf7ks7jz58
/dpRx7xIqmoJ7BxnpGorNC+VPu27htcgWpawbdDrKSiZKl77ua0mImcFKuviUlWN8EnR3BcFYAZn
VbyB+0JsXnAFq/E5NGxnFO11LQhsWmU4GaIY6GzMYE56kUCTqsGbTZM3lJMeE4UgxMiFFqng/hxd
Wl4dVoOAMDiF2fxBWkSRrpdPu6ncKjf9WWctLm8s0hFKaUcbmSdS9drpGvA8W13yS602h2k2TZpB
OfTktLdjuPhRJ8FdnpXGH4SN1mdOXV5VsNyBVlnGiixsAwWb89nycY+l/jBuqKDSfjioklIF22aL
l4xmBz1sNagP+ngHpcPReK9+littBAEwP2aSHc6lM6AjjRuy/q61VTwBVFCrluMpS5eo7sF+5Bnc
5q5eF2fVoeXV0zB5hq2MflFjsYPWol1ZdcnYZ7C+2iL1DGYodCTY/0Xb/myZavptZl3adoYy0cLF
7VZY0/yFIU2ZzhNt0f2yEka8KkaFB5HPfwqfnbGpSvR4qWNuzR9X9Yc+r99j1gEryrUdHq+XwHtz
IQxBjJTV7qUsPYHlZV461jcsYv2grTJDBV2KcMg27WqcLJKP5zGX0HanECwlmbuqtNVu3zDDNeTZ
jOrKgIFdVV4JdysW4FGxVSZzz2xtDnSzhGiGhjwUQ2UlHHJRlPXEjqeJ2VGn9lk86/gYWP5VlOKJ
S0kjNT16EFvZGSPbgqVQ1D1nreUX6qQfGgaHnWf7vtPYATyU4gmFSydTZrVXd2odbnB7QLgIyx2a
Pr3I0CFdPCJtukCBHd2Z6OSizpY7EZTzVlot10GDtS7IkN86jWgOEZ10G+1udVLNrO5AdoTTmQ0K
4MyAyQmjPJIZGioNO8wxaiYeM9oYp+KFeNhCYIXreftIGWrTRRrrx9DBRGoXo3zgLtIFlAL4wpJo
SwfyJX/0rxdVVpE9oIUCmpOL9MFW+EsDitT7UgMiKLlt3RGYIMj3rXkHXtU48qSJEytsL18bBQo3
8ChLgEj891eebcpBZ43kLfnbWBoGbWd468wmsBY7csq4rke50c8HlmrTYRjy+TDXrbobM/iYr58P
3Tx4rV1N8KlMfd/LQyK4GcqjYT2GwroPM7jIevsqlzl3x+JlLxC58CorfefboDtlJmAfp73pGosm
4yzxxW/mXHj9WEFbn3AhyNLILli3b/iVq58LoUOmNjSva+CNCkle9wrqEggjheoVQ/VJ1m2Hpw40
J27wOdjawzyrTVB2hXnacMSEG7s65bHNu/JS6QjHcIAraK824tlUg4vC8bNCmEkxKwyJCI6g1oKU
0Gr9BeyQwWkyAQGceCLPDHAB5rTXtQnuycysGNCO6tZivAwpTwbRbEHXz3Br9OIk8jwcxczj5cV8
sQ1BfprgJy9quWONNTvDFrPONDwI+6jsUE4hCQwftdRsIUy23qtW8WMxDsGtOCivqJ2WLaFGNQp3
rCv0R0KHN/rqa+GSODNwUAR3BJF66nedQGowsg6unxFsKUAsgGAtAAEFKk+m2h4oSoOqTY+CvZwk
rCpr26m6Yew5ik00TbZvqeuYyNqs0RoS8NFs+A7OV9ILsVGNWY3fWrkSISAsIZafjgM7kmnpALFu
/jzlEM/NNcXv9kBBzA1VWpnp4WgY6OmX2pVW1CHZNqFz4DAWNX7vDbk7peuiUBWiGML2FqhNt8Zo
hZQ0f2zbtF1SyAg7swPbUqsS2/fZnDmqyJwRd5SIgcQ5daNq8P5LhJJUOMXYme66QBPAh9yiMhu2
k7nJCpS6Pe7ZVhx6y/DXedR2ZT6hzjNNK9YmI6djnlW0lNZgSsmrL1OOcAUBqqrqk/D2dy3FPQPI
jJW1Ho0WZvmiy+qebIi4WT9NtEfUCstUh2jZQKsdBd9JrIcowFeTLvZ8BGixmAjHtmRUMXI/81Yj
qx1pnZ7NAn9klezVycdawN/R5kRjaD0U8zhoY+P2GQybsVWqmGSThKg/7hbgZZG1TjPlVtPtUJkd
0o1N/oj1Bmu9cFQpa25o62TQRkYiFnuJh0UT0O6nPmi10YMdO/roTMpYN4nw5hUkXpO+E8kG9g7J
OFjH7rQuFVKDkLUQOfRNUdAGZar1En9CYYqDrRDJ0fqS+3VnlQEr1M6zGeCqwUjj0aqQPFtx7lV0
wBMKArcaZ2iodaa627LAi2XSDpXNisU47Uxz8OelFMnSG8d/jSPOJBWVQYKs20KzrFLIBSAIJj0A
k2qciSEUpxv10hvxefxSMfe6CRy3rCfDKyT00Z2kgAwn6WGrlHbXb2gviLpWXoVnyYPysKESAsZz
5grc+MT5Q01ZGRdbHRmSYiS2MexWrg+hxvlJb1aoJGVqOGqnjZGZz+iFhrSUk7QZ5WSb4A+2r+T/
72f/vkyvf2WbDSxNFyvE6qrX3QrTN6Ew+jDVTSkBxmYRxxDc11hXReqySkn++od/3yk1bP7a1l+K
+MBca28JXztPQ6Arzpa6IBWMON8oKFHrPL3NwN1vqdtFuSuf6jfrY/q2dzLswuwpE59A+PVQVmkP
tAvaucNC0Lz5bK179qlyOsznvgtssISEvmSV1ek1P7Op/J5OfhvwUArLoPaMb/zg2FwN/Cowehn9
RkOrh3LO+8P2bnKKjQHITj/VNhWQr+/mLve3PZF8Ej5EA0ofIjfdjhV37BssQunLjJQDVx31WnwZ
pq817tZSKVjcrnDrn/ZWQGjr9mZ7nDLXOKcPrQr77mtq9wgIPSxG5BFYmXUi995aUlVxx9QvOR33
IKOrlEK2xjKzrSBv0TGUPt+xMgAKo1y6r0aiY1iVe8u8EfKNjw44z1fvxeAA7YHGNP90EcCSAVbk
51DS5aAB0xJOG7dBV9yqK6purY5W2ZOAKyJ2nDFDMkb1gz/IB1ACSEkYe/CaYNQ99aF9lUqiSFRd
nC37Hfbq3Y45lmo4VmCPwxRmIp2Sbge+rewo/5g+q4mq58y1Tvhwq6N9L8H8bJd4estu40P2heoA
td0TaNIbXa/IakCIAnScsgdcZDpoJm0dUYLCoPVdalzQJOTGCV04XSZvGlw2HLZjP7t8Z9fwc2D4
QK6kpe7M3Onj7TqHGH9pfJg9hHtwtxIzo7g2a1zvqod81G/17GjGeVTCEoTvXouVkk5jvMCHuEpn
86asroKFQyIJ67pz38YYswEbtGHukF2VWHsIx2gkbzwql9cKSNFxrGH6hGE3+fWv2Hfv5LzEJQj9
oIo2T0vuACe9bF/hw+CGWA6AGqjJ3z1K3k/hQvs7yD8L5H6qux3GHI4COe4D4xBPBOBKjZrWk/Ng
1gKQGAOS6sGOMsDXvWNGa0UlNeJ3S3JGdLJLbEJkxlZ1x1vn1wf04WAJVodIcfYoX1y1iyvSw2IR
br9TKI/T63InAT/oQR6Zd1Gf9DwyUpel7lM+KycWoTYtOlo/h4EWvyKpHITBHmIJtFU/1ZB3aP/e
u82bSBhkwOfoay655JTX4NjoEGaZD5okOyyfZSz25qkNPpfM6Xdq0HqgcjvXcpdn8YGBkKt5BuPS
vGm0gRadelrh56mXWc7wx//KgQKe6DsKCPEgqachlBOIPvMHQpn6BZ/vBdSDAA+gfpfA8g4qTgxI
zbC+2l964XQfzZ04sEzaQLsNiTUDdwjlr/5DKjwYrbZH9l0kjQ4oUNtZHOuti6yrnDnzt0EbVwTj
sbq+JnqA4m5UCotrOYfkBq2ID7ikkIOkm+Yr3/0b/2SwqTwz0M+bScWzLV3rij5x+5NLOpRhtZOu
6tk+ZzyCDMaiDQLyAWcIzTqPC4v2X0RzhwDlRu3BJjLiLG6Oxtvsmx9sJ5I0qMP2r/cz5vCv7uU0
UbtKTLgneHHaanSUKGtC+HTJaF7Kcwmty58ILe/Q7d8k1SmOXHN1FE2YtAkrBCAMz4AG+kulvQZe
d0RKpOYPOM51xQDMYQZaozoDItANMwsdcg0WjQIcjLY20DxXR+1ZUaZGOPO0fWSfxMSskdN/o2Nd
vGGloBNhxpY08/pQPmWgjwNeuEYy7nKBi43FVMvOKzW92AdqHduzNEAldBlSVp6QOTB1BwA08DrD
62N211pHWx1JXABELtuJXBX4jhd+B89NIAXTsgp6zZP3a4jBOy2EGzs4iLrf6cHat9ydXMkbduS6
nOzddiQwUVEx7O1dqu/Z72w5fEd8dImYw1BvyIgyarc3/WaezPf0ipTwbkbqD9n1IfYfR1MPwaDC
PJqTheIhYsBAOUhRRzraHoYZnOzd+EsTYOIpzFeqvMsQ+mcKR2KCRxrKBzuleQAj1477FJyCAwBY
Ul3b9qyrqFzxJ6UeifmHhEt6kSP52I2ffFc9GZY2anDwyjMdHHRtwGQaF39phmOJULaysEM8lOZA
i/rOTaNq9fmfPTzIRi1Xn5Eytf2CY3mNjbip7mJnaaBr3fG9ivo2hKUEpsLEOo/IHhYsKOvVVQHL
wAAJt3NWB5JCay91h9nJPBNo9lldqeIPD3svS0GbYAhSN2kXLDsjsLFN5CN5K7whROmunPLfdM8b
1/qRpshATD2tMgW7MLpmFYATRhGkfdfhkMDjrPARu/s00HV2lNpZEmC+mdcc6nf7DTW6vOsINU0H
NiD5hM4PHJf96Idipsqp0KhgG3gWOnzZEjg9AMZ7wRAWXHI2rul0NpZ4S0q3D3onxQBQ0O1TOn3V
T+W2vlWwUb4g/WSxldSHSvP69+zRrl7/jS0np3RI1C9ywdn15ZhlLk6YOR9xIrbOyXs3vxVZaNtn
PtNRjhTYaANkTVwl7GmqPqU8NixvifRiJ9MplIMNkMbbEA4gdy3aZtT4YSUtFrd3DClhkmvup79B
Chm0LwVaUFA/egCDznQn7xvO9OTNaMaOVpKr8Ju8er2USVknLLTR+9Nul4Xal2afxyPAxGZZndXv
v1mkEsfO/fHC9ZDMfn8nmMCo6MAwQEMrnLwEA4qrp+Swn8P5qI87IwswjaHszL8Gazunuk7NPTx5
/Twi3ZPrinojd/SHOM/A5L9qMJcewaTHifgpkBqQtSbIZKo1HjZmHbSBFVZDKLYjVlh/qtpIrt1M
cmBYAX8Yk3JwLYwi1bFywf83Ca0xbTB562WZErPwX2xlQRGr4CMZma/WvqXH6Nlz44xKgTd3Q9sP
g9tbNzSSZNyjYGt/xWWwrwMPGcrQD15F8hkBCviTkt8hCtaX/pgfa8xUxnPnpdfxWXRBAeNFR4zC
4JBrRhYKl/ZbMp0MSf+hHxcVcyo+umKQAUaYNoeuiCHOoZwDhZQf0k/rQ9kjSJS//Dx9mNDuwslT
P5pdF2XxmAzv2qUtgxWOMJjSq9pkdMTYlOpkW5hVbut1Zmh/DFVggSiqkkZ11vpYmy5GADPHYsd0
uzY/7UebYXKDovXLLZTmv6nuYdyj/sNsV6X9YrZsfcPsIsawSoOCkgM4+AK+Wzr45lEoVIohk97q
IB+T/gq3kz0Jodt++2t2xrV545bDQuuWovyK6wdmUB11cBbM5u1b3W1xsTA6YjgdNiuuEhbbuZMd
AQLFKe+o44b6M81oA2l0v0DXe+I4MRyK4QGkr7gA111Q6wLHjbVPfTqTU3XFpMyiUZTjcK85UNEv
wJ7bLxJbh8GIJEUpQS2WSE9wK9ceXUdMVKrDaz9YYQ9gGrri5uhnfQ+Onj9Wn6FG/cLCJ/FUxqhb
MfDjQjCvP/LOFb/jrndlbBmkJ1B1APIfNUJ1zELULW51LhJVuLrfxKVvRfne2rWYBbNQBTvmPjui
ckg/sGfKZGriFiMwWjBItL0aW9xy/zVvW4Bg94R9YxiNwWrTY/1gVnRJoKtDp9BChgm+1i+wIxSn
vcL+TT9kBCxUVNzFYEmdFFZQPpjsbs3PO/lolw+pOU+l271BdU5JxHxUUHkARAEgNcqzRdwWrQus
y9h6LEVZP9Sw3RycOfsHFwNZtUAZj4YmUijZV7flbuV0+rBNV8RaRqGy/6w61W8YaIE7KWvudhKw
/PzuKYW4jOzCgBTNyHdJhsJP8SEEW0qY3bFBG5DjvhZX5zQAZGshfsZlVO6az8miaVLe0kOLFspG
rTQC2PmFEHDRvuDPoBFFwWp5GJOxdyCWU1oAFo/zU33BYcsn6UM6qzeIGXhbTEehR3jHrM8EIhk4
e9K4uLgkKT+g3aFRKH97lgAgebnst/QH0bgiMYiq4WA9MbD7xf9EyGHpRa2nfbOdhWFNhp4PNTJt
9vYFs4zQ9drdHFe9o7u9l/1UHB4W+qFwoKBk3kTMPeQorJfxDVIB8vX4Bulj6ByBwRZXcdOjdiHv
lS99S6vfprTHVj0ViIcAP3HKh08Ofelb/CFrzZ07bE7Tu3OUTa7qsW+W9M9UJBwwb6TsiGvGFcbc
Mreb6GhFkt+92wYiEXYoTvYfEHqiUzvGHIgJVsJli68H9lmchztgzqe1ug3mHwF+Yq+CCPXXXfaJ
qpr/IfrJpWvkbvm1QuBL6e/UgrL0UTaBz0aWH57jOVN35Y/+htV5yT9ZUIU2c5fctRPzIGO+8Afe
AqALe3tkEDA9UwUKT7UPspPCDoPynr3S3EX0NxJYJ262x7Jaeo9HfZxhBP4kX1/B5gWJoYczI/nU
vppYCw5DAD0vPax3+e2tk2HLu5B9YNpi5hyJsfsowbI7i68dsHBwkbKzkmS/GH+1LmVD8z9+m76R
BMhV9uv3+rZWQYM8cWbBEplXxChsCvMHrttO3a0xx6Dwe4FbN5TOdsWLLe9D6o5bpBUU4u3KnSxC
Rcx+QY6jXQd7y381tBiojDSQkzTbY7xKuiDKp3TBuMWeYwbm1hyaT+Do9u6lbxK4Ph67pNcM+4my
Z/mLNTy9oYReY/CY0jk/IhwpCDkYOaOwu/pn/9Tf+yfCY3aREgwSnDp/fqJ31fb1TvbNJCrOkme+
Cey2DkBp4yN4Iljq76it79PHHMKNebZ3AGrEXcGRxhNKaX99Q8POctrvWnCSndv7Eiw/mH0PO8Zq
+hLnjkCWcQpAYbU736y3dUlsdzqw73l58t4nVaBLQaOht6Sg+kPzUED6x7bBhA+auBljjFR6f22g
5dDNSfvHfF0JN82vUAGMvtSFaYD/2AR6sh7aI6IgmEM7XnGwIhAXPV4CnAFpp3o9DME7ZowzWkAP
qh+LjlmgKEeihLl1eJXPmCX8qlGWZd7iST+dFRS9hwD+JAjkL3CBtqG5bz/7N4xTKGg85TO557qT
6sOErTRqgQkIerZLFhNYM/G/74rFmDCB2tpuv0ncNQW2NOB9DDR9pAXDxVOLeYPQkMt5glnZTCqS
/N/PC0BYVTF0WCp2kfTyZHlcII9j5om5OcfAlLqVb6RUe98cdHxuoydKLOk1vk2tIsbEIRw/jumS
HLUXKGUQovN4KiTeBWWN48naCaPOKzbD/PrCgd04I5wNzHhvKjC4fqfJC8qlpfmfXxZL7EetNYLC
yMp4mWtYlBoKylKUXWz/2r9Nb087m4zWSIFzQYQFn+BVLUGn8u+Lsd1Lk6QBzAWImACMW28QOcqH
zHoCshRh1qIwB/eIEUQIzxpmT0FyQKJdtx9J5zdSnFIoFnObWoAGZIw+i8OsKT9KIfW05mjmDOvM
8HnjvIP911Wj23TouRhB/21jurtL11+1ZXs2MAUlbDpieOyNG0qPrSJh/hgXYtSUELxyRcm8IT0u
Z7Mfi2DDqAWUGRhnrH1o/XPVQK++vs+tpQMt0v8Qzm922V7F0l8GshWIkZrTLOXnbLSQUNfn2hI1
GDQphLLuy6t5KtY0bIlyUNF42hO71LJ2NRmaI1PRaWGs6FiEGiolOzOYO948WI923HS/SEEDsWW7
z5tyxOVAAdNoDDpR+2ORKaPmNLpCWr4tRSexzTJM9GUhU8Wur5c+GjFlhThTlpEwUbqaSzhLa3YQ
BEMnGMZYA9aNwSSluZNrLxezN/dWaS/JVKPItCeIgV0FOYhsWmDbyvcK0dizFJPRHHCGm8oM86PP
bdT/tBngI2HYdcVY+nqJcmGUxhgD7AfeZeiGZcv5r//lv/2v+wT9v+5cg1sA/ccbuuAxtHgCgGFr
/x4/b/5fN3QxllKpJ2KJcNZwf4jGxm0KJuQLheVRXw20qrpAaDxuVQXJWKz3///b/+f7u7ze/fWk
FQv37cJDV3B0/8ftZMxFXwa9MUUoFfMfWzRX6lNIBxwqBnkBSkwYULskzEr//99Xxm2H/tPHxgPE
TDxfHOYWnhj2H99Y6o12URZZwGmpGBWYFBNGkJvzaTUwC79JoOkrsccY3t6wwXPCTkZn+99JO7Pl
tpU1S79Kxb7HacxAVvSuC86kKEqUaMn2DUK2ZMxzYnz6/qBzTrVNMcSu6IgqnW1LFjEkEpn/v9a3
cmNrim535VCmc/wDXMQd0HRHN4icgSErzu6AFlvqgDy02ngqWISoVMBCKG9B7qKKvAvu/IL+5ASE
Yfj2dM/aL5ZXjnPBSrj1hyvDATDXh2PRyRg0DNe0wEieHYsVepqu5CG98jLDUBXxgp+wAslQvAR4
0TzFNa/cCePSANSxeDhYTFQbbuWfdyKmYzcWhVJt7Ixyn9OlXxzDQifJSqsZJeJNLr+jye9F4QGM
ydY1TtSyZ2mPHACXSbIzEi9CYhzNVKy0s1hnrW9a/CMvXmG7xXFVVU8uGpBiQJkqU25v0dACLyFH
sCFCHLYMXXn8/KZeuqe6YThYZN2JenU2rgffLHgr+fXGTXkR2uBhZnbZXXl43gfp+cgBvqq6EG8R
GDr6n5eux+k8SKFXm7ayTrBpjm3q3HQOxW/JE1NQgnW67DgWLTgGwX907raPrFv8Hz329eRoB4yo
pC7uu71nunvu/bpwzTchJ2ZJ8T0pq9txAKBR2OVarb17tQl+5VVarT6/WPoHehZPgKHblq4KVyNZ
YRoiv80CwjJ7zdcNtgOCpanv5NAKbDROtFqGlHs6VmG6SR1j20N7UqeysrvKquTJ1zoEjjGEEbt/
84X+5sbVl3piLhg+tIKx8++91K2uPCMX5w7DpHE3Mcd0+/37vx2uUQs7d0IOl5E1bzSoNhiu5uOE
ndLS9ktMS33y9H/vrZvIoHbpI4CjJjNLXFVeO5ZLT48hyDUwUdQjDD0bAj7CEk1xh2oTW3RPnDIe
FhNtZAioCZV6ufYtnifZ0mL3aWN0Qfr6+b27+PgShaWbKpw3m4F4du/wm/xzDPYIihaVplNkbkNE
osMXt4mimW7ks3p68vBlxQBBppvT6o+RS11pwsn02OSwsfdv3gREGRH7z2WkvUknpuDq3xZJAbsn
YZctJPb+4dQG3g84ETfYKCmYRu1uoizJCUP1+Ylpl6+sazu8jUmT+jAvoUFlAKnVps5vrIYSu23g
CkS1tupBzcgILfGoiW1C4TyC/PL5p196LzLCJuKZCnDPOJuHzd4zGzPlnTBMnB6F0kQ30k1tu2it
+c6XyMookHTyyjlfmrVAywMKhO8Dye4MJxf3TdYOSVdtxp57ieDmu+3mpCl8tuC49hlnZxZaUscn
yoBF5Hc72tXadNMrk+/FMTkFG0wJLSZN7vMxKSJYLbrkoSi1ldHRAhiYRUTPALPy7Ni/Y4LMcGmV
zS1+mSOmJprx6IeTZJ945U1Ytbetij/U1bVFNyR0qRwqBsEQfA8LfyVrFMCtwUhulOFLUPBuHiZg
lO88FKH3YwKOuR4qjc8vnDY9yn/O9sT9EElPKL0qkOyfvVNMq2gMBVjQxkecPpO8xmdmki51RFDz
KOUxc+rkC+5uWg7gbnylpGtSsPQtRLb4/FCArH48EmcCTOuWrjnnk05pO6o7FEa5KbNfik+zPdCp
XztSo487HPtKejcGwIrAIM/+s7HzcXWCatJFWOfYrj7Fh5/NNb4mxypOys04BgtH55msudjzvGjx
ozHpVt619dA04s+uOefnQpu3Ncswz1fHog7DcRhc3GGmCz8CZTZL2a9FFT19fmYXP8fUVY0bzGxu
Tmf+2yvFZg9niMrJNy61m9HT10qHmaH0rqw13Y/LXkNzfvucs8WWYiS2h3Ak34CkkIowF2i+2eXb
M6VHFqDlJn3FhyTMt3kd9czbxTcz2jpldOL0qTW0TbtSxKS5MtKlgR5LMwJ1FbESmo1ByhFng8v3
IB90KNhKE8BN41MzMkWP/b5QszX8UGXZWyqKXug+jXARVXj+o5/iA9M9tvmRsbXK2l+N7SpPg3Tf
mXTotNbJ58I3EcDnchnk40985sq2Y0OJZ7JDHkkvv2h+tq6KvCAOfDbE+MUAirx0zoLtKa02v5fo
1dxvmoNSAuxjgbmpk4t8iwxJO+Fj3Ll+8K1LbRXhKnQdqzePfhH8UmHiLWKPDjYZq9QwR81ZVZb1
VV3p0XjPprlce1RYc0EDvCXgex7FiAfcPngKx/Hkh0ShfvYMEM/ycUxCw7Sm7C+UYZDc/xwrSTIq
Btu0fBOlAAH0oHtsk+xodPqjW4kfVCPamTrER+w8zyKN7msRmECaOqz++zy0dkNmPmJe/2pp5VIL
ii+jknzXbCPhTS2rWZ7o63EIKOyU9iJU/aeqtTNurtfMMSWue099rWr81U58xNZGl8oMnvKW1qkC
ENQQP5Kue7SkOIyyedRjSq6ttzKjjIZIKg5VGSxNbITS5B9ESTg3+mYRdHg5o2Oqm3u8JEddto9Y
5vzqNRqyrWFor4OvrT3FOcCDiWdGpb80mbYuelqPIZfd8+hihWFCqWlZViPiCjwL8+k4dbOLF7XT
PAa29vr+71p7X+f1EfXtom4hVOjI+WQidr3hbSzagk2lvtRRu/F65jTN/Gro2RafxS4Js9sx0O99
y7zzY9gQQfVFGfNb3C4wd4LgS9DF36qgGPcygMnj+cqDzOpbs3FehWVTzXer5xw74n3cCrxb2T3W
uPyBPShjysNwdWWEXHhR6AJaKsUnC1WmczaZeCnUUr0aUEeDIcv9athJyKVzW1CHTCtrFabiNUTA
jiSjQs6ictvjuqcJ6hnd5sqxTK/zswnU0B0T3ISA5SHOtyhUWdq2K9J8Aw4EefouVpRwMqqlSxe9
XGNr7Q7hvTpXiu6ld+RPLVcf6wplTRC45jJvC7qJruJvO9lfeYlpH3cdBjs0lZRDzYWKeT63V/7Q
KkFjZxsfywD1rsJFKkvjBXG5f+P11TcvHaETOnqyqR04W4HSbZtG9a681CY48vklgm/L+8x1Lf7/
fK8oh9jtvKEBL+t+gQiQrvH/pcrynRuCqWPWR/1wkyWIE418W000DTl5zs1WICtOIhyN9k8rvUmw
E1CW7+/h/Y23uacgf8JYopvxXBcoZ71KLkZbuTfahHMJpQ5xDraWmY8rr7FnWDaS//nmxGB/ZIBk
sKht6PrZTFXHskhiPFUQWpuD1AWt9+oFBtWsTapT2WWnpBmQ/hgjsJj85fOR93EFbU5vU80BCe2Q
lXi2zozbAneTFmFHcWk34Vda9MNwolq3Cu1y3+npw6ggHvr8Qy+MKVbt4K4dMjVZCdhnZ1zUed74
bZNs8hjJJ1rCIq5fRrsB+hHdWR466QyPXP+SRs4RFfXr5x//vgT882kzVYPT1jVTs23rfGHmh0mR
mUmZbEZLmvQWW0aHrSO9U+eUVu+ixD62mANob1v0pBXQFh3VibI1Z73qPleNcWqmb7thfDfUePmL
3qVikr8Mw4PR3ILx20U5Fn2nuna3Pk4THDibDhbtlsXhn63sSou6td2kHDim+8DADTy6rxEmfBCU
V3YHlwaGQdGPhCCdlZB19lEBUmHPlSLexDFcAweHh++sU6u5ddB5YxljRynF8+c35uOCmdODmG4A
OZ8mm/Nll1kA1lTcGCUQv14UL/mgnUAyLNRC+/J+yWMvXZq6c2U8flxWmipbckOdFut88NlDYNUU
MaTnxBulaXZD0m5MM74LbXX/+elpl64pxH/Y2y5kQf28jMuyqw9DfvfGz6yj3bKHz3nQKLjxqsy/
lYqxj019FanWyoUtYNbMspWB06oZtiGiQCBVFhy40XlWvGsj68JyiWugEQjFu5D0R/fskewVvc+i
CNtvhQ9oDINHw+qZA7y9DOVN037TvAiRTwQjSrs21KzpTXv+PE5Tn2MBCeNNc/bZvECkgHIUb4QF
XMLE6EcFBNaC6uTM63m3lTDdZhg0wTVAIskMn7e0i6o49e8CTPCzrvXGOfDB23fgrathBHR5qA0N
73GfxhBreBP44YzHnoKZplcLnHGIQoomW3l19pCYmMj7iSDzDh2ThYmBHjcJPrFkcrSd3lkGSuku
rQ540fuPA8QTsJOAPmEip9QKDq7rvsva2lUtSIYxVydTvL8KXKOcwz4GyRH+oK6H8q0H7qfk7QYQ
l5jrWvkC4HlVTNuAKwNuekg/XFhXTKUZzRVk4vH93/ZLYwTDNTCZ6IZO+e5F6OUCa2kPu7RCjVYC
RPGsZpdnkEgwTb3izlkaRX3/+UFcfLiIHKB9IXTnw240NUsWD36ebPB0IqnitNVYO7mOvLJpu1Bv
ZAQTj6lZTOo2tb4/Txa3m5EVZZZsOoOmE9pEtwHZwTxdl+2OJdQJ5gF6cO6NNKxj0Oj7ymv3nTte
O5CPK5WpQq9pru5S/OTq/3kgY6RiIwbNutFquBcNXxZ9ta79lzgdvlqTlbOukx9VaR0mI3zq/vif
X3CugskLfUp3P6/I8RjYbRwwmw2x9zpd7wp9WVp5VyZr/eMmmSIYMyN9Bsr3+vlT29dxpo05M4Yd
02IQcP5nSZGgznKO8aBBeWDOigy5CVtbzDrJKIc8P2vRmOgVFPEYwwM7h80oWPJO7bvQFM8pzBzd
I2ygRx5Yawicrk/Dl2YbYihMdvjiQlnGtSsXhF8bo+xsdkond0pRvHAp55mu7wf16qx/8TrppFnx
YqNmeH4/Ei6SY1P92gz9naI1IJHj4qWhbAoS0kVZk4Q/muSHCfilU8BVdaxI7XIXZghgPh8YzvQE
nE8H3CiavKZmEE5y9p4TjQ7gyS/jDSZjXDqA/l3ADxAoS6iVIdovTFK5rO8DVhMsCY7Crdeq+81x
zVOKtiZ/632sK2HabmqWSxEvSFDTAVEOfGmFhrK9t24t4d0OUj+5PcWMgsGgGsWLKeMnYcjHtMhf
RK/uC0D1sxrlpFl9q1xrWfoK6lrWS5SqKUGK06iVDwa0pkKEE3j4Lcxptgduaixz3d7jMX5oDRAw
hVPdBI0B3kJd0eFfeI4D8NR+zkK2uQx7FcVpr4K11PcBw2EWWyGsne/v/+3Y6fL9KhclFZUg/xGp
196q5sV771BhZf7D23e+tK+8eioppLzZymqXAVty43bX0eRcTA9E1XXog4JhY2lNxQbmh82VjoR2
iqrsJfKrn01Qb0fVPCkhq0zZMWGXVfkIi+N+NKuOZamYx1XwM/qhCZAjTYAowR7ucXhtclhk8cSZ
chIbZbRiv7YMLrew6nlroHuc5mLD4VsqBHzwUgVunRYnQe4/yJp+lqNceQ1cWmBoqsk2EoO3mLZx
f86KidP0UQhAZKNIbab12YPfezs1Wmp++SWvhhe1QKvjJUeRD1f2OPqFV5DGZDgtmmnWGufrfV3j
qTaxb29GT3sF1/YV2P+TowXLUmSPUfG90YyNsRne7MlYZiHcCb6qubPPPePFbeVjVgLUcwu6fsVU
qVrXPQIK3ctW1HuwVAn5GFTJ9vNn9dLsSk1Ls1nvsx77sO1uoa32lZ/nmy5C0eZk27KhvpN2j1Wc
bcci3qmdszICHFqoNIeMg0NHMuvU5jGRqCOcAOtMcJc448+oN7+mrvo6woKL3C9aOrzEtXplT3Xx
9hJiKaZeDHu687evqYgorNw632CnO5R2VyEaevJlcaOq4dFnsZUl/XKI/PXgWldzhS4srPnsqfKs
a5Zgrv5zbDHldbI2S8YW4SlzndGs9eaep2Zt5QtLiR5x1u+CUX0tEvWVOvUKYts667yDpTePWPNn
sXSRMQOfNtTs9vM7eWmzy8GxnTFYg7FzO5t1U68yAc5zJ0eZfwU3thpG62tkMV36gTNjf7pXM2pL
vmUdbF/szN5/unIEF/ZV3BlVGK7NBss9XwYWjhnKNKO6VA7t43R/Olts/BqIufxqivZRVeOnPLX3
feweQvxk6DzyyPga1eOrdPyjkplfMyD7iolr1tGuPJ0XXseagapGGCbvpA/d+Ra+ZTZSh0YJ3bCv
zt8sqzwlNQMo9Muj22TXmsGXBotBzJZuaTqSkvOJiJHh5Xo9ZhuqA6vKRw0Pz2QGeXVR2MFjFAz8
ZX/lcZ7u8dmbl369ahmkIpqmLqYZ6reFeDF2faV6FK9wLD+P6Bh7vOGOvCXd61rh27l0t3//rLPx
JpQojkxzKpQJ+Fh16GEw1SB1scPRwpeyzwGwucgaTWMdqOVhLHIHE4574w6Ch9ZeYFk/TUTf1HRW
Pv28qhi2am4+A6pP6eSTTgJuKRnXhdaEYHjUba0UJyyxAQh9Q1KshSJx49wUTXV6Jx8j0UxpP8Lm
K97MTNsMButCqwW7Eo3bOtC2ZeYss7y9G8JXX3eWos5Q0jk7Fw82JRe9zzcyH9ZqKW6Kqj2IFOiL
MqyrsT4oXXmKAfg0ClZTDKBJe5u2w9ZocKmVza8okqe25ij97NBnEExSb3y0EjoluiDSKMekPQ8d
EDZJP86KH+42iNme5eRazlNP/UqUzbe4tjcVyDJlMIY5IG3RL1qVkBwDIs2qxI/2TrgUnMrKRCWJ
G8/c2WiCnMgvV2mPUlpNXwqkWVQWa3Kw5M3oDwks1Iz3iF2S5JMzAsELrE1j1IEi+eGOJxgnKK2W
deR3CDdlB5sOUFQ3RARENPFDk7JINIQJGCRRE37FRN1HlggrwToEvROsIQshGaeCPSOE4atXorOO
hLHOiAVyleIIRg+PDqN+dLMjqPOFUbAec9R+W2e8Ci2ocTF+4ZbsIBG/CexBTlifXM+9sdzqrQ3z
o19lR6WWaCk8NE8mlvb8Z+1qz3qCbzGL86eo38IyJA4I3C2Ng2cHOJJXYPIGUiyCTWDxu2LvViXU
qgEcYATWSirbaUj0dnkUg3Pj2gMmUg5ymgeApK/Rt66NGO6hF+y7sPmaO36/yJph/fl0efH50RxH
Y3IwkK1Mm+rfnlW7rEs52ExIeu0tKpsZOejuh4LEC1RC5mAvm1HccIpX5sFLixTqH+xeEVOgVTr7
WCsYYKj4Ay4y2j+aKg5ZnFLPz67MRBdfRxYrTDqclJwB3/x5eibiIOD1Itt0g9g0XYMnChJ8iluX
akqOnA7oZnAUlX4bEotTatdXCpdmfF6qjs01pgp7vnEURVqmRWfRUcDDkZQoThv0751i7/nrA0IB
Nn3uzPPHByb/ZRCieAWJuFcrAMkuxceGQB4pq/tYJ1LLtW+8VKeDZQFL9gii6SBnzlIt4xGsvY2f
ZK+5Lx+awN/BFb8RQwtMgbSp1qpwKGRU832CQnwMxGnXLIbcPhkNGLiY6bIZph5hosz1ClppMExO
J3V4MbJxk40E7gTOXBPOIQ1UhPyveh0jzGkx4JPrNXOM8KEsjpWbo2E3MQ2ocnyZ7mYOGQz/Vx8v
3Mh+YisVpzbQhgF8VnSs4C1B7mUl8t1TOoQLU8cuYN4w4OgtND+kUNNGty6LVLIKInAKVKHq1JEL
PWp9qgxgHDUQwokXron8IIUAgbpMijeMVIBJVdjcfQuWH2FE55tEGkjzVPRduRrQ/DuF9ME7CBza
GhwKeo9Oa+9qFRNlUvmzpsdj20ZPY1xA30gnkTiez9DjAyas4OfP4KX3pW2wRRfo3Riq0zP62zMY
qrWVZnGbQT+kx6R/Se3kZujUdawRV/P/9VHnW7S2gDecg3zcBA4kxQy+cEaNHUzivJPKldO6uEq2
2VehS0GOxnbuz/NSS73IS7PivOJNHZCm52fLoM9X07o90oZvmk+8GE52cMNXTvPSqocqDSUpllrs
w86WyHaFrCBLmF562r4Q0NMUy4uUBycQN1rB/eXPn1/Yy59oUcmfgk0/VBuAU6NugWO4qaIKA1h1
girzonnDc55Ub5J3CFSn5ecf+T51nK+zJn0stU7Uys65+GesC6j+JChsoj4J5iYhhy0aR8yWgqBR
tZqN0n6sYTORBdclj657KmMojtXAGqHqplZfjsdcHhVeVDVmV3ymqWRFGo5rMSBtsJQc6gTJI05q
3cSI3ih0eZjixq1dODZZmePa9wo5d1yetw5XGlkD1LZvWji6C56VmzCEL0Xztp5r3mOVYIyTMOFS
YWzyVP/Si/I+U7Jh5lGJRdC8CGQATVgo8UInP4HabIfreHKflzXQJASAhITlc3af2RyO/7fIhTph
Acf7/KpeHLWMWYNWEK1pNKh/jtqu98hKC0S66criLRmeBLSR2Bu34OsOurmUzSLC7zheK2ReGkDw
gChkUtA1P+wM6lYZgkK30w2E6rdo5PaJsX4ZEvmSThqMviqOcH9On5/spbc/nScU7+r05X11/dvM
o4oqRpAM+TDmFZKDq5kLdFrTq7/KrV3kandJXp6m9cnnn3tpxvvtc8/3z9FoJm1uqSnG5n7tJoyx
yK0Pna49V3l7+PyzxIUKNSnENiIxtqXMCmelctm5BHoQyrQxsuih79tuESJb96nG6lUiiXEpflmE
udF9GteDGuBld2FmUDfUuNGeVzszq94Y/muSQz+y7f4u8o0jrMo+9QCcGgkiP0V79W28WLUJLM+z
vkVoJJe6jiyvJ3avhjEYRIBzrPGLbECajPEjcyPsXshTqyDbsqbFFo3bpMatTXLb87u5xHYjldgn
bHfiEOe4kUqF/YYG/nrGzouCcc5aX8lOxGzUWEKoO3va2m8tMu5kTZoewZBIqZaZ1X1rR7MjBI5t
jyatNXKvg2f7kJw74JdkmvAKljAm4rmvwxCOjf5oJsFuWjeXlfHssiLua8YGkQpLP+ifTX8kBkue
orw5EPdQLJ1Yuelja9mBnw2V4JcyVsPSCuSOjFl5sKqAtCjMryT0XnnFXHpoxBRATeOBp/Vc1Jkk
RY3usqCuXrC7yo3nFhyFVM1nq7BuaPg+SyLKrsz0+qXBK9Bk4IZwaBWfjyf2lz65hUwQduIcdID3
yG49faHV8xISbjilQ2lTC64Oxcb2IiINU+/Qh1G08aP0sWpoaxY6bd+U1A49+pV5xVf09oRbteOE
lohvYPHCS2gAqoPNWiYtFmDNggbx+XNxwSlg4rFA56Ez3VCrPHsufGVI0FQmMI+8dIV+Coe7SsW7
r7SDmXJW5G8VsxBTnzLAX4+VgLA9IRBmDzkVch8joiLkum2YhWX2SKoe+i2sTmtSC3Diwm8n0iN5
ao2VZxvA4wuIl1IhgCJRp2holdzXsA02n5/Ux8Rv0I+IBrRpMeVS/plGzG8zmrAHN5W6kWx6PVqW
FNVBqbknmRNlUen9ShNeschT0OGprp0C+Ars4TPsvT7ZIDKL12HMNgBqpRu4V+ahS0IMRNu0jqZV
gvOhMOv31lh4LZNt4Qb7JkxelKQ8BjnGaMvEiCzJOKngeNdWfwL+eBf08tai9TVrPXaesnaeulUa
ZG8y5kZBqUfmlr4NpBU4Hb+iydwbQmtQ+5jKryvXVL0wg6KNQCqAwI3GzrkSQ40836ZslKLPrghS
ivH7NQPThqfuSH5GI8LV7cc83HbBTnSgB/IoHm+FCruhC17VodTvaKDR3U4gBhnelM/ZlKjetOHF
H3lchuQH+ZDZssvkHXRUuCckK4qCGkdm87RYYassIriq5HbysA1Qxy03fGCyAlCZ5c4miYVJ2m7G
Xso1drlOQo4RUBeeOl9wU4IdADUgfQkFiraduKbeGz7Fh+e6NAK0hkJZqmWB8lQxHlwrfM6QIc2M
xtRmXcFayVXcfSx+Oh1TsB01r76lLjyL1UzWbhCyLUr7O8TSN9/zd70P+8mPrIVv5MfpfdI6X4jB
/D4tCmViPNdVddKa5lWn10ff/LkNdY3uP7/YUOUpYM3fde1WFJIGeXADtb5d+GH369ZTjYPgbeCb
UbymWoglvSqJTBHOkThkto8QAZliW5hfhdyMycQdHdTvWT78vDIWLg0FBGmGimiFTe15V22gmZDU
0kg3fZQnYCGNGXjfh9Sv+zX7Oa5PKI6tqRDiOc1f+GziVLuiLLmwaMEg6KIzt6Y3+nmBl7jrskyn
BZrIuX1dUjzZDojhVpRcG+SkGzGUyxEf6SyEtXztKb4w+1MqoadDGZcV4nn1PaPH3nRpmG3ihhDJ
Ios2Zg7DzAF0vzBK7FU5ZqS9az1aPAOr1AuAh9Ybr8jJfQ6ku9az6OA1pb41hikCsBVACMnlUq1t
2/TeLbTMBYFJp9AlOJS1xZpVDWvCqvrnW+x//ez/03/L7/+5TajfTZ8/84LgVT+QZ3/8r1Oe8n//
e/o3//0zf/6L/7oluS2v81/y059av+WHl/StPv+hP34zn/6vo1u8yJc//rDM0NUMx+atGh7e6iaR
/zarTj/5//rN/3h7/y2noXj7+6+XV24BNGJszz/lX//61vb17790Q7MZ0/+trp4+4V/fnk7h778O
b91/fMur+MI/enup5d9/KY72D/wGKPrcacvOtEhxq3v757fEPxxbnQQRzJL8z9Scy/JKBn//ZVr/
UJEbobyyaZFS9WJfUefN+7fUf0wuT+vd8mph97T++vcF+ONG/t8b+x9Zk97nYSbrv//6WPOyKCag
BTcsFCLuh/e61iLeU1U/3w6qn9y1aiIfPJ1UB7AeHUExi1FDPzQwYza+98uyY/+fE8ZvF+1fR/XH
UUyb+z82pxwFtgX2FdMb40Pjoa1VZSxdLdtmiShXBfCcVqS3YztoB2zx6WrASlvZkDsDnSkTHK5v
yV9DX1DOtaCVmPq/h/wfI/73Q9I/lOIsOkKseRwVuwP9obMFT6WgSi5cNdvqA1WdOFHkQm1GjRxg
MjolcOekbzZlXsu1Yfg/WP3l88aiR4D2ZUacyIMH0HXZZF2zNizL4xdMQB0xUgJWdWvuqKw9McBo
cyeXPt1nz1pMLmalqzfsbGAZ+P2XKxf5w2TEAkDltcxylPBGXs5/rnZKRa2pulfZVhUjWE+nJ3Q6
yKslliOK9gK4mldReo97faMV5jpOCWAy5nYui73bZ6cwd/S7THefPVyYV6oTGkP9fABgRcCYZBvT
Q3Ku8pa1JODSddKt9LsHr7MXHemkKMtJl/RVMCl4EPL5YJTfLNHIXWLp6Uzvym1iB6RyeTEYT+XO
V4erx/VhYFKPogPOM2ILBJjnIuBIVfpCryuxMeNtKTMHlm1DCJVCm7vQsr1E8488TyxHLYvWut89
FYRuodAv+xnZiRo9l2u1I+vDNsZhZc3OlNAZ7qV+Xigjq14dfa9vN0akdSsr8pQbuyJ4W3eVW4GZ
8DHxbqGT+8eyS6JTptnLwQLROBINsEqrtp+pXtEfMnPqbbVKs2hZaBHV7G+zfFSfK+CbTuuhczBg
DSYu/D8rNk/20Gt7u1V3ZmOuMi2qbjW2ti7I7l7JMcoW+ohtlIgqtzeWrTf8yHECzl2FyGEUzXuz
dlq6ZfXWMvJvgZTABGsMI0mkbQylPhhdpaxypA6HCijdMPwKI7JLVYqNi94p2oVjAuySTY/UWFTh
Ao4thJKsaxeD7l4pcujonM/HosOOgL+fbE40Q8+XDFlKUgJBDs1GpwVg62l+AMZ7U2ZC3OgRaYFR
CYAqLt32vvd6umfmeDPGeDKiILtXmp6amqQslWkQOERbvVWpQ8RIyQUamtcuyDn3ofRuqBJ5N4Hn
/CzKKFyH4SC4vvqCWakj+UYpvnmSiOvAJei112v0H7qz63TzPnZ1aixBC2TaUQ9KxZf3/4qF7++k
3dy3gjR0vIXwFRUtuHv/kgTioIHNpnigecvGpguJtpPb2BwS7LObWlraqTWz4Rh4d7jlm/tMptpa
jUftRELPPK6r4E5E8MG6gbwdBs8I83Zh68R8WDKN1oVqVXNNK/w56X/lKqB7u2W5syWOMr6Voohv
devH0OhAcHFq3+oJri8CaEjINpyFSirXiocbWatexZtgqM29PeUk7MGNyL3tcvSyTMJbkB9sxXz/
mEakG9TNhldbTW7DiL2harUDvAddGYYDXaR71yqVRVtA3CdgEhZVUFZbE1LELlF7h1ZAoZGaEkcL
qYK3xSOW32hug0c3CGv2W2IeyXGAcW32+zopCDVojE1cey9Z235xi9zFwMQ9srG4spE3gMZ3tVxR
aflmBYKgwpLYyb6zrH1EIJWRKge/kBnN2Sl2IKUgUjrh0aGznMrU2JNDEYIbacOjSlgJa8LyYFR5
uVaUUntsMsdjZnazOdT6labb/t4qOMeSwOgDruVuoZuwCppk2OtO5NAGMWkS2mG0zY1KXTeF/B5K
P9uTsIvlVzRUf6DMC3LEUSwAggdCPWLi8/HTtKbOhyTR3py+1IT+bLwuOMQjqc5Cm+jDucY06/YP
EZ6MnWJp4V2vIuSNWmgqY0MbOSPPYNsGxnifZ6F679kUBcIo3JZD89JX5XDfgDO4b2X6JOL4ZmxI
OBu13ngw1VK5CzsQZdOf8K+esrHnImu5uMN7AdaUNA0rId3YF87d+xfLr8KtcBNaT9PfjSJz//mN
mPo3bMHOJYKQv6OYRoDeWPTrVM/H/fsPI4IIF5abmUsSl9xV6rB7LPzaP5K84R8T0k+2PCRozKc/
DjQf2Z8F/a0J4uP9r0x1SgOirFcbaUegjxusAZ37j3EWOGsMXnAPdVN5eP+iRtYuSIbxoE4/Ebhq
s0lc6WGtvXVqw75//yJ1LuhgDj/f/5RW7njg9BbkFDA3120BYjRIHt+/9K33DetTtqKLgD0OM4iH
jZ38P0eakAJTglH6srgXCe5uq0eC5SMi4AU77pUig5dniCctVAERd3UHo7CFKuU/FVnq0HmG/NBY
kZzldt1QvMYwropaOTR13MwIJoH945XFN7cEO2i/dmEcfpEDg1hta3bO1pNm1WLu5ikIMIQ9s6Yk
VqbU+59J3oj7ikKpo39HqNjet2BImuGpseWNaTdrJFnQO2CpZZlPqq/UyDwR1iJqBOhLL9r2PBdL
pTZnFhEDWyuxymXdSWsZpta+qQBphk5VrWMTUrDvjOQzoJckIqwb1kT8jiu/+z/sndm2m0ibbZ+I
fwQ93KoXknbf2L5h2E4nBG3QBvD0Z6LMqszKOvXXOPfnhiHJsrYaiOb71lqTRI8xy82zUPJ3i6Ht
ECpgEW4/IETXjBMtsIotyZ21QVPRrgCSTfFzWpTfensg8JjB90RFfwNrIXioDRjjBmycTozw/hRI
cmO23rOeKgtDV/NElv6zFPotRmK910kYUFVK4yg062pXFGG6j4PkVqRyNRnybRbOYoAKIgWdzthZ
QTbayOzTHYb+SfRwyRvKPffxaSkC+23mXG67L4FAq8BM9VDai75AlAUuHkyvvqfJDwS5yz7kuBQ8
ytLd27f2pCKtp28OpMGDQ0I6NeNkO2gGCeJHCCUIw22nNOGKGVGVQdCc8OVuIclVX5NiefWSxLlK
gDb7Cq/dMa/IFJ90SIVPGhHBUanZEUyXmuWF3+8poApx6RNCdqmkb3IR+/sGKg9VMv/kFmRQrSFE
A0vhYxVj5XKC2GOhATUUnBNUX0kMn5GSi9ca5g8Bcp716rCHFElUNabVSzbaqMZln14n27z0aaCv
TrKH7bQ8mMN4qerM+FyAw4UlrF1qJ6dAFvnJluphgfJ2YENWHP2mkgfHoNajwejk46esidIMpvhN
2BS2c+G+5sm8c4aUlMreND6SIQl2tCOP4TBCdXCT5Slonls3IzC2k8nBV5Piz2MTFn3AxDoul2Bq
8zOgw3UiMItHoH9eFBbLjdruNolTfc6b0o1UULICT5hZAYWF13RdB5TGgVCjNvISx42WDgm5wOBa
/xRBne+EVtkJ8/GtKaz6QYS/SOwbozi2v7Cocc+52/6SWW1Ql/Tss9GHj+Zg+xHukXZfeQiEkiLT
p8G3pxfPWcxLBXb+ZgV9s1kspDain9qndiCSeKw853vdBeqr9NOPMdcuMD1iEbWjoKsUJQHOhACd
nSFpI2LXWtqox6AjtjmQY34WjffQjDTOZbKpOnz2Rleeqtx7MrOyPhJTrBRctCZUAER87NF+RgUm
8GNg5uubN/qke1ZDeKsTBYauQcXjzpg8e5A/t7AkGiwpzUMavo0jrG5k1xKOE6l9rJbTkyuzr0iH
iWcE/u7wyeDu9I9OlhJM68jyMqVTsAuzIT7UKw5pGO1TaDePRTu2p6k7dIi2zvhGqddNv1q3qm8a
YMpuidvf1RLgqEmYwDPyWsqlOZukLR2CpCYGqrbtiEmt2jv8eNvQJD/FS8g1THOU113HUDjE06c1
KvJgZz5CLktCdI2a9E5s4PfX6OO42kJDbohNHNFq2QRCLhliByshu4QGUqJpnEwJagTGlRBkBsKQ
qtnHdHWuxdgXu6V1893Q+XtOEwJ8+63MvF+FI5entCf914dx0MMgaDMCP505iAY1WJtUgvuT1Co2
I7nrxMkVb4PeDaupJ1Ftc9F658PaeGsHop2TdlNOQ/0ZL1odehm+WUOMIJF4vEHDAOLt2CDAYNvQ
Xcveh1n83rqJtwEflL20A0H23Wx/H0dj2S5mqcg062nTwisleX1UeFD5O4XLpdsPOVMTdEKv81mb
2mV2MkAd7u53h2Gcrswsa00suFDMMh5GN59eh7I850a4Hxvt3YIqJbrQc4m6m734xjLVIvMhL7/A
3H4ydDb+sv3uTO3hFrRq2lpOmCN4RAmDTsBdYbzDXoxWNLGNuz8itfYugUWoZrPY+R77uWo543iu
uv+vQV3aMXQIUPfTbVFJfW2HRO0GkZOGVPb64q1MGpmyTXJai7tG/Bu5XqjUtBIH6Zbf6GcalzGR
yfV+637wU3gTWvgwbCDpgKUWFEzDjAafNTrR/SmdzKOp6Y3jtIS/+yttFyvJg+FmduQZnvXHoSr4
9ZoRHoEc17g7tl8zcabZzhV18Rgs8qtogIUbsAvY0j07zdMEpOnJQJKs61i9iMJyTw0VHOCys3q5
Pza4U7tN2jE40pIyWErDcsL7374AqMR01jdP93vEQpmRh+1sc7+bnNwq6Q+cxhXl8FLuvYC2IKeM
/Zx7lv0850Ajc/q85CaTh48GNQPJhet/8szpQej+OqBlfk34G0wbL/RPkgg6H4VPh7fTtmZzDcL8
3Yy1fzX74Bw42t85gtwVkaTmS5+b4gVHP8n4vEGwvQ4UKMEOzEr2lKZIGx/Wyyeo9pbyT2w36mvA
+Lt1oZ8gczAezS4U0bwIEZEhSWLv/T7+bpI7HQUAga5oxgbpYsxBsAUcT94oRbTIMZIXewig4dpT
cMFnraORhd2gpyW6H+oiGMq/3U/RJa2pE8ve4ntmypwxe5iQrz3z5PlNCq3NfS7UAGOVi+jCunwk
gDklcY+cSf5HdvHTBJBb1zxYMZRZS7pfDLFwOfii2rFuOE+VB1BDBjjDk/JqDcWXtvZ+xK1ILgas
NRFmHq8mr2MtJD9s8iw0tNBFPrSEm3q99cYK75SZAw1L3upswlMuSpMhEspUzywQuJrw7nn61hQp
ucVW9mkIZ2MucAuyTL6hBqUqYJ9t1mggJenKENHJJRj+dBfnu7/4Jx2M7zB64JYuX0vhwYTFvrJN
3lJF+ikCkfpYTUTxpwGhrbqbt2anT5nTP7M4+UzXGaYA9jYjBBOkpKrmZJnZOSnOVps+5ZUXH3uC
34R1j4NNwB5o/OzFnICIn8/a73Yd9jjRie/18MI6P97HzdxtljVFz2x985zZBFq643Qaca4CvTXM
U+FxTTWkikpRt1sRDL8cwx8OnpvDCadDKvzgk7Z5f65ocMWs0IOk8M6U2rYzgUkZNaXIX4fL+6F0
d16beiczC391C58zG7pjY3tnM+jFHp3PsydJCunpxVs1MWFGpYJt4AgIWKiYycUzdiqzTplnvBh2
Cqa0Gf39VBc/pnBgEb+WdwBoNnnwQe/C2MceveOmm8KdNy/hxm0TenMyJ3wlS7dyZDtE7tvvMV+1
0qAiFoN52zBZCPR58z3/ameqfFKiJEe0maDhUUGu1NL/xsDxyDCEFxxz8yNRDO6m0n5zAr/6u3Yn
h8QW1zqYU+h+JJ79EAKWr2UfUgH1zKgqUof9VWq/e6H60tIIjaRiC+yEJIGnoc6uVtNdukbhrPPX
1VfVfpNVrT75SW5GEX+0DYBO2TbfvQGYcuE1Cy0xF0beWMRbmeZiQ2DSC5v2/OL4hIwFCAP3s49P
0ihCEvCt9qHPC//Q9cbHyPBTSXbt2UwurFJMX0GscMyaNuLvNk5PfWGANBYv4fJA9lxN5qpSzxIx
2+rSLQeU7Q7STzblnnUcoVso2rLXsVDk8g/vwuzFVWg8SJzCRKtWDV+i1V6cpm/RdyNKdIu22ZoG
pIXQBdZG4YiuGcRHa0oPjHuMX654tAvTh6Yn0Et5T0F2Hp1ZfFdCNyQC+84lQzB6ykT1rWEtdczH
4Fks3o3EIBDeSHCPgZmam2IkHTLXI4KCN01R+WTIDJifiptHsl1ffSffGUscXPnV4Gq71JNieoD7
IKeknMEG8IfFuzg5V//Zn/LmQPxOv7vPG4lhvZPRZ59ZKFzrPIEs2fHuCyd7DjzggoBAD7SoPvzQ
1iS7W8hDgX9RqG7r7SIBTBMC92xiqdlXU0KoOcwpUy1baYG/7Lo43oL6CjZ20jyOdfeQG6Xawl/e
0qlnTStFHLMtak66a6xtXMXBhtqE7nPgaPWiMSxPdmQONfNm6dcHYmHf6aipaC1d46Jeb3amBCbf
wcaRvfoGnCzeTOKtrkLYpJrQUY3UO1JlYUWpYk+pfGdXND+ChaY1xYhoYQ1IeoXlBtH9fmUhOkXt
ePakInUeRX+E8qCO7nfvB8dcJHSt/+mfEY7//dnaDzugculrYCEsUXrbjN5XHwz5tnMKy9t7kH/L
ucLh2ZThqV2fQGUqWmoCiBoXR0PYFnCm/Ca6H8ZsNg/zbyl7cFtgkjB6qFWDPBcGjgbvcVB0awY5
PiNLoeudBVFV2gRJq/L7XE5E+thdwGk/GBGhuV0ZQllejAAFUGtsTC/VhyTJlhdwY0iS46U8mDp5
9o/EA4G08sf3VgT2cezA7AqU2PTLQ/QmrXWBa7yDNxRq/3VoaauEY/ApprJ+C4l2flt8+FkJ6JZR
n43ayyNtB/NDOkMIcH2j2+U455OwMPlqiigWKVn4PbYo3Q1UMkgMWpyYIPalh3hjTEYZkc65objq
vBJdXSnsZWG9/MaPTUbiaLhneOcBaEO4QVLNXyxNdJFOF/tYhJ5io7jN5MJs3HY1O8DZ2Y01uM20
oLIyFEn96GbdLajr6tIM1THkTN4ZoiKpu8abYk+puRXd3gqW/ItHmuwlrig2xLIjIZh+2TUvqgfb
rI0PFQYAhVgjnAvQ5c/IwMihcJf+J4r2o7+gu1l6Yo592stcAtUpTtPqo67iS1VlxvchpnpHGt74
MJVp8cAUzUYpHGG8y/R7oqjxwBSt/cn5OibpsxdL/1eZ6t3Yt1BcDO+xiO1xxVyiFhUzmV2d96Os
7ICtF65yX1BIBzb8greVyuBAkZcNtb+rky4/Wyi54cQ4y2kge/64VAwds12A5DP6jtLcsqsVgYWi
AWUgwy7qKlzjPZE7D0mTAAssanNH6Ldx9VvQP3NHHBmb/d/tpjuxofTOXoNEKfGrx9wczTeKbVFC
QYE1SjhfXHZwM4iOV8Lmhv16z29oxw34P0maQa8ylQtkQWcgKGeu3lL2COCU2AUnbUlcXjDWR4c0
Ti+eMyLKagBhyQ1En38jL5x5yPB+4vmbz+63akJLjDLEnCZApq6wLspWfDGh6Zx1NhmHVoGl1W15
C7JKXs0iLGgPThe6k/WZMfM2mtnwbJXe95zshZTEvl1NxfcpEx36+5RJyiRkpfGGl6FjMgZ4D4Ir
WH7rGiT0Tgwr2KC4SlRTWh08ImVPbZseshbtrz/J7mYjm91lemCXsAigeQQrDsP8NU17lugaede9
LBW69pG2kfdiiu8N2dmHqq6Zwvrgi6ew+qQqtQm5WlyqGOowWMglyT+i65ksH3JeDSOzfuXXms9e
hXpe5uNyqMhK2vgBkrvQHyzI52I5mJxgDBHF1stC2HdUh7ua52PL+Azx5W5H2kjNLIbLWPRXypzu
dTK/+kP5WLld+5wuZE9XXtLfjLLblA5TWqvRmrjz1znUD2hzxTXJ0QPx9UazrL4US6Avo+ddMisj
PGPWn0ll1E9DE1/9dOAK1F6+FRMtm3z2HkOF4QFnxSZfku5xobSd+HRsHD0AFqyb9NLL4WXxcirp
7m+NTXy9a2U7jepyZ2cOtCG7WnfqPZVJREL9WO4HbftHbI74E3T/U+g5vSyGK3fdiLNrxIvey2NZ
T8MtbUZrWyRU0ozlppvAPdpzaxP+otL9vXLQlaUHRw9YQ5ggKye19zzmuJZl0GAry/k6MN89yDLw
v7bvSFZLN+4fZ2tso3nMX5PJkg/ZrKxLDojZaxwgvXOI9zNV9Y0cKBNZYEQ8k3cyHHlIZzaeKQU9
TZjVcenY/lMqVp+M9qzCRXZYSI771i/nWcposB354Bn0mlkkERMo2lg8QkFniUvn6SntGA7ttjeu
WWvwolbypFcDHHLCW+DE5mkgCP5gsgnZJ3QlIMHz/bGw9S7EWw+XoQ7fNdrwY2O18dZsK/vdd+Yd
Aw//SfXujti5ED2pyKzLFGe/RuILD6rIDBznL3IKhi8on74MPTOsX6FGTE1+YqdwiIdrl/ScDER0
pvTn55LWmJl59rH2oWtoIcYHb6IHDIUxznrnuiTKP4dT/eGYWXp1O6uB7WOF+0LFUH5KeGDubOTP
GFtsZGd46iwo8UcBJhEP4Dj5J8n+/wLjG0BnOHuXmjVj3FM4ykcLvkeQNDeXPP1oSqmaurV5Awf8
IUpnODFWfdCqABdU1U13mNalhdnS8LUCeIS5xdlnBarchrMmpKnHBsTsYBBVl+QUThABj0y9kSMt
MDdOPh4dOV9NlhtXez1IixEZ5vkl1qwIlSDhfaAtFUmPZrOS5psui/4YZwZ4kOZCJbW8JDYEuE4b
vxOE2tCfiNWb7QTjo5HnRzf4KtzZfeuM1ntbKPr35N5JMfZkJ5nt1R3ik69NQDFLFkd8I1Bk2Cf2
s3Ifmmahnxf0OeCLsryUhVNe0gRcQ9UmDmasprqQ1MMGsZxAUbLkS4Vj7wrXG6YdCN9fHgzmw5C6
mBBFEZzBp5VJTefAzOItYYRooD0mdsqtFjfbgtA+mUMBiilZ4NdmwOANgkzq6Apsws48TGNC0c/P
ZgdXdTKeM+pCrW7iFh8ilLZ4dKdNjZYCQSLzy0Kmn8WMuLq43MA8ZAWN+LHq3y1baoC2KH/paNNi
Kipb38jjWUKG5LwD6dS03WO/Hu7DTsEVjA4lP/nTI01L1uoNJqMHf21TE4Ld3dzp0Urc9BRkjPBZ
hahnns38MV1v+dL4lddsuqteewDjTXqj4bjDUc9jcXXz6rG7OllxDFjGQt6Z3L1acnjGUMryMU3p
svrsQEP7nfBspklHCDBJccbMnXg33U/ZSZfilk99hFW1vIQ6T88IZAlEjNVC+rIJsoqx+VjUy/fU
J6xIBGVImKS84fMWX2Mb+AERG9VeLObT0LHxL8sBoiFfJIyypjo6bW1EShTftGmhDtYYXyuijOma
+3gvCkIiVeQLO3mDKH+Rmty7xB2AdWY+YEU7+DmnTnuc41rvjRTWDH2jr5NIiLUj5r1lSQoNJ4Eg
OmUJy+FxD4S9jUaWeqZfmz9y7GCLLOkesAitAqp/5WC09DYtKjvH0YYggRQ6fMuqECNnv9WsXa9T
QT1hLK3INNvmsRH1IyX6fZ5b6vs0il8QOH4So1eDg+vmN0V5mtLCm1S2POme4tL9fLifGbEgRZgl
x171RY1Tr4zPMIC5zhPJGd/l707bCLL8EAt0ldM+V+xMZ8LKYBDOMBMpldGH+jamhOySAkXX1Kra
a5KZbzTABaRi+jkjezc8+PyNgnbndpDdy5iXzrmpqVRkExHIY1tPH3CAfxndwkNFIY6sM633ZWDV
Wi3WcrwPwnZNV0kGrOnAM/wEySJvZduJ4zw29W6u6Gy2mWVgTvbd29L5H2ld92+VCJ1balsfefPs
0f9/9cgkeQtbtOZpRSpBmoXIBEJBHKZWSlAW4Ob9Pr7sP28tOLWj+910dpBZSRky1/VMCTILzzZB
W8sWMkYT3Q9VpT9N8oB35G8cnVCqaPAVnXtRiP+4mdPWPuv5RrG5ju4Hd92Kheu2635LDDgRkdNS
AOeSz/Cm2FUUkGaZUy7xoTr+cbuSkL2T1s5cJArFOZZxGVXa/PMQghfIN15zMfsG17g9/AZdvtln
y8wL6Hmpot5oKpAx3DLz2mMM9z4z300B3VI0i/64Oa03JUrnqPEZjVKcgjv6yioymbSiZT3c7/51
cP1U7pucXq108zq6v8D9Bf94qf98rHXC3eIn9alkA7Zsi7yIibfVH/enwSnjsfsL5KLmLd3fwj9e
MFeIsxAzfjTUSKPa0/wQRpY20R/31weTFKClRpSxq0Ybj3ZRQVAa2eTTu6uj+62/7sYpwIchAQm4
PuOvx+9f/z8e++vuX8+zafMQBvufr0z6QEHtoBpY2vMDpn/9ivf7hqFWQGeXRJz8gsaldKLYaZ2o
0KmHS90tEWRgt9c6CCkdvt6fYDg/QqtT58mfVHcJzfLP1/WXirPj/ifieqzoDPMv91tmGnR7kfU/
/3ro/niwPu1+q1uTh2a/Pv/1cvfH/3jNeqLw5yj0c6XFIEwFj8DFzvvz1v3u/R8GyQ68yAdnKxWQ
wHo+9wqD7Dx6xT40uKyKpuwi1kUbK7GL8/1nTu+n218/a5EfxvWiul9Jkxya6H4Y11uON+d0SWS6
NxI9RY2qpsiiPE9Rj7t/He6PlenCztCgap73MRzDoqz39w+SZFwk98Pst8keN/KEXCSo3kNS+/tV
L1CsWaDoXIgdRtcExNXGsUykFHBoSbkvFPM+KP0j+AEUW8GbERAmRLv5mJUV5mOQQGXTIA5O382q
esFAX+yIsyRLgNVpijp/SUxkB/ORBZp1CVy2+CY4u5kd3obW4TuBqY+llYERnvPfgpD9Do3wd9AO
R7vs184i17RR1Z/BbJ/HqnO2VZzCYbLtm8PpRkAyQr0EIzVV0A+rcR97K0uuAJIO6bIWm2V8jYE+
RT5vcKM3/tz9oBZHr5zG6AYBWK5ifhleEBUBuWn9vO+JMi7nBpwFlbu0KEpELbl3xlJDSr3TYlOA
E0t7dejLTedljyTTXZy5IzDcu4x9Q490mHduN3w6BR7yOT4O8TsWMhPaXfBTuZ/YXzzMleG5S/Kf
jNY7moB8HoJ/MiNAr9XMPxdoToZT8nPTmCU3A1ygct8t7X83xFF00NYnQnqDnj7LHPrGBoKBvYm7
fAFZRwcntdgsMI3LeyDfUG3lAPrViMV+oAZ0S2L5rZFNwdajwPxmTecasUVG52Ys2VvG8RMklnpL
VsAxrZx44yv87OHOLpxhSzeHgkwQWFiKx7PTG5BLKBmzdTPBcRbBawFQ07T55jp2YlFsjWcjgcVI
XyE9qLSgfx6aX2vvaIUrE69kia/a+EA+9bPsH3BPEMBVgogM8dXgByt35FmP7GmLLiDJvkpoBEKN
cmyyihDbbKamGehYUZW0LHkLW/uVaLBwG3s91Kwlf6FEdeOzY/+aJYpiyb5qDYqY2tDcZC6BGMqD
35nYvwPV6xfqpFlHg5sF/tlJOLlM0zrFC4mMnZ0elxFGjTeIH2wgOi5Zy2x3nNuYB4gf3FGX30yH
uFefc29X1KTlD6n0vEETvUMhGe8X14fKXZovs+/+FnsrQTVSuVFtW0hka+a1tY8t2NNmVcbHdnJO
DiKvrUC5cxBGkx/6tJ/erWKwDpNhzHtWydaxSiuxaxsy+LKErBEn7Z23CX5hqUV1WcIUNUBZum9L
ZXbPdNUPy7ptuD+U5LggBm2+iGpeQ9bdcN81y1crttwbcZn+2c/ycps5lAsWQlPOiTv5b8aQNnTQ
yUKjr4ig043fJtTFq3tmBdJVXKC29CkeuCZyH8faxXyCzlHEWnjV8pqmGMHaDArfHLPigRN0CNH4
oWtBr2TTRqMy0Y1v0zRnD6PK3pkoxrf7oZ+iaerEa1ZfZcwrZY0N484O2WPF+s13Wqr9uNuMbPlV
SDlEltTySdoGfhioX4og/6wswpPvL+tlYsgXkpGi1CFyjsZsMLrjpVlcegT9YGxK/8Xubf+FMJvD
XCwjuB3rtanan6koQ/5pplY929Wj5+AR1sLU58DMbUaNFrFNbU47s2zVvgxbyICd/WCysxvrqr8g
/P7OegcaEmVE6n6AI4vK0Vc/+yhVFrD61+0+7ibOAv2G0KPfWCMWWTKfWDrBil0KcWswn99cawZ8
aCFXnNA1HDxj9riSM9DCyiso+/tbnCkmBDznuRlHukteMu0pV3Wb2vi0p9G72X1wndBdAXBo5A6n
/rTDKaF2rexXtXqZ7tGH/5oL6xVlRfraU55P47589/RlXrrw1SVePXXzz9KcQRaFs7plhvlyV900
LVVJWYsoWeAhefz5/0V/vzoG/ovJAe+0u2bd+Zbpif+WCrmMVhZK31b4pwny1SNN776MISGn/nuA
aPF1Krt21y7zwV3FHZPXy//lLVj/3ZAVBAyogigVHKnin4YsuHT9AABBnUoDuVM8WI9+wghg6BR6
QhZ8LSzW5wgC1CGsx/SBlP1taJXm1sCRtO0aaNslhcPLKjYVo1k+jkHy1tNcPrNdFQ+rCvRejfr3
X9z/xQvJN0dEFNmlK+LMW0X6f7Np4mYo7Kye+OLCnpBa1wzOyRg/mDakbcQLztEdYeFOo3kevTk9
sm3KvwJTNJ38h9TzFaN1+H3aKzNIf3iWIM8Lprac3F8IVFyH8YslMNWYp652yUGC1/G/hASsPp5/
/vAY0NZkidDjY/wz5mzuMkx2pgdvIalYujsEOmK65kO4LU22WZxRZVRbJE/jYSn8L6MnGR6cW9aH
PZmONfAFKyCN9YebZ5B1vOBLuFZAmkx95cp7yialjpOq9bYrU/fYZ86D0xfDHwbg/28Be/v3FjAT
wzgGgf/ZAnb6rr9L+XcD2J//5U8DmOk6/yJAf62SO6tZ6z/cXwwB/7Icj7EMWgsVZ5tr9U/3l2X9
iwYDcRJ0Vh2HLAJMjX+6v8zgX6TVueziic3EVkZ+wf+L+8teL52/xiSsQKBpHBASjEZBAAFsPXX/
dmmRA1AsmZtYr+hYjVMxFwTNF8j1ssq85TI3PgvKovT7K3amg/MeLGRiWmE7RzkiE1rYywf7KHNX
xJXeO1KYO7GwykdTv0MUYJBwCMEbw1Z7HEOWmVNvlpQvergrNnDAxk1edGBUVzvvKHkEB3K3Tj4r
s2jOEcyKuNBMAea2Dw1iA0Ap7gczMcBs0xRLMErN5uR9C0I2LrS8/W0RKvr3gbZPsid8gcR+/2Qj
Md2HY7c8LVNbbQRupl2NjOyQB8NzQ2IQpMbeOiArznFNZ8GtH5L90nnvTZXurLB7berp5HixwiPa
u5dkld8NeOAyezmFCeaDyt/QNMY8QNnswLmE6GONUIlbn0KlP5LM6mjnsRv1T6AUZKUpB/GdGo7k
OQ1Hgp1+9O78iRAdpmriP1usBx7HfpVKz/VeN3n5PLt9cQ46n2VKhris7qX7ggSUXG2//+yC+PcG
BdDGy8PyMNkefR6nUHs5wHAvTQpkeXeywmHeC7OrsOFKtPp6eHARfZZTTNXSb3Zm4TlRXU+/Q4/N
H/VgfDGQ7ne1tbyU7gSjKu+S10q2h973pm3Khv02tjj6LVU456wSv2s+40Wm4icjlvfQ+pAX4ylT
u0T0/alZlrdm8pOt6tPqSKJe81QmeP7/ds09/XHG/t2u561BK/84kT2MY1wcYmUABuvM97cTuVwc
J4N76hFJmm3RHA8n1x5ctoTFvI/dMT4jE+j3/N20LLJvYq0ZAhVB7gGa1E2t7nEMwdobhMPuPF0f
dT6az341gQ1fRvupQREfJm+4RnASzOjNcCWBXxDjcUmzeY8V8IAlXR71YD4UZq7OiuJTaPQ0redp
m+jGPwYtOyMT38fOhld5HUPNOp5Cp9F1DyTaHRGsYm+iuY6wqvjpq/y7Py7dZ0cLKFz8j7EY3JdU
wUpf9DerZDsxdpyqYeJth86uH4lIeulIct3akOZ2fqKtN0J0QJ/aotl4PVXWf/+FW+K/2qQYOhyC
exmECLcgudH9p50QdUOQUJOsXmEGAuGZex/NwLzXuD9udkLDIXY/qyRNHgvSM9WIaMZ4AvH3DZWg
sculmnbNamAgDPGnOyB/h55QnWyWoNdZIkrNSVkzZXbI6K0jVOJAz1duidMgX0xpM8om7W4JINwa
Q2ajK67PZAIHkZx+JJWTR4UaP7vcCE7oNJ+aVegjEDLvlqD8aI0YFe8k34mcMi98S9XVsOxjMCS4
g1osMQiYntwg/qDlZB1btOKRp0y9zbGcUVJczA0ag69adFcyRapjOSzG0QmuHWqn3UzTjvBcAjjG
VTotuuDJ006E6bE8icX+rfKGq24t8+QzuM12R4NvNEnBR9/9MSf66sT2zi0JRewdHKc2ULYhmNQh
zVgc25kguYmuxWWeS9T7It/JtEZuWxIzSCbCmXnooRALvebZZddLektq6XMpqV+Ptbc2muMN+78v
vjv8rBd5Je8uvirnvexq+eo6lBT6TmyLjiibxM6PaZ2+9AQaoNSl/YhiFsX/kIgTQo5j5iBC6Kkg
V4JFa1YgwF2JkXm2IIf1zHd2TY+DQ8FcYCjdzRNZdkUn9SFMWftK2TWbMPVLzub5IpbW2loSL4ZC
otcUufMwJDC7Z30xyLXe9SOX9DKq+dKQdG2T5htR4tkFOhnOrKW2MeoHNvBiOjS+gQTFzqm0mqQS
Lq7jkmQ1nNQ4zNE8J7dxJNGPC/233iMYo7VGgzI4wZZxkP+s0q47lUVrRZJyeN+LG+cVoh8SpsDC
Xhu3pY0gFMSH+EweT3UjcAUTjmke4iZJDk235I/T/GynpfMUDxIhd+weJ+ku+wG659ELfXW7H3y0
f6qhSjbzyQjgzNWpKpFKoOmiMBTPu0UH32wLV4EY2rWP6Z24CPLTUJU7pFPd0YgrBw2dNaHjssPt
mCU52nxyAikHHJ110z+jnQyTPLmmmtmR/t9T73U/hzb9P+ydx3rjRtSmb2VuAPMghy2jKCaJanWr
tcHTwQYKOaernxfFtqiWPfY/+9nAqACoTYKoOud84T/tmYzfX7yWqmK9amsqSnRIeeswpX9/8ers
xP2gc5RLlFQWCh6UePQM+0DPicCxWHNoQDECuuT9OKA0UTktlf0WyLcjdvxYSHfGoDGGGTuAdcrS
SbPuc1DVxVJjed91wfBzCqBjiPSe5FbRtvDxoFNDAbp3AZ9slaqwcDsnz6mQOEGLvSERW7wMHhC1
chraXW/xJCvBKJZ9M+oHL0gAHDvb8Kw2ELT1oFrylWsYm5HqycmirdF6AaBtZH/YqO1TYkSaItQ1
OFHosewniuBow2Qj8nSHMhzKDYoW2AWHeHL0yPasyQ2sMp+oyf8+pEZwl6rUKavaXLXYkt+hgn+v
knU6lh3v/h7K39IyrPFAzgW1yUbRST6a7IcKzVs2KhjXqG0oLtjEOA3CH6t2gLvUGDF2xZli7YFC
fO7S8LUrxHdbCbyt3hGwqXawx/lzUXSkL1vyJvva6Slj22AuPDD9DsbNSw/poXvMBpZRERWLiR/w
HkFMHRFFo9uIWURGaI157DODbNaYqqQFRvZlVhzsER0FdDpE8FRnnmCmzkoafKOkLu7qmerZDLa+
qnKk13IICwc3iH/mjmZvS8IuxYNP5VjKUoX4e9EjtT0kJcqS2dI38/SgZe42L4v00FJueJCHO9xH
/vz3xcueH8rbbmF+aI1ZkwHPcFQX0AWZyf/vdgt9qdUKYb5/qX3grl4XeHuoit6eUlZ9hyrA56JC
bkyZhktn/Ygmbzyi1aUpEOAMMZXfVN/YKlkSrxU1YResD2jJ6LkOk0gfDrj4NgtluijEffdDYyvb
uHIfFSsZv7oZ4nRkRcJLgfPeUsBC3JrINoqyTte4z0BCtCpv6blVtzLnQnaZ8y4znIospRiSgx6Q
+U2BSW75Z3y3RQ//yYqn9VBPMPyMYzeAxHPIkPh2vbSzFqw+NdqL5ScVm2i+NLtSP3uhTy1n0jAD
mZolO0H7YPXrhl/OQ5QOgIv8xNk6Vr0qRats/v2DNz+EwvMHb86xDQpruP3o1oe3RTbBJNZCfE4T
e2rWQwSitix4e76Y7eQ/ZKSFtipF11XuWpu+ASqjhPu8Fu2hwNZjOZpKdKHQnYWWsi6bBF41Hlir
Ni4+q75q7TvMEpYVvmYnpQFrPc2CM65mnbJKBXoVJnuNncHOzwMkm3hlgJqunbtcT4gJrJl8Mhrx
J021zknsfq2yMEcKCJXBDEH7gx2D8mM5f2oCv15NahJs2CXvFBMvw3//jJAf//vTaTqgjTXUJzzd
/Pgh9WklqsnsrQt7RFbMKNbPQnusJ/AfVdipW/7mi61HGPJ1Q3sPGmAgXIkoOHRAytKOV53iWdk2
hhvK3neAD+mnbGvNMliRAy/XWexpKyQS94iqT0cVK8iF4acV7+3M3rmFmA2sxBHTzi95q5p3eX0I
0+6gOgVA+gJV6l7HytQN2k1jp1S6a+f7GKbWHW/F6RP40wVlGm9XGOp+cimAd1260goXdISKFHTB
jhFASkqy0Y3GU2LykotFp+4VUUM+GYlwvNy8R2vBPaQqonW137eo+AMTc+NTFGBAoGiWdZcJ5Nva
6iDQIxjbODw6tkGKnfr+J1UbiyWcAnufzkppbCR4kdwHgQCqLFLiKz1Gs5YM5RaNL1MBxFfWGvaz
pDIXTWm92D0/y55YZz30eJbOnigLM68DsA22Rsrc1vY5KXQ1AUZqK3cKm6YHzZTAmqpaKdSvQPON
QPNIqtW5fcjbBLDRpG4UnLSAa0CNm3LfWUVCDQ+eJV5ao+a1UaNkkcff9WFovrmxvgRojg+K5bt3
KXvCnq34g98ZP6HajgOAWbK5ySpDPnyBQ4a5lSuQiQKBywvqMFPIRaGgnKu5IEgU2Fhhgqmqvpqy
pD6ZVg8sQ7Hvc/S8c6AN90mwzC2Fcl/kgK8I7R1A+uCzEaf4fo9ifBRlCMWPrLwYVaxoXG2GXe0g
6dQrGBgjUadCYUwX9bqj0rVpFDfbR67z0BTPqZ5G57IkytGbcKNb3rDMAA8sg3Qr9M7Y1wCi07Jr
970J7T5O+j8crUUUILeDTSEqCJh6Gn8yxH2IWuChJMG4KeoEWe+56Qb11kmjH0aeImEzsIvjJ0XY
q2Pm4Xq4qMd87CCfD+yWZiJm82RAeAfC1lMcagAUj0OgHvlw3atk0v9VP4aX2cdfMbL9hKMaIhgy
YfMhInUzLYU33ZUXC8jscki9aFVYrXOPpn92YlECKsir36oy84wk4pMe+kADyrpYJz2OsKNfhksQ
Z+woiO4Ggxy/EZntWkBdS6lK6FH2iXSlrTfTo6pH4Z1AIopkQwi83qXUKFzboD6AYS4KZ58apDqo
vrFuy/csgDvA8DgJ7EIfbEgQtP3ZxRKpczt4Xob3KQhA4fM1n7oYhgysmWrjk0BZsmZi9FVgVa13
7kAZHHUzsjOIwOca0u19Ha8cxfbvfK2ArhXaEy9wv1kkGHJU0KH2yuS6J7/Mg7sWpWtKWGXGHw6y
s9Ua8KWET+gEdhl+WPsV9vAuQhbrk63BJE0CFVMS0G3LrEBMDfI3/JPw2ZjK8i4W/N1EGaJPqf9k
e/NsdVKOg++iL2HWyQ49B31BjpXH2gkeSVyrR99Tp1WqGofIB5jRuxWZD8v4UtsaDPBRjw/oIvko
GZjpKhjxYvFa50eaB3izUMZbIlAc7B2DSmWRYyZg9Htt3s4EwDzJ3HjOqugGieTDx1Wblg05hG3t
DQ0wC1YukbVwngjoBm1iNy+UcpMk3TZjs0cNB/1HsvAeqF0bE1PAAFvID+miaZTsVA8xeY1e+Qwd
p1uDule31UgBFbsawgw2HaByLYQiP+FdU+6tvLMWvt9OSz+PLGQ/wpUwQBhOaW8vutYLNj7kLzgL
dsWjU5bN2kVD/y4BQroIg+hLGEGKKgcVGF1be4DqNRd7X48YtvYPXYRTN58D9eL4R28l2hO0JhB+
uRFA0cnqsw2QBnGjaNn0ZfpDM8+suP43Ja9HgKr8IgMNLn+cC8zqPH/v4817Eq64z5M2eU406zsJ
Gw2SM62m9PYemudlmYAyJpn5KcmaeB1oprmxxee0VmAXqLXx4IeGQ1E2TjZurWYoDqYuX6EXXzBv
hYmeE36b8Z9+1X+3S9d+jD7rhoL4ed1Pm+GuiZDhE8pPmOXusqkqeKUJNTbg4wa4JctdaWruPptT
km7JIpZrJUqgwvfEXSwDnyl72auwYa2MAwMoLtVNI2T9HWoKo/qUik/JqBfLZkAUJbCy5yLI222r
ZipoNtitFVue3BBfXUpbZXVsJliHU2C5myZvfmpG5O7HVAfa0IwNHD+xCbRQnDBHEY990OwsBShD
YCoZr1e4M7HPY8fmCAz39FIOIw8PguGr1NLQA+AtfkgTGCBm9rUYUmc5M5Lu9Mg6UL7JH5wB9LqC
JtBDYVZPbeMGGyS5UOexqEdPLWgFzyc92YmBPRnYiHtK5HhK6dbaZQ8FgsZLt2mGRRlKAOHC0rXw
JdWccolUofMAa5qcQ/WTPIV+CgNoirg+oioeh9RTsWPamp1ZLxuhbUTQuJ/uMvZGWDt6OyWbtINr
hs+R3yjQ5e+SqKnuyrGPSIMBnLWLkW0g8RPoVNOnuuXWG60KKoDXWnfRik2qWvlabeqQyiWy+QtM
3x4Gi8Sp2WXJLg26ZtWahn9vxmnFByUQQdJ65ExqofPWQWmoKfunIE8SqMDjsDU6nAJTbMjktnm0
vjVJgbxM4j9N/hgvx9GLthmqECdBqdQbt0Ub/YB3n2yAnqpQ1tTFpFBg7B0/XOZ5ja3Z6B+w7JhO
fYfntVdAoobBxmZW1VwUUoyvTubcYZr31dEm/Q4myQAAiE1C3ET2MhZOf4KJ/jqRLF6rRgqR2+0v
1BA8PjQPLZ+4uo/Utj8lxYDwbGb8mZTBtI4HbfwCueEcVOiqAcHinWbG1SWu7I2HSggYzheX3Pmq
SSwVmlJb39ns3a8r5f+vLF0rSz9QumpmqcJA5Nn7MhHYpneBwd+kBZ9hEv7x8389Nd+aP+q/Xfer
uGTb/xshY1yxvdmwj/LyX+UlqkfIBJooDuIj7JGhoYT0q7qEIiGe7zhcGLqLIsRvpSUgqpoH59zB
nQFFvP+H0pKhfSgtoRuigQ6xcQlxbKC1UlH4XYydsGnIIOtZf5RGfrQy1XgekKxYFeHkbZEd1J97
s9RX6VR5WzmquhSS5Ci6scZ1NEniX6P/dO1t8j9dq3nfkBIJV0FXlHt5cJMEpNSt7SHEtXfmw4e+
KJiAkF07lfpgZ81wh+kpcNm3Q1J475sCyMs+n83sPONLUCQp8HmK58rcLMdMxbwQZSDdLs0vutP8
jAFgn2F2L7QQF3qnijYxSiSvVlEus0bzvpD22lhe1CATpDoTFMJZLGycZcPkGakKuFvo7FaLWzv2
NQNGOUA3pBzXpuMjrQHeNCBRis7HQIkMHiY0LxTbaaOtdlZyX/1exCK6k1mnaArzQzIfQn+gnKZi
Wf5hQDblwRZVfohBAdVwEzktyDeS65FjCUynWfs7WgfB2FGWmtxTVFfdJih8F7UyzqZhGCAb4kFW
aNu8NurPnloqDyCbEcZQwnxBpSAHSsPBV2IOTjkurCJD27gh71sgsmCnK95Y3na2atCCBsGkQjGf
0DmHMdf5waYaKuuJRQY4fVE/l+ClV5D9rO4Sx1ENkWLp2FZ9aWfFS/4/MBEWQlz75ADJTtQ3RBTs
ZNOeAHn/20XyRokFHAhd5l1PTZANoGjHfe/G7w+yr2A/8m5A9rH8Pv/6zl3jNEaQt9ghnSsDx2Ef
SuK2NqmFViZOXEM9ovQMtWkVQTjclhCl9mQT2vvC6bs7VyvFCSiyvc7cKb/oA8hvC5eCL/CYswVx
WwdovlRX0IaTZdTX0Wd5lrydQd4Q177bmUPul1IKvhTarMygOZkFxt1HDFG2+6yztkHqBXfQmtEU
nNhmKjU8VOi/CK5X3axur7qXou6qRaek0U/0D9bwlZBY8nF5Dk1FHC2gJAcKD+AKiW43eUtwmxY+
pUYDWMWCh57Qb1a9CccQ6RtMxE8AQ/NT6fQWiKKKMsk8ULkjtAg5rITAu9yy+OG0JNP85FWP0j5c
QltFt4hmhpwbK7AzKffUzV75efI/9NYkNKtIu+xmoAnuh41RLszY1PYRqb+AAneOKEs/wY+fO6/j
Ua19t4s0vMMGQ6yh5VCe6xQwUpbyg3LgcIwd3zilIN7cyEkmyno9cPNSBDKjQq5XYwOH4V08PniT
NVwPmbniCvG+J4Dyl5eYavgmUwcsWQZTR+7KCcRj7kNY08cq/SH6gJpvO3yBHXdysnIrRQflQWoQ
WvN7RDZT+TK5tfkCz/6Enp5TaVgKETIdwwoJG5ab6YWy38GudfsnO6knc0IEO3W9fq1afnTIJ4iM
wiMEklO7bDpEZpp/ebcU/kO5F8zSb9H1rMZJZgzgAnAgmwVL/YAJcrRUYHseun/Etkh2wotBA1PJ
KbCsBZmP7Dltefqx/XHqu/bfTj9eW4/otyrNYFIfmNTntgwukKaHM6Ch6BkAjp/WKbHW6K+T+WuW
B82eTN5haXzIEngV8uvXUdMBfMoUd75iUCp/LefdLnu74tZv6VNATP8/+xvA/o4l7gJPaKHFi7rL
+0e0DKqDTxIHukxTfAvi7j4YjOBz6ilihwpXugkqt/jWwWMM4m91mpPHEbmLc0Fcf1bw0kwjyAhT
8zQEE0qXdmNd0rA9BqPTvowWlKPJts215jTtS9YR3cP4CM+pReKsChxIJ5UGc6oaKVf4SHWkqjoc
uswdn9K4fCBJF77W7hCu1XTyd6Wwsi8wL5ayv/UiZzM2kY7LZxy+as25HwfnxR8z5a4j+bWW3UFn
7poIujKKa82+QXgS06tAUEmLVv/x9Lm/53Z4+hzH4I2HWz1ytRqPIk/nu70N8A+3tlVb/MQWnnLj
kqUrQizz1VQnEI2jzp4B4t+lnVyW8nx8pUxgL5WgqQ9TPRoXsOVfRn6wEN7zaDUmfnyoDDXG5Kv6
dSb7FDdFpmSiiPR7v5w7tPZQL+S823Bklw8VweTdP91O9qk1Yp1h++hYZg6Upe0PapNaB0oU0TrN
p+AFXP3ZmX/clm89lLapfpFTdTAe16ndhFnC29TcQQ85V4yHqEi1L7Ch8zVxe7iqoE2aIVBwZSpI
SrbInenRpo9MmFXzmYq6P8E16nrXs99HP85TBrEZYuQi5LW30dyttXu9gsfgzuReBe7Su4OHxmdk
2NXuQ/9tbkwG5SCbtpUfGkxa7kQ8Ijp0m3K7VvbB1TqjNTHcyUvloOz/eFnqqRcl1vvVAG7Wn5Lx
E4tnhEifVr3Y42zdBwT+O/yM4xQDkpi5DyhlKvDEUwEHwvKqiybSaqmQK9CiITrroao/v7UmLzCe
hSif9Y7sqja35jHZ0lmpbjP/R9dN8194u8vt7wX8Bdl6G7v9vXns1nr7l1lZ4kBNoJ4ZaSI8ugXs
zMHS81U6K83JPnl2O8RyIEigLWjDr3n/NDkcfP8/HEBkoe9WCDSJnWZpfuITW8O7kqDn9x8y0huK
HlYGWZ9IfWrIbj66KAcc69inWDD/otkS/GhRM3hk6yOO5Vu/Sz+OkL/6u0n0y7zURzl/cIT3br7s
NwLnR+J/E5V38ZpkImPq4nXgvz2117O5T51qmF8CroAX1ursr8lDLYflQT5t8kxOZHU0F8BmuaPs
vN7c1QCUllOogmhiUwymAk2MzkNmYt4Up7mhYnBqiJVsqpmbPDawAWQrn2cYfoBwK5Iae2G9Tg3l
Mp8yclI29bnXe9JYIk5/lFa4JHs6vKZsk9e3GTYkAQtKlmvvHMMAV6fZbLJu7cL4j92AVOHOEWJC
RBiVfvktzsEuvrUIFbnXVPy713HRjhQxFMP9qQRkDpWFpSEfLaPIXNvCO1A+yUYM6toqFFiWdv4k
xm9ditcnYJejbVfsCt+aha/yD456spLzKKDt6tFDDlJlvbGmUj8Y8Hfu6kLVD9Z8RhL615nsu40C
GVCQRvtrnjzrRX9Bq1IcegeHI8ekBnVj90qKrxxAMXUgKERoQB7klIlFdikHCitBjURSgymG/brN
baIXUwv49zXP/l0Pf/6MHYJDE7SHSSWamP73X0pgdUJRh9D4aWXID9ZCaMgk/3Wwa8GTKtsNFWdW
v2BtNAIK2TxFdpWI4i8w8THWk7DMkyKA+cR1sohQpjqaY2ue9Pkg+0VkwkNDT2z5YUCODl5CZKuL
ddMCsdsBZHKSk5p3EUX4lHyn0HZWbtXnemjrszGfzf05nLS769w4MuOz2cb7zuygruq59+A4Yl/1
hfFsxKP7MI+VAF9uY/XcMs3+U85zCShbKXc1KMy9PIv68ddZ8nZ2G72dBb0T7WPk5Lf//t0AMP59
N8yXg3OCbdoAgz3SQeYHs4LQCf0kGtUK2mg21ebaKbxNNUtgJm75UChDt5Ota5eDGt2iwh0W45lZ
XvzanmfL8SgW433vVBRdUZSHUmF129HL391GDsi5AruoVTOzg9HBipZRPilfLT275EWlBQsSJKAC
+W9gPAyAgl57H4HwpMnUJzWc0MfIFf9YFmq000VW7lwb5GDMornW+qh6MtIsWo51GLzOd0RFU53v
aPoB6XwMe7amQnFX1hagoW9J0o4vokthKylOfw+m1X+QM5LKJu85y4s28nGdH8/BbNWDI5/ZvoR0
ZBkB2gBvI7eJOZp4KyPoAHP1BkQk7CGTcgifzNILn5CH11eCattG9r3NaIYyXmmDfynn+NGa0F3R
fZ9a8NyUfSJx0k3psfdzZMQZvLWljomcKPvQuYqQxI5qXH4ROLndC5QUr6hMR02vVrBOwxhX6gC0
wUA8/KYIUFiZtdfKAH2/3/rlDDk4XynFA24XWbOWAMKnFspjv24rZ8h+OU2HPSFvK7s+XP77bWsv
/4812/3bw27pNkh1ywWZzytfItLeve0bGy7cGGf+j3hEDkxzbDCSU0mErhKm25qb7mWT0rlGeTVC
RGgiJlzI4Q8TIzcEOH6dLicN8z3kzNt0eUvZlLd0CwAiOqYkImrGkzABJC4aVLFOxV72TL0xnmLZ
7RSRf1WfTljUdXSduUKOk7VtF46ToGSrCWAQcvjXXTSySIuqQqs3D9ZF5VIVlFAHIK5lupKn8lCj
b7dPoT7OOAi1N6vDu8m3aeh+VIdQdT00HdeiKLid7LqeglRkAXIMf+PXSX7EfXvcFOzZoU52aL/M
ffJgkVkYYKDRdtHVLNSx2tmYcP7qu00MvebXHWSfV1jefwFkzA/BP0Z6+LQSfhH/84b6mzcLqJXI
grmnfI/reOZQERYrFdrRWo7Yh1wjbmuJ23nDyX2VHSIrmCrXlDE1ylU8Tb/myz555SSm4dT94E0y
33Vepa73+v3+1z8qIudPSnKnGObWI9ip+rFzLuiOlA/XPcO8cSAEv/UEbho/FAjst/py4Ht5jCmt
PHkKDsU1tEMsUj3rKZvsaG+XeokJIqODNlhP8wUIbdTXC8i4ckGPgCOOhlu5t1E8QNj8ZvI72QzS
sl3piZbfqXMyPfT/GpWZ99uozLzLUXWe/OFaLVaz5zzt091UDH/6ADEeQhWMiTwgevJzKhBVly05
2LoJlAK9+jOFbfCQQJNcDZhj8X+S5lm7iUDodPPOMepqimT6aJ2lmJNTQ4Wzaj94rR1KXlRxXybk
FIKgzLf+0MImKKrwqSuN8EmLBzDvjXKWXYNAkTtUCwRyLQSTYYXqa69ps02oAPaxZvOAEiD72ZnP
CgvlSrIpCMi/DQx4wR1LtIjltFu/vEnbzPLQ8/VygFzhtDBUhc2G8PH86JDzSK2Y3VxE3RQ0zY9m
dIaXEcrkBju0cWsXCML5bX62W6pxcRj+x4tQGq6+3/bOTD4TGTBLcyjbGB95cW3vu5UKyPX7UJHp
p+Q6IG5mm4N1ZJ/2mFupj6hZY/5pUAPfT5HaPZG2re9iB88C2ZSHrvgEWLu8yIYueG5MB8MH2Qy1
DNJ1ZD3KVutnHR4E/p9xUrZ7vVOKE7lV85rnGiHjYoyq7GUO65qrSiDnbMIuiZe3eYbMYnntDPWw
VkpyLzdhqcdOOS4SdSX3XfnvTQ8x91XjoBYNpPBoJPmTTO7LQxGnD0FXFSfZQmZ6QLzEsVGunqsB
UQVn9K/56I9ByWY3em9Gg7GSZ6k9uJ/KsTr0c55G9ptjDGC/8XGCdIuP/Qbk8e0YiQr3BzXw/2sn
98HdZwb92dhrGhCvXNMwyW/+vs12Sx0if23n3+sRtHTmo4jepO0pGsZ4XAyzQhBi48NRnuUI8e/s
CmSVgSv4vZw8N5GqRU7IMy4JWOOjl+PFWHheiIZInx6daLLXDuDSJ1YWmNRCpN+cdNjHbYF8V5W4
2P/E+k9nHKNFplonnZzgkSQ+/jaqO1JXYkdSTrDJFjae2Q8ZGgeIqmzb1EemBWid+EOnsrnKgAQu
p3npuR2kt4o7G6zc+jrA8KqGViR0OG3tsb1rLnln7zKElFJ9ML4YUYhkDHyanZUoBhIE7sHXveIC
B7W/RBgQ8wqMPxfOGYp0fOCfEh/kmTy4eMsim9vBYa4TOBfzaAUdbK1j6bi9hs0Unj5hDevjXPpX
oC1j81tTBtYy7n6bK7vkDBtuGgSjZlcXwbi/HSRhIcUwNcVi9A6PMCT+b6PXthPyiNrQZ60Ikthk
I7qepeXRmFuyCyZYuUeT/yhbvGN+9XcIMm/GSMV75K1PTqGG86q1Y73tyfFW3yNDBWYOHntnZHDD
kmIMvqZGZizJXY77HFkz9G+g18z9ue8DoQujaE1mLvyKiA65KFvzzibq5o+a2Tzj/hZ+BU1NtdIb
fAAOTkYRaUStYuGXYAn23dBDwDJy8dzkG5l4MtFLnRsyf2SGbvjWSOZpQfduWiA2ZYQ9xr8HR4b6
O+Z4/knxbnR02wHlM5OIZ0Otd/vFweizwssm4zuGqPXOMVX3IA+KCwe9xDR7cetDh2DsED2pfs3J
UDg68Muz3q6Scz805XxLxacmAUqyccrmCS2b8T7qPBKj82G01CXU5uF067JFDbaxRCqxhON7nRYa
dryxIQ0tZZ/Rx9rKKhFZhfM2LAFvpDttKL1Ppa2oa9soqOjOzWIyMVxv3JCwg2Y0ZtQDc5TyZLPF
oPDcqeZRtsDa5J8C0OzzTHlIbfS5osh5CDzxI1LTbJ/aJJ1bE2MZWQIb5wDkQ58698W/z7v1KRaV
62ut7cN1LWKse6vXYxAwwdc2TuPPNW4Aa+S8WFJGxLfsSe3QbYvVr/ic7VSttX/+PjV2WH3MeapV
dh22Y0MPuy50qLzAWUcqJzyVwH0OYOCWoUjCk22VQGLkqGz37jBrl5k7pdITGJrzHK+zwlMFlne2
zsrW764rFd3ZYoRWw/cIkzOg+dcJHuLnyGabZqYkx2QTLV0Tt9swW8tmrcMzMVyg+tfJCUgfPemq
vWwGSgkJK2zPdlBpn8MYtSPD+qPFmXUB5Ml6Gq1SHKFRvchVTHZRm9sT34qzk3sOMpbm5Z38m5ai
3Vlo5JJukdotLJOjOqS0zYd4DV2VfIdahHvvTT5vn6Ydo/tSmLtwUNNFpLuU3Md6b8yHIEXDSDan
PM5523mrW5c8k9PkDNmUB0g29d73tXpL1R06S9C6W913kErJhXixc6jGYhqnY9wH/mdvPIdOJ15U
3/L3E94wS9nUZycX3CnSnWzmTbbvMs2/RFX0Fcbnt1gbnVVg+8M9JoHpcwPOv0q68VX2i7lfN9V/
7HfIqd8LxZjQxQBbMdhevJZNWROV1VA5cCub3vraqbkrJhgAtYq6jhrmGxY/laI3zdvBe2vCT0gX
VmmKrRxFMRaAhjytEMY/TmLng/o6onFWroPBzNbGZLjHgTAc14++/EriAJGt0Pb3HZnJ56L1+bGL
8qsZK+Y20pNmA0Gg+Frq5lGwsj+BlvOul0/ztA+XI1y3kv1slcw1jikHUbrKO/iDkSNRHKWOAdcO
mAQ7Ae1cT/icza0xc2COzLZgcCbjs9M+iwHeyYKonOCAYiO4PqVCTo4CluyzbI0KhvPstflv0zLr
BQSlmS/CQvEezfEykdzDp9nLoIgijbiBxBs+qV7pz4PljH1Aten87ysEVPwP6TOdEB6IlK1qqHOA
1v6Q23RSJSsxaC5eC9/E7Jv9117tBJxUQ2gcr+e2b8EwcRCe00O8Ciw5dJ0gh66HCqpf1KMIR/Gz
3HZpllwT0cXcdHk21zLk8nO72OZKnaxlQGZ32L3J0ahL80eM0zcSvyDxDPIMHdRnuHNid+u/QSHQ
rr4OyvkSE3Gb5qn9czTVl1zPYNhh2RVHw9rp0ulF1xJ+UyJVSHFV44vXY2zgkeM9xV5/naZMTgdR
XJnF0qmvsbtQNz62b9f6mOy77YQ+VDRukz9spz40b3dmnRLXKsbtpvrQHRrwr2fQ0ydZl0xFjwB8
3H8xK3zAoN03B0+JvQMcP+TGlCh9qY3qJGoS/K1MEGM2Elx81tIFFHBEriz2vr2u3rNqjy/wJvG0
HyvqBXNTTtOBMh0KrUNazB8RPKUQ8nB7loMxfe6KQb2/PsyGXQx4GRDjyinyANyeSNnOn9sePZlb
/22uvOf1R6NY+fV+UQ5zp0YVFZXbJEaODFzMUCNvVCBfdpEHPRWvU2qOe9nyYXc8+PGLbMhrQsfH
K7qBg3Pr+3CfIYvV/9hiWR8UTqi8ACb0yMoAMsKt+G9RSzygn4p5dfHahHp6T14uPCaIxxyHGqJy
TPABStzCcV12/tOwHGgK6ytGSVBs50AT66rWDrqLbMQVTBNcEBHMnceUodWOqj9crkFuHKt/lLkT
HLrKtZCFwN/BHwYLXWsPJrFRFvmqr0b7rozaL4LQZ428LgCeafLOltlrDvlDYxZhiO5ln3QdhK5O
Lc4vt7I1jWY7Y+3ANvVdwRsQ1C4cXN8zH90Q6P38j0p1Mg8qim1rGS37eRs+UqpGvTTon+SMCnv5
ZZ4lUNXnC0rHdu8Rw+IRm5saMmWLMhb9Fku4DF72gIQY0vWAm8kalg15Ri1U+3XQKs0ydNvMXsmh
WlFfvcI1sTwLJsgcQXiXjxlm8FhtXkKn7ma6mnYJ4hFX8fksmvty39WPity2O7HmsUYKSulJ+CDV
EIxZEqEuq/os+wn6HmRrEuqaOra3d+3YeQDE/FW+Ouo8wMKlUNKtVvXBHqsNexdm/mOTDPVRQtYw
OMQNbdbIs+dXujwoqf8Yx059lK3bDAl5k1e93UPOEMGAKhm/+MXtvShfdrpWh8fG//mhWzadTg+P
pKpk4/bKlO9HOea3P28vS3lWmseudiv7NC9WhRvFB4Na3T1xI2CYyOqPqoZOauAmA/k+GBCDakWf
2xD3m7Qp829l2uC+aPp/2s33LhtxPlG0Yp2DIPxZN9prZs+uerEdLDMKHveFTkCtK4ZzHCFfHSOn
cY7CqvNdpqEXHWfGtArnPjmQuU92yB6wU5U5AB+CaJl1erC9peaGDCEtrzvyFDy6QWj+eDtJAiw2
5p7or5N5CC3+sxJ28X5WRT4qYd2iwVmRWmwtWGOy08OSc1qVaDNukFQRjyKy8K1TByhYbaNiu2Ei
YK5A40Z5kc0Bb5/qMRrPieJuS0BsMEV4G8qDw6exYb+XLq+vvo7ZoausHQ2YZS/i5BPzXzTfbL+3
wsaDTqPYg35NjaZvYazLihqSg5a5nJG3mljB04iPOEw4J3t2MYhLR98pbs6i++bLdbP0kn3yUJXq
FpOicHfrau2436KqLqbPWlW3WxLea5Jv4UmnGvkwUMl+cBX8kLRhcradY6IhgWlGtwlLG2eMedic
J4ohjIg8AgqZZbR1ReItjM7wtrDjp3t0PrNDgsb6ptUqHh402Zew2Z0vpWP9GCYr+6OIIfN4wPjQ
nhzvlLIavscKWAq9rf3VSFIcTldePeUKQu9Q0R+T2i2f8qgVKDOgkicHDdE4Z1/xZuXB8kl2Bdr/
oey9luNWlq7bJ0IEvLltb8lueuoGIUokvDcF4On/gaKWqK31nb3j3CBQBi2KbABVmTnHzBXUv2W5
l01FTcXRCmbcFWJlrFsFkpvYQOABqROVGvW48AzUDGc90iEhMNAjdCtyKPJUdspDMg9/nqk67lhl
TvLla45s8ri1t645KIfED3W4h2Y9S/nil6EYvFsfGxKcWjir9AhROJhYHIpoigTwjl8D4WT34iwT
H8EVJIzxRdfJnA3Oc9nr/jEYymaZE+KpMpwrn6ZcVfni6vGdPATKY+dXCOYIOt/BhB+O2lh/+xo3
atNdi3LQV7JPV5vvboGuPVk4FJht0zEiUxKU31sLbY+H2fEpwojtRoMdt+Sbkv34P2aUgaptRGm+
GGzPgDiGG4NNxqNsxVbwR2seY6VBynmeWQAd+GrNY6NtJ+8ZQVwIJV0MDRsUvbzfqpSgP0RS8Ma/
K5jzpkdCRcGeX2Y34+xYabnNEi5v/+ArDao+Ld+nKVYhZm7hnIdH0ELMs+JSONsYL7G1HE3jsFmF
TUl1MbzehaxpxuM5vUB/+mNz0AvcL2p8mz774sDItm0AlaBJXOM0TPpdlzlTyl8mSte9TapXw6fo
Th7Il95AK7PADja3lixcgQw9sAtvCd7Pq8zPznS0im2vk0r1A7yHJlthb6Yn+aU0+pxSWEXcxuFe
9nx1f00NNSu7yAEcybAqD1k4483Ul2gjdlD+9DUx8mZBdWn63lBcphX+u5O5oFPstn20Uo+Sfa2b
TkOpaUc4pQMOXbWurD6LedIIosvUP6qBAx88cP/oNwcjPhdT8ZYFmXHHywcQJopKGWkpXMgQkSjv
ZCv2nRcNesZnXEYnCLrsuwpPozky0wctJpnKlG5lMzLsdhtHjr6Sn2aPILgcXXEWYGqaTa8VMSFN
FKa4VFon1SSzUqPBXwi/Dd+49669lgSPJnY8u1LPjI0aFdV5nDNc7KahNyjRTxh7aEKTtLvHKw40
N+5zO6qQ+jtMMkArzlNiHBmpUVO/pZArVmjjKV7Ts/5/xMD/YgTIxaSjOo7m4t5tW8bfuDyDus5A
w2zj26wNs/uqu0hxZdLqyaFskgpJYt3eyb7SaTQe+mm3lU05MBnO31cNOLONhdcq95YN/B4rpwET
UbSwXyfUVmRXQw10BMxQuhaO0TYoPDn4mQXlw1K/T4rSYHALzHmhO3pzVOeDnCKbZo5PwefI18V/
XCM/Zxjr1/+xe5XFHcUf1U86kDgV9Q910FSm/uv31dRqE4rMEK96n2ebDK7rwpjXE9p8kGfQa3mt
R2p7V0cOVk7zQDQvKkRlMUAeABW1gleO7OySyD1nuuGckt5hC1QAonFs7favs17H2E32Db/P/v/P
E6gaW+x0tzJPaVEQjIiZwJrcFstmYMbJUZ+zmLKZAOf/oylHvyZ/XdsWvbv4a/JXM2gQMYap4i/V
QXNOWDAVt+6Y7LK5ukMeiNcby8wzjC0B2PA+nTzAqY6xNHW1equTcfbyydsrOg19VyZsIkPXTNgX
GAak/N7+mYBa4q/9005mMms6xAcAlFA5ygagypDmL8HIIx9LU20rm/ngPCiFk19znWQc1Xk38Hay
lygtml2ooCT9bMbTtAAAMp7xLx2foNTE2ZS/CFjpR8OcTcrmj0ZpEIHQUJuDHAWbgTtzXlMwqg5s
J/gJ5IepGYwh+RN8Nk3voXD7/Np5eXXX9NZNFoQW1khxhO06ZhH14FgYb5RQluO5RjapojdujtfI
LYx7Q40NXMy0cNNYcf3Ndd6U1gnf/rrQ77Tn//79/+Sm/vn9NxwoLg61IJau6qb7N9R0MnhqwsPP
nuyBtcjTzFvcNCHy5E2Qrrq+84+KbfjHsK+uIUbWW9mS/WTWHOyo51HZRk1D5J0ysJ0QZrYfbWxy
8xAuzdLRcU/FKKXZG1D+USLb5aWwu2VQp+Od7MqLod/0Sg60a54hB0zdu7frjoLBuctBnHNqwulR
tuRh8GHXwklWNz0lv+sYl5CNgyHCtuh8sC4xpZIsMkNkoG16sihGeB7QSxNAGR+ppAv2VezEyxCq
VTuXQ01L3XTwXZjv7M9bXt7KUYtVlVkfUa7jRsJraRt7U3NrkvT6POA5jvwztdI/BsJ5irzCma+Q
k/PSftMMH1c7D/vmRR90JKe8pMLs+5+zWo7INole/E8hu/4YSowb5ERlUG9a1b78FQeQza++aFxM
VLGdZE/B6+j8FTJo9aAiy+ab8PPz8IACBHPu2P9m8uy/la2uvU1NlNqZ7mdX1QlvSTspT3oXDuAo
cdCqrU55QqQUbbGEwUee6tQ7BDj5Hc/q+NrwBwEWZ90rMYcqFBjJl/FsbUNzZl4WbTZieAPQTvGV
7qhgHH70UhBbUMr/acuzrznuPFs22fbdoEdHoKbhGio3cSHBi0Pol4+yjEIWTsgzM+yqxVB4VJqP
JZu9gFDy1zyrQAHWQI1meYC0XoMrsLRrVlDG3JQHtQ2s29wsr3NF72GsLfjWmLL65xoK3F/T4qqF
4SHVcerkm0coPeGtPOS4mN+440U2iAYSdiay/FRgdb7PJ5GZCzniRHPyydQI286XenyZjm4bn3ni
xHdD4yzSQqQX2SpxyCJ/Ec1Po/hOHiBc46yCvorlxT99Zon3eoehaYbzzDmvx5+N3xuPiV26slVG
sfEYA5T4apFz+2w1ma4/Jon/x1iPKGpF6BWcQ2lPIB9jQM/zWSvw3/3qQ4dpLFQBXySabUIcC89H
A3MB0m1Oh8HM57lmolPM4hQbN3Lee7cax/2QdRCaXB89HpTwm05k01oh73lXZDimm3nYPuZW5eAy
S95i6KP3mP3kDyvX+DoPLQqAKEaNHrHpaPAzcJIgC5B3dKcMt7A3O2w+QMO7L7kHGsIsteyxQCW2
8l3ESP/9gfov5a5rUFHF5pGHKg9Thv+qJk1sP8xF1TiP+EOpC/nqFWVXLVMRY7onlbwKStVSVdOD
fPXK0Sxqfo2qWvpr9OtaOYqP8b7Ti/I6/B/Xy4+TF4Q6FcYWTo/jMQc/gVtRCCLmP+UDAC8ikEB9
j0ujDGK5sQc9EQLNkv2yeATND67Es8Wjyaa9o9hVgRJhmlH5PIHIOQwOdvKySaRQxUTNGHlIMmoH
WAX5VVudp1Yrni2rWFZjlW47q/XWQYsdL9qfCuS0bj92k3UnN4JjO4ULl4Ln+1gAJ8KDr9oGbew8
Kr0B88xud1gymZDiq4PaFPmrpVCaH7HMPQOaw4fIg5/gFXYPy8J+klHu31OzBpSEnOr0Prrdearr
Dc+FKJUViknnbLrIkqG4op2Ki+7YeiFrum4M3LNOChZkOuhoPZvubG7KN9Wo3p1wsF+NMsMSKfOn
Z1RrSCJtu38cHEQYmad392mcj6uqI0ihKm2/dqvQvM1zpd9QGBze+DXgkaEz25MtTOARyuAdPNfJ
DoZSDHtHCPXoVlWxG23EgNiLRNtuKJ2bMgZ+YrvjdNEpCyYFKLo7uJf4HuPa8NDUQHtyPRdPPLiM
RZcN2kvkgFiB9ql8c6bphf9J/YMFwNmZKufdApBvdkV4CEja7CrBf6c3c+yu8ALH/Kh6G2JDe9UC
U101gYbjT4MQUkvxlpv7s6F1tjW1bfiQO+prGFi7MHXDB9HdDtzcUAvHeFcilUYp1UCNbfrkh1l1
YFKS7n2s3GDR2V35GPmAwHRLMY5tlQdnN7Ay4DNV8JwI+0l4U/euJPGm6yxIJQVezFjiJcvCSDow
Zr6xMTq1P+IhlvBADDBOrMPyHo8MHpehkb1ZFY6IZd0eoaTgCZmU7pHEv/N5kE2bAABrECtcyQG4
awKH+HmOmsWcykmfp958udFO+TGJ/vgYOdmNWoHnZIEztuI1mBGq9Y2vRvqhs3Mdk1Y3e6DgMeeF
Y+bvRvgqpnD6kfNixo4iV696NeU7JTbdnakE+gVoJ7de5VRvDXRFeU3uuh+drhaPZWYmm46v3tEy
UGYrWu5QwgvFv8B1nNdinB14Gt5HcvUxH4x5lSL76266p/LzV9dXP1nJe9kSvo4oIo2az8/4/+yT
HyL/haFPXzKDMgE7cq0VVfbBQ9dDqmoz96LjTvQgu2yrPTQkk2/Vucv16gwBJd7JcjC23IxyMpIB
sunpI/E4QCaOGjfLZuiBjmQ3Rjq1t3artPdtGB2DNCGMpfXprtIsYw1IaXxBOh0veoDTt5VhdPd6
F/wxrRuptMy8ZyNxxl1JmC7DHA6ThcqtT4NF7Zo8yGaWjPz9LPDGhI8A4mhFcImjA9Jc4pWySxHW
N0P12l99k82NThlAtZajrDLK439/nxBn+M/0KnhzXFWQy9tAgg1NU/8qwKmMPJvwddYfyXCSjNnw
rC0PYnK3NnG3azW/yCcPkJzb/mrNY1+teUzOxJJXfxz+Y+a/r5Mzm/kzf/8Lv68DaF5vRZ1PC7/3
Saf4nSC94p3Upqdm0rXHG9kjDyNFUduZ8bP4a6CxU3YBMlDsupm68mpsnRILJcOcpuMGL26s2t/J
ljyYTWRteVDUS80KRUIFoouhveeOeNRoWO84LhrAzrt14F8dIiO+Rnns3coueQYZr8diFvvDrwGi
W/Umz4LxJvaatZlN+iWYV6hjVpUrO1Eqyk5y6z7UYvXI+iFZgA96q4nzPkSa+w7mMnystV5sxtzX
DpqfWDemaUA8T4Nmj5WAtyYahXqrte4cbM7vEzDHSWYXz3aO5brVERuUzYF6RZ5aVruphxz/mAnL
VUU72EXZ4Z8Or5aYlE79fWFzmwuruAnq9aQ1lIw2irJnKdGu+wwR7Hacpu+IBDEFSjDgITLtPnal
fmeQbP2R9aRQhgJJCKVB9g5rOl6u/55BdLNYYWipbxHyaBuMQklqYJN3Zg+MqwnO9E+8y34iFPHf
df21a7vmkqIsNnc+7lJsnUr4a05qXQRGtYeYSMka0YX1opbKJhwsEFZK+msGP716mEVna8cmfdWU
UIvCLGEJPpf8ElLvlmnNXlkvKXKh5jRS8Jn9LJHzwy44ReOAiwk8a0IE0aJVGvSgDc5wySj0j0Az
bwgzJ281uuBFTynss1tW+ZJFafIw9pG28vnPXNLIa+G5Kv3ZCrNxN7SUsoxRHx79wSp2hVu4Z8KN
6ez0G135iwFlMEgoj0FmNxvW4NPZqEa0EXph7ANVGV8SQJFOOXjEzP36PKA/WMh+04cAZIQD0+YH
11ANf0xTk8patPMTTBlzPq3F2V1OSxIk3on3was9eTb5FQJRqF8DcAfr1HbDUxtX9YxK95cBAr03
DfJIoNo/IlXF571NPCqjPP3QtHXED6tXz9hW3mR2Yv/I0vQ9V0T94FRV+b+WvhKt+UcsgUeVpxmm
rhFOUy0Tudt/1gq2Q6I5KQT1R6p1vLvafHKNjgcvuIyD1XsoBtKkes0ikLk2vOHbXlTGddA10Br0
J1Oy7keBG3LtLo1ySPZyIyKbUWP92ZSjYMRAWpdXb3LTk69Bxw7robxL66ReQrrTX41sukayLtdz
9yUuTB+NXX43xtR9VpB4LjOhZXuSPx8t3O6jomIMXnbl+C108jtMT/T7eu7HlCxfBaYxfutPVewX
t0Il9C539EUCllJMRbCU+30ZFyDBNZwjvbT2dooZw9YqQKlVlhFvIbSzskQ4Tq7SzfF0kMF0R2gr
qqV77IDA9i1CdRAn2faDQpyCwYITih3A3wNyil3aXCIntl49rDN3eGxN+yIrCWXtISr39DR3KYgG
rmHppCAmXLFCVKmeXQcOm6POmyFVLUGARMPPNkK5igPqh+NWd7HvKi8ABawl1inaZUKszvNfIxb3
+/LIp2ZMXs5v7vNy2wrMjzrq7yZjDKCY+2LnREN+2yArWBSBnb/U+A1tXMfO4E8DyQod+xUXdXGJ
8Ly795DNyu7Ry90d8AQQP/NF+cjuz8So+GSGavscFTuIY9kLOHL7SJa4XsomNM179De38QwEymv/
xomt6iEQbXoUuJOtZH+QB7cU1VUPBtaWuQeRXk3LjdliOGCwkj9RPP7n4atPdVqMOgrAuHLK14Bs
Uikq1miWnFUuwPQNepZevSr31iw3VF6UUb+N4qw6BdVY7BOWhYeMyoWjwQ26M+IOn+o60zZq0COZ
iDHnGbN4uEtTz1+WoI8fk7bAgUrTuhc1bJJFFo/Gd92fc8Bl8V6XzWZMfCDfk7V1cUACfIxhVZcE
wNhUOP2Oj3FcF0T3Rj/l8UdPMcVeZsyGhryA3yVXdc6mFTAEsZNKrnKMjM7nmDGL4n+PyZzcv6/z
kjpc9SLXP9UDnhnZFJV64U5WYKKNNQ5FGSLOmjXSbeAoG1OkUA0XfCO7e08N9izjgw+UioA1i+iV
WIjGg2JIbjB1Nw4qaJtNFuvOvVuTxY5As7yDb+Pud37W2gyF03PlztWmYtuyGDgMAbikoGK9WenQ
owv4bJGXtudGTQwIzcQHCHwGH5ScZrlpfChl+1qQXH52ACKvKrebbg2nHHeToZd7wweUmyhpeISU
Em3SsNGORq1FZ7XFx4yir+TZEOkTHIDunSqXDdZz4fcxgdtR4ql0QRjBkwZTlF1Q98bVCZOQbbFu
vTniG0tm5AbSqDaSMgV7KMVxzk9K31o5QEXQL29jU8P+q7WgDKqjZV960b7WpTe89O44bpzcJNY4
F2K1mrlSO8V7GFNRndA1RUu1NWHlFjHlanw9drLpTfW5awJxV/ttexVFcq/Ps7zCSHdZOwKlmZsE
74h8KuGP3ML8hHwCv4oSMdJXkdQUjQ6Z5ohY/u9iq7HrVwrIqVvZBYAv2tVpuCVXYBzTZEBwETje
1iwbngxqqqwareseEnuYTc578a0NymvMtwOLC2WdJEkRLvK4PI5GH7y1k4awP4jMR3WChzrXzivJ
Dx7UT35rGs8l0FAIqXm4lk3Pw8ldgfp//BzlvyUwXL757+v0v6DopovsxCBAjEG4A5P6XwpvTUxI
pO1KeRBerlHbZOBcXk39rSqy5NAIvA6RSxYPfsGyxNQz52dJXWDQchN/zR3RNe7H5IZlAdPhgD6U
FY6wZWHYX9MzKOGfH50icD18zp0/2prVJI3f6stPoXaOrfAiTdNjS8T3vW61w9AVybe26QHctnF+
gVao7wr2Hbug0OJLgGp0aStF8C1DkY1Zz+dFvXASoqDUaUzUTejzk6C0IHI6AWzbOTsfArx6SOA9
SpmCHPvdGpPp77H5OqpcnP+BlaFk7u+NEooTA4aBSjmdClrlL/EP4RvfpJzQeTBI7a6SbkzK5xS3
A0rMsJZFGnR0VYE2U57WHelIbP+a4+dIbo7eUnaKtCETiU8NjGWLSlJ7glrp4cuBkOP4Wf/y++z/
agphjdAjWtvcIZaCDdT1PQvw3r3HkopFpwusWVMq59Qmdr9uQGs8gioJFvMu6D0rT8AYrJ/yokyJ
uMiJuw1Uyl8XNUnAbRm6xqODUxG2u7e6XoY/OyHWrt5wl1RBsbRHimFQ9313sC148bS2WaJlse7U
EQcmoPj2GZ8zZYf+UN0nKvhvbA6KjTkJ5eCF5lOIGeQ6pcgGHwELeOwchFGySTzgUIneCJn+O1zj
GPvK95p6POo9+vhRJJ61jrz610UEwqPPi9i2Vr8vGmWlQA2qq0716POieP6X5m3T57/k64p4UDEU
AMMZpdve9LI1yOswepra4LuG//tJ4OFwmMoYL4w5yjhbuK6bYQh25hyDrAy1WFjV6H3GIMFLLeb9
5mOZWiuhUr+pKJr9UvYfzVzn3nbtsKmJp+xcK3bmbuzsiktgJi+SJlw5aHWbRn8GY+jfyC55kE0v
SzGUqOLTX/1mo+vLLsPYEbO8pDPGYzizD8mAICaez74Osi8Jevz58hNPKCDSRqDe58lccJz61kmb
k7eOTT0t4Hj7pPe2/ihHx061TrV3H9RDs4fybTwnk7chSWffq4MTXutQ3KezCAw/Sm+nZbD+lUk3
1koHD6go63wniL+v5F2ruWO+80a3+2zK0cwu9742bq2y/bDmrdlAof6GMI5NF00lhjBM/eedX/w0
Rkc5Nd7onOUCN4RB66jV+XPNq7t2OxGd1/sVwWmWMziTr4UaQ09rgNLOSzV2mcEKXEF4KuMwu7em
+M/+iV3fkFvZ/Tzf6jLv1dRP+A2QaG/R2CZduDblTwSgfs/SHzas0as7G2/PdY5B8iJrW8zJkrB4
VNpgLfeZY96V+4z48FIkenc/DmG5LV0j3shEoZ9kxiJLTO+U8Ct7zuNLCRj/ieqzh891O7Vexmoy
FHXD2tg5ZH6nnN2+ZXsZt9WL1SaXYI519nF5sLPcehXJEFMo7kW3FdbEew/jqm0UeOZdmqf6wqVW
5SdOambSfORoHV7z4o5gcIGI8J8TRfm758+hnOqFePHnnLxqnVcVcZ9MOVD7MueIHMKt89cpb0gZ
6ZEWbORoj0yyKsY3Fw/Xkb26z59ziZSgvUlxVj91VhHBXmuc1y6r103aasC8O3UBQ3e6piySKAS0
3U0aCe8xa/sHOaPOIjasEfzpMq22eINHey3tqrtuDr7JGZhWbkurH88lz7RVO/NG6vkgVMQ0aogB
m6uFI/t6O6YTh4Jl2jnxYzZEN4aeVhf58ilocUF5kV/jeeyr1RrBH63f1/k+X8T//vb3MO/619tn
Lrch86ORqPs3C8mwFExR1GF8mLxDrWjYLkQZNUmeZ/arvoixUxgRRsizoPPZAJlonFZxg4WpaHt/
04GDp9hdoMMnNnGszMEle64+JE7irW0eVdvRbHF99XOiwnNpsSwyjmfGTVvAJ6oQrEVAjY42T9Yn
x/SecnwQbmVLDfD2zuOHJCJqo9m5f+C5Xa+C3LFeUVz/dCiUu5Zeo9wkUz8sMhRmN6OnVMQghmvY
9g3iv+6nBan2tSayRu1CPz7HBm5rUZ1idR2ImyJGhR65bnFTe46/izXR7Gt2pxl7yPXYVf39oKvT
KY26b9qk9/djlevLuO2DDSaKYlHyrvvp2c3C4HeHxSt2ipXfvo01HLjMzEp+HwE2DppXf9e423Ps
qJ/N0fS3yIHzrV2V3TW0yzP+T/prmhkrmVdSW7hEoyjCixNXV6GE8X4YIvvo52hR5IHXJxWKRQVu
bdYJzbqq/kPovG/J0ESV9xIWPqBNQ62PrjO2t6TEeJV20bg2LNyL6sQ3b2ueTkvhV+7GFVQULFBt
Q23qEufO9dVbgzK47xoFMzggFUDVnbJkwzNuCtV9Dq28f3PdqFhUAiuneOrirQ2zeskTQDx7Nmj9
2gz7HwFy+DqoRLjojIc+N70Pq1eubIp3Ldn51Ti7hozgrNsWoyWRhe42MVvvWAzNsLNd5eBPRb7W
RlTsadMvVKqrn6e8GzCgN+xN4XfswPP2Vi+p32soOnzrEnFxSba+k3IiZuN4y8AP3Q24oPaQUhYj
1X5M+EcWiHMJpicjTnVBGF/loapUjUU5JXxzV6Io9TLKXGtdWoV2Fs6I/kCUL4NbXio7Lx+oyn3Q
ai+9BaKkPhaK9lQEmnOjx2VzHq36ghCAkv4sjtnCvcdql5/UKLjz0HXvAwzeTYTYhXlSCEB76ym0
s1dhEzUuO7XeyCZWybduyfbQ1ntx09ntsAiUPH81lTha1WoXHrF5PFOm6VL/DEVMKmhCj7MKZlNS
YjyfjeJXvxxMCGISrpmnyDa0sW+KU+Sr3h8fyYzkt1UaP7I6aW7GIeZOmoR2EKLpn1SXJzWl4dmW
IMlP3rvimrm9cR4GZ2elZoiFoQ0SmLOrHFRHX1z7wXEO5ZS8kWNkhoCQsPciuGSf7Wgm9I+oJhf+
kPfrksjyE8uYbk3pPa+1uWkbtrfEcKPb5/CZN5FXjkvRNgr4F9vIj5+njtmxTWLF5S7F3JsEvKBc
XVmG4qYUoXfIm/FSjbF162bYW4t2bXrGz0JorPDi9k2YVn+Z2gyDi8KtN3X0OtUU+sbsdMYubj6E
eS9cRzw2SeidKn9CO1ylyCoSvJa6mEc6CD9/p4oIcwtu50umdOUln88cU7tkPPSPsksO9kWTbYUw
8MacZ1DclN0oWv2WkBIuGsd6qHGY3IvGrpey6UTBROQt+R4ruf0AW1jcZV2xTOdWWaDYjIK+Ww/q
oJym+UA12a+zNDH6bR/a37+6vqZ9zfVQFJPa4F//faVjN0eqeD8qv3QPQ9XEe7fzPSShQ7aLTC04
iyjCvLI2khtSiePGKI3qdnJrZ+1lKp4uIrh4vJl3+LNkR3jE7SHk9t91UeGeDEipG31Up9uhaou1
T/HHXTcloKdNoT6U6bWuLaoO3Cm7wrWOd71Z1/s48NpbHCIj4l5pje17flYr7vQkpbZAy5tvcd0Z
Syr1sgsGoOaOQip11+NrsaxwelprRFH3ms2nCUuZXxmiWrqOoX232Vjoam2/u2V2j39itmyICl6E
oayBi5QfJqKykGfha9DzE4owKS5WHnW7emxvXG6lbaK7YjtY1MqojktswQ71Z9Vq3nQ7iz9y+0yV
JoAFbuaLTe751QmNcnZsavCBYX9UpW1xcof66MXkBP1AaS4ojDqscsgEVAW+qxjNvash2ywvZ02C
nXq+QV5YHKfJsM46dSSr0BPaiynGMzEQl0Slp/HI3jSqXX2PQnwIhatWB8KUzl3eiHe0FTwoydqz
I27sa9Z08dGIAkh+WEjdZN68fbGst1grA2QZ7bjTMA/f2gFLJJBF127Mgx8eZXILLc/GuzEzBRXm
tbqp877D+NMmQcKMaF44u1WRXXXRFNQBNDs8WNK9M3n2XpviYnb7TLaj2tq3nll5q0jMuKoh9nbY
CY2nvKQcf4g8/8Eyzebi1MMhQZkqDLEwKtK9wdCmZyyP9C0Z5HYti7sCfpe4uEbVXpZ+dYDNqRRx
W6BWlH41GPp1ME3xSOnzO9UvCJli7WvVfbo0zF7su07DA9jV8leEGO9kXYZL5SHtKIzwZzQ/c63E
w1xPKZeRThx2xHBv30f9uB36BH8YXXjEK7vmh+3VwDw77V0hZVHhPvpYqea01rTk1R3rclXkhnfJ
5gMCe7HQY76ovq3oyoJAkLaaaqdch37tXeREz7PNrRubOLX87oPsZh9riwfL/ClyWmoN9sX9/OzP
D0ttbRtQ1dCL6XlUgnDtFmV+VgICgGgGWT/3RnryYu+bkxjeOTLYX4fN/WQY0VKfdIC1Hir32j84
2O6eSwQqywm+NqUnQPG9tNH3eZ+Ot+V8iHb5mOUbNsfRrmSnsDLtTn8Gd/rdqIfhg/zcRKUyCxV2
27WSZoum9bA5JvbN4zINpoOS8qA2Fes68BzZqaMSr3AHxE00Dpydnyg5kMac+1VLXyiESXFzbVhw
qeV4mnyqRzLDcjaxbQzwgJJi46qjcyqqDpsPUnL3VuFkO9n3ddAa958pjasTV3Mo/2I1ApGwaZ5d
HI1weDajpx6o+6rPLOOSeCFbVGohqOfeYgONRABBAvU9gCCFXonFFLVnURtsAYlQ3WfkmRaIsoe9
7NMyA+udqUVUrLiX2Iicd3JRuCAsWz9w7wKDVXKkq9/xyB0PVJ5OB1NBabLwYSdH4xyaqBTBQjB5
UZoofRVqSME65UBz4bJLADw8UJXeA0AzsAUZ3HptU0NvhREJySCLTmo55PtoyrkfSlVZVc6kk9rz
/LvREXeBDevSsoMQOJBCgCXptr5WF1fiaUiSlSpHx9YiG7dZNSGprR/tYozPA3ENQiFt/ZiUhXvj
JeYD3x/7YRpR8yAH/0ch7sy0mC8pWMUublX1JIClQFwOxFXj37TlD9mww1BdF47AUcqpp0sCGmth
aO2AMsGYLp990D62eupSezFPkQPsFmCkKDBg6CkFJnmqhTd5OzPSBs+pTl2X/jpLjTJZg420wHyJ
piUPy5zPU55EfK9Std+AzIeLiPkNfkxIuzPN88/ywNfA23corQzYImertnkBZPG1rZSE25/HIitY
56pNA3AUfjN7q7acq+xr3eKgJ820K2JXBzCFsqtLbbLwAzQ4NYepUo03ZJ2MizqO1tLww+Aa8lNv
R2dMdwpby0oPJtRo2Jly01HBis+qavKapnLTK3W0OLH52iPqO4f9z9EoSLR2Y7nxXAK3ZZQ4h8Zv
WIvNZ1oCPuezU7bloXVuyPKOm76LMDCy8buaSpSQQklf/SRMvmEmMBNRlPaJ5z327LEf3FOLEq3N
uPZvbZUvRZR8Z3NFAh4H26PeWbxa5qY8CE+nqtbyiA6ga2NIHxz7kOP1LlL9YjR3kdkgbFRt0Cs+
v2CQCJCTVa9O976tC/QbmhIty4l4gJlY6SqaFOMqD1WIJJDVVrfRAvVXX912HQkbvdoPaW1+zhOa
dkNCzz4l2BptyniuE3c089BGRFo8GNYPWmg3d6IRCxUI7oPp9GsvUZXrvFD3u0Z7NqhYPREg8D+b
Vpllyxg7ok2ml3ENaxcHjP9H23ktR240UfqJEAFvbtuSzaad0XA0N4jRSIL3Hk+/H7IpgmqZ1R8b
e4NAZWYVwGYbVObJc0ro/49QMKXUYosfrh8XKAcMw4nPGopjrTk+WzBpbCcvnY+W57t3Sa18CeMi
eRnokDS7uvkcTFP9uQCNVBqt9lAGSv0ZsTFr28NRzTcsQ1RY/KPWk5rxW//BKgBV0brlP+Sx/as2
z/FrkMX1LUqDVIS8IHm16ZbZm0MT3YiXjgi4O0OzBL2CF5kJWG5Ro1NdU33h9wMYC+bR6elbDAt7
Y7PRvHOUGcBgbxlokTXpDhYRm44plOYzAEw7+sDtn9DkIpdJkX1HXh/vpGpov/PzriSORYolhL8T
mOhe5uoIsB5Lrez2l7kdoDN+7cnzLcE84TWHYgYZL96kJ/dnTnN1GQLT4gdrGpH5W4LzIaW+OZrQ
GS7XVYMk39cdibHL3HH0dw4F7aMEG32LTm3o+hdvajcd/BZZdXOZGw0U3npKQvInJHOobKmwJkfE
eG4sx+sfe6jvD1k0l2c3uQN9En1WkB3U1OGzojn956wev9BF5d0XZj7eVD3Nm4oxDo9I+t5aUe8t
AnKRfbG12vdqhk/tYuohK3gwKTajrw7PbcyOGaB5eHIHd3iUNfI6SuE8QXLezcctYrIDj3iRswM+
nd4FAY3fdL39yElOfS9LxJ1AeViPmW/FN9Hontp2zp46K/mpU5PglX5k/YSEBYzX3hi81knbHsi1
TwfxAh5AkqtKvZN4C1TBkAvvn4LINb5035sqC270sFB35WDVMIbY9a6hb/XYxBQ5UQmFBskrUQfZ
x5bzx2m6nJpaVunbDwEfTs0Mza5kIn0QWC8+TZhfbP68T54JjHf0EKbk3fbsp8VJRoo1mI9xML3I
KJ5zKFDz4YeMav5o2rejinJrFX6Za7iD3JEanawat7Nx8EGm7GJbMR4nX307mMqtowzB42rmgb88
pX7wkwSt9tTstH04USm+chRBrCI6SLfAGiwh5CPY68BjNrxfzu/ZMFq1pv1EP/whGlq0gmcbnd4W
UPOk5eq9qpPuAju9c+F6of+9DrfRInYiB3SV3s5Sw3L5eOf8hjsoo4hXez9Li8zbjz0NJVcOCRbv
0CnBBy/NPsiv2ENDVoLc62XVpnE3aTMD3OtoKibBMs35Cbqwt0PMo8IpXQ5ytjrWuNVxFfcfQtbl
EdAE2Sbrr/NkuMasV/oPIVdLrXP/8S7/8WrrHawhV8s3wQLMu3JfXWldZr2Zq2XWkP/t9fjHZf79
SjJN7lLrp+rQhdHL+ieIfR3+4yX+MWR1XL0Q//tS659xtdT6gv1PV7u6g/9p7r+/Lv+41L/fKWQO
NU+HRrGFIIRHu2j5GMrhX8YfXJSimJWn7tusy7gzk+KyymV8mfBh2t9eQYyy1MdZ/3xH61XXGJW6
87xfPR9X+n+9PpsZtt6DGfN0vl7xsurlOut1P1r/X697ueLHv0Su3tIDYVVDf1ivut7VlW0dXt/o
P04Rx4dbX5cQT7r8y69s4vgPtv8Q8r8vBaa+200o/GzMeGoeujF09jWI+K0Mw36hDDDzBuQOXjBa
1latXH+HymehH9MGUb+m9niiXNwSOE4BmDjAK2ea1OuTXqDZtBN30O9NM/XuwfzSQSemfvbSu8rj
KbDUS/2oT4azMykqben721JmAHq5yLVdxNxE100k3ejZg9JTTq1xTpTtKvSmI3gqE1fTKgXn+0YM
y3GTfvejRrk1oXze5lmWHKlJkY9Ss+IFVOaNWeXtA2RL+YtC9uVsee2T+CSq4pN78Ox6UVEnQsL0
BCmxkGTLSUJ0X+URKefRlFUlIC0LMFxmrG3Whf7j1XW3f3Is3SeJ+jdX9iaYl3T/lyA3yMDl7nA/
g8SaNjbcH/cyRmwSPejUe3OvDvM9xDYVQoqRkGJ4myZz5SBx3vsqVpWEh8KkeVcr6Wgx6pgqgJzK
gSwhJKXr+ENQ4rr3oC+n44c5IE//CP9gLUItdbejoQ7Q9MHhj8qb/dBrkfMgZynaFX2fd/dXdh6I
oh3Pp7yHriaMbXhG3RW2hj/WkAg5lGxvYYGy++Nqk7Mwdfob2iB/u7LLImXj3tXlbJ/EKSYnHQ6Z
OqHvDt4ezCR1QoScLF4iZ5vbtXexi1PscrYegNfZdzKchQBPTl2KKX4dv82VaY0Z+YhJ1y2aZ9l4
AALQb6N41r0N/HrN06bSSJIgaqTwrgVCTdrOHg+xV7RPQ6C2T7VWOiendz+LabVDv/XZylqXvQah
csiAIx9sM+i30zJTbJdryEqrUa7jOsF0uY441HL+mhU1IttLm66cwQP1/Nave9W6CwmfV24uvsu5
9OxK9y60sKAd2p0HL2dIDfektoaB/m9WZc1JqRSbc19R6z+dt5pRq1sJ99u6H+9aTbc3QdNnuyY2
3nqnE6XzXLIbtFGvB6NsIOskmy+mDyHXndfiD2KXduwPoYbiDzJdGrGhL9hE8PwjnEbO2jRolG5S
174LF1AECpHqt6yAHUhUut8jQlvTIA0esq1+ewX6SZBX1g5idBa1UPpfLRIgu+IdGwSn0V1uB1SO
lgwgn5SXiCoqxJXvRFAQaKEr1/YX0rxS+KSXuJZq2CUOqMWwh/WkgTqubJ4XhoJD1NbxLoTqHekL
J8mBg2TxbvC9+rkcpvpZbNpi62jqRnKIHO1BxuK+WmdU48em84Pb3m6Gc69a/dkbqBBvZBzDQn/n
6g9FV4z57uIg+QQeYHS6X0LEbSjc6z38y0G5W1fo8vhtrStbuKzn6w9XZluNlKOij8/du0roh9+V
NxXR2p+35BC0D78wl58dSoB3lxgZf5h5+ZEZ/EjdBoCetnT4wY+rUDHN0uh1oC/smC+icnJAu/rt
bBJRuXUs7n5ILjOu7DJkB90fQf5/bYbOnTckPuma8mhizsxIuV8Pud+8Dc2g3XTARM7iFPtlbk83
zjaY63m/TiOr7u/6stK2F7Zbk4ZD2qAGyABNI4oAAWsosTvNz8bUZcGpzZ3hnMc5G9OoqW7jOa1u
EwPN7ZfBInegjm6+lZh6CUykVWHyQEZ3VN3IQz6IyQ31AsFya4AepNHUbOvpNnzFozPf8DOnPdLM
qj/KWYYOqD5H3f1q15FuO2e6BXcRoZ4KqHajjaV1dLhtWvwwrgfSevwloL53kQKJ9cUdmR5Ule9X
k+hmueRYKJRkuNp6A2GdN+e+MS9X+2DP0wp0DLp4w6zfzmlUHclTq5+8LoOoUvHtX3XkPMIuG35x
23zY1jT1P/nvsZHhzFexg/O15jJpBZ9yoFEC6BrI0VKvIZ2UBzcGfE3DxV3ZERlJkA5vtoLGqmKs
UNhZZlwmyzpDuCT1qtDdNIunhsdMQy6dFe0xvJGQ6ynL2rTWRrC+M0O8hVXtUt1xRvsRzHq+dxuI
hvnX2b/aIX0iWlJ9D+0YXg+rSR+rOkH7FzHDg0Wfy2eJFbqWP8eq/WxRpgH6oOi1snE0fpKkZ6BB
9YBmmIThAiNWDXjVxCvdBuJ1XIAO4pW5RUcdUvUM06u3PutsTerkm3rRkyJfTwa+Aj+1DsVbLUpU
4s0KVGVqE0BTo8Hy63Ub00+bR4hK6OBZzlbHagsXLwgO7WjHdCtInBwG2JgvDno3fp2p8M3DQBF1
nSCXuFpJLjHBdgIjNAtL8HrtdLkp0FfNfQWsyXDMcm9PwPEie4x/pg8KORj154AXgGJhBNXw0Gk/
V5YGyKqcPk3FQH+ekqRUwgMNkXvVofip+vdBOqsIIPKGXabLqnmb17cj+d7/tqo/6nBjKAr6Pjw8
3lqDax01v6czG3zWBv6w/hzpUfAalvNtUJHtb914/lxUxXZciNHonyse9A7ZqGCJommRZ2cbjRnx
eole8aewpHhlSbryhrN4I1P9sGQ+5RSKWcNti18pKaRUGLwCBL3TvagQjt92bmgfELuyvyhz9CC/
w2tECvDztowc6xA2FqTLJuxUw6aereooz8lzHBl3ppNvr56VaarkCXxWVePOit+8bzbxRE39wTON
/PxsLo/qFHxujKL5lCzyjUaawqJjNqdWHZTh4X1IUTS4l8OcO7c0R5f3toKeHQsVN43mRi9y8AB4
lAlYPBnBbaHfV2Z7Z/QmAjDZlI3HrBt6vmSZMPP5f3GytN0u+lvHAio6RGJa9VS2nXMvIZPuDw+2
Ox/XCbo9Jzd8g9JVLxNoZba2LfTpl5jLdefksSyK8LKIAb3jYzhR+JS7cIDhI9vuWxuJlYOT+ekO
bNNwMJflZ8UttyOqCJ+UdKfG6KgUXTN8moJa30YDwrdiG0HcnkFF/eotfK9iqgoTqqBMvXcW0wA6
/ZDUNk+Ry7Bk0/diWF/FJ+FmTB+pl9Gy06q+eZoy/2e4Q4Y7LwiGu8kfQaHLqRz4elcUdC3eA66j
qnePxMjQL9qg2sgYqrNor1tzf1lzjcmKePK362xZ16qnt/u4LCHjMnM+q0MdHK9C7EblFzXwfgqt
GiWVzjNPbq9EYAdnlVM5rGPxS6S4Haiy3iJlbK+RF5eEUpCYtloAz4gEyRpytl4SbQLF2P7t1SSS
PWoI6yDIRFVvxkcHgsFdPGrJXoa9F2LrjfGxd2dnM8BBcbhy+EP6a0i95fbaXoynsMy0uzqvUxs5
FRYZ3U/6VA4PgR60gJMy5+Cxs3yG1L7e+PU83MpQDknnvqhmH59lVMWx9txZ4y5HQOixWEaeGQTP
NGauUypYOO67zrrxp2aOtl7XwjLgZd812r+jLRwvMx8RHbI/mb5ceDTD4dBEGTilqt4C7xmea0cN
P9EIAK7S/yQHI7ZbEESWf0oXm9sAVJ1nBXGXZUi1vnvMA/1Umd7bBL0HwmAhJCgmWtGyvTP30MYu
8WBv83NfOL+v8bQGAu+yUbdbAqq+mrZBH043MpzbsgOMZkdbGSpuarzk5ZcsSd+uBitSRfrSdm6N
tE1A3RQGSRt30S2DSzTmL4uDHRTrKJYttqiwABGvY/PWoFEOrn4C/CVAomQoByOyY3A0RbC7cqxD
tFvMQ2jZYAS/GJqLTs5kBEiluBSbRnjsLYCPu3Zo5gNVeKjr3Sh8ViN3E09l9hevzDWR5JHY1HCD
TzKf5v7r+RIRQk57iViv8H59ca5rAAqGyxcQugfV/8EK4fBKaiT0NjbNO/eu0u7pzAggErCGH3Ub
B6d4wVhvJLqzI2c7hcb4JIcW1tT70m+gtW+np9ymySOL/ewo9wTFNJIMVn2+jFzKaI1ijZtEXo53
r9xd9jfelJTYh7ndMndYXrpcTawbatUBHU4prTdJWZ+AC8ItBQD2ZQy3abQU/BdLocYeD5D57+K6
BNV+t08rN9qvc4KhSDdTH7ytIw7IjP8/rrNee/y/30/Xz+rWsGAoq1LLOBeNfuxj3bptfYPnrbTv
jfNUsQyPXqlxTm0jPo20ACMLaZzFNIj3EiPhFU05e6316CVZpkikrC1DZUQ9YlcFED61STXtxSju
yxUlfKQJaU/zVb2J3Ch5+5YuJ3A+m9I0phs0Mfao30XmlqSGeYqqzAK6zXd+G/CTh8QEY0++38VP
Lmdy92XVtjdvzzX+GN2S5VMe+IAEj26XuoexaA24jv+wqYsD/Ts6c2r9Ys9h3kEseQlBlvxrr1vl
rcwXk0zQePvseKdAi7LMF8fQZ+7Z1iflEGcj/RxDeQYrUZ1nzSrPfzcUh4RMsFrb9Uxr7f89VlZK
o+C7Y8OIVtufSsVQtnJmAlq5nOWLrUwVxP/evf8ehx6sAiqYZKab7q+4sWSoA+NV8gjA7PIcJyY5
1GEffJDhToEWpL4BbVsW3GtOQPMZ9WXTzMA4j6YBgDn+ZCxmP+uS08ReeitDq6L1Ho4kBQDzXLzq
Gkl4skAQji7BPNFf1ph5pnmKnfBTQLPSK4eEj63JcwwKF3aG3tuxKJ2XxrdRk1yHNIfc9gGEJkel
8S7eALKy59g2rTMU4ePTDE2KNRndHSRo05NvcmgiBRbsKtJ3Tl/y5TXGdnKe3bcJMksOrpFepspI
5o9WEu8doDS70q1Scp3ddCy0yHguabTadyV5MtOykNRbbL5ittuysJtLiDgmFtjAzJafSn36rQss
7URq2HiG1PSkxqF6r3WtG22L14lesed2cU1dq9xr9njTGo4XIaSdTadE0X+/RJo0a4FON4utXHO9
mTSA6zsG6VKCYb8Te9p67bZC4uN4WWq9GXHLDcZOermRdbniVfMS5zaP9QDCBDZ2xrKfdCOlvwHq
T9+WwpZ+sxq1aQZ3K/tFCQfzTSSk9ZeYdYnVsdrWZVD7iTczn1O07scvpNBeaahUPrfFZB2Lzixv
2qxOP8Pk94sO8PHHnwPGCMGLOiAtI1RAk0qfjAGRl5ABqqFt7Owq+zg0l6EEi1eC16F4r+YWNvD0
Foz1dugs4z5LwAONvvsVfKvmnwINunSaeGD5qktlIk0Tm/fkdo17iW7GdpfUxnBXtL+nhWWeQiie
7ugk5V9VKehU0hla1JCIYUXHfLwjJSTeaQmRMznUDU1SF8/12I5a42T3P5A0s+mLXuJkORmTROpo
ha5O8RRA1x4kfUYbNAdj1kLlZqxI2M/8jmx7q8rd39PUzO5AA5ekPqMsu2tARG0Tx9e2MqlxU28f
dV3Es1XuKOZ9VSJwFAwTHYCLQvoyhDVqevRCv0OE3HvzWmpfP89IA9zTgPfKrrP42mXxvNGKyH/t
OuBIWl9Mr34VWRuvbfJX30F2sCgCDxWFRtkoFj27nUFHE2UD76ShTnvp0zbj2L8MNaF6KOGdE68M
V6/01f3XuWkaRFtnYEveLt2fRgc8xqgjjWcFz7m3F7YTymeg2CdqhndDUO3FNgK5nHcX9zIl6wtt
Xy8rmDR07T1Nr/durZQ30Ke4+4S23Z/1JP7S0GLwrPaV/jhkVboRe5715i5TgZF7C6iX9mcezbSv
/ly1J16ABqWSLPmZ7rZm0wSe/wAWcH4plfZZ7IGeVYfUNy0SY1wkatpDZwInauHZfI2+GWE8/jrM
AXIFfK0992U736B+Ut2oZha8sB0EQ2/n9q/RN72F/0QioTebnu0YWpi3J2v4Jul8QtNxB4VFSg/U
u/y8GGk1SPfT5KT3oPGcx7xSlK0SWPyavZ8FOalSsUXvZ6v3chaPxX2XQ44VBfZzyNPrLe9F40EO
NLGbD1bso9qIcuDmyiHDKfafyzJzbyV2jYDnnUyYBea0T4MXyP3yT1qdxntfBfZfNDSOxUpZbq3e
SX+0Y7ydzWn8FqAutp/r5GNEs5RI/jVCeKLSONpmUYiaaKDQ8JFDtXmE3SbjU6So4aO/bDia0HN2
lgon2EVEOZTNibNsQ8TvB/Q3KJF158EZ2u28xSFeL3X50KT1/aSUNU0hy57mw7RlbWrA411T37eL
1K7ek/A1Kq98mQAm3g6uoh/GuVS+kMG6RBg0/WyyCeIhO6YlKqc+rBlK84IK+HdKz9odzLrtCzyK
0wPc5zdGzm1v1WIqDtakDzuJlYOhpt+hsNPuZFR10UxPZX8Dn3vzxOZy2881ZUkfMTcRym0b8nCF
QXZkbtrpJ0fPd9ICDT0q22HkVHbS5ezqjrZxbVu9p0Fxm4Zar3yK/Gnaw7pf2HTKQIsrh9BW1ZNi
LQew5hnfIpyCrTV1Wgq6XzK+G6kULB4JX3ra/+k0DxCBrGmHpe+1msbnaPm+huzLooaTWmzraVzI
f5v9Nj+skp4zuFvU/Sq0AifnRuzXqp8SksfGeJdOobmZYeHYSaA41qXkLEiaY/y+1FVY4j4qnpY1
0RHKFT3etZm1a1s7f7LKlI2mmcTHWm/TXaNH7DTVlMb5TkVn1Kx/GcrMO+i9OiNF4KBAvchWi631
+nk7KmPzLI5/tKnLXDr8aE1dY2RKWjfDtptGbSeFx5Ug+lK2/FDHDFEvOvjD8JNULS/uC3f0X88v
5U3TQJLuwjndFZ196IvuJzfaQX65sfQxvR+mvg/3iUKrp5P/ZZgsXcb5QIYu7dujjN5D26UXuV4O
73ZZUUZil4j3eLGbi0DSe7xcUkK9b3YFAVO5sFbLoSh9e9/09bxZbXK28Gfe64UHja3EWC68hPTr
v81r3YGmIIkckgoprSFx9kWVfIxZV2whXjtSjfoVvQT7VFXWw+X1kCGsV7RF8wKsfxFVtkuYmNzc
oQrwPvUyFM+VjYzvdz+oq42mD+q+aflmE3aBsjF+BVDfPwZAi8GwahvhIGiCKjubJjyhEiWTnKCH
fWGhMv/rpLZJ7t9KJVqkofRt5rS7lcmEhhTyzJuktMd7GQfI4xz6iVKi2JQl5mMgXdd7vq2cy2xx
kxPWqCySfwN7bUA8FP9mUnm7VfLJeJLD3PbOzhmaYL/aatrrKCGqwSbLVZNtMVLtwyIcJgey1fCt
1uS889GHwXERFg/txECM+psEfDB3vXaAzjbbim1dg5wcuKfGcS5riMPONe9eD3jUXC7VvV8PFFB6
mGdzuHbwzPGD0mt/uy5eeXwMSrPjzefpNzAoQQmziLZCalg/G3pBn7VjPjY5KvSIQ9bPS4CYJEAO
sfPRJKHLRMDK1mXin9dal//zWlPRfvWiWDu5erhxbKt5kUOsFSjea373pmvTFpAi6bNn3nZq2r70
feY99Vm45KjQkhkC9FV9lejLmMQVtfhce4t2aMd5KtjKXEev15MZ6rK+2CZz9J5G1pdRV2qvURa+
jknkPI8Dj3tVYoS3MpTWHW927uhCa+6lhyeLveA51u5kIEEhzPT0Mpqfo6XvR+xE+8ekBzVVWzSD
bTuk83ZawydHZkgMHchvl1qXWi7lkMRFdpub0doifPZr+vyWNVQ6r84Dl8m8pbKl+vkhUENAFuD0
n8Ksf6jndLoTkxxKWJ2OyF7rkDkSRuYRLvmYONUCPJAoTnWqRjN2UBJGdvtGthKJ/MTJqRzgcPR3
raZpG9mmiE22JXK22tYZVzZZwKTqt1HdotuHNIACGTKG+w+kYTSLOre1mqLEsNCJ0e76RhhWTPXe
snQoMnvEBQ8K/ZOHeimQzkmZHWgzSA7VUk1dvVOg/xg1EDSU9KItfUrO/gomL0PxlpQcL94VJi9w
eqq04WXuleOy1OJNZt7JaBuS3aKLCE2jL3MJU5evwejv9pr1xe/0bwgy5Y/i7Fp9A0me/rnKau9l
0sOjmMMMIT5joA931CP7y1iozW2ulslOvFbQKPvAi6mjLRfw0T6+XOCy5OhcXYBi4ocLRG7jHqAy
BfVKm0t7tsJky5C0iwwzC0DfpOnbNOlPEHi6586fol1jRdEvFY0csw7/KUJw5mHQCxtSiyL5aVTq
ZwkAQOlAdhEYj+tM5AHDXyqNTbDnm1/TObMOiLvwtrJgrU/HDH6YBbPSL2CX9SC2HOEVeG/z42r3
ono4VAAlyXMhDnY1VYaKgCmXufTpohf1vvD0Eke8mawuqMtNt+hTyMEuOhJVclrHQLDa5bC6xTbN
QbibBxJB4rhe4rJOWVMoJgu9M/TaPq+HoeubU18CXXq3B6CRzsYI0d7uj1NaDvu5+RBTtNF4TFrv
lz4Yiwe4kvX7WjnIAGrokBYMHscv9io7il0sctYuc4ak0e95tlnNAYKScNpRZP3Toh/WW+1/WjRA
EKvPm8h1tjqdU8ueQjYglu/ax3FMvl22KFI4WQ5X+w8ahb8i+gWednGCL9MPUTySLf5zrLOsVoXR
t8sOSLyX/UxfDTsATe5dbGQVKZ28/tSkNPCpykwzSlY58AhXzufJpjMdwprfkbBzf9L4/iSHp/nn
Oa7rO90ACIl+kfGJ13zYhEqr/qq0j6LztcyxKv1tjq8p/rkJIqS5k2Laa8O0nbKCXTEZ7W8t38+b
HhKXx7rpofNQA3ZfYTZ/axy4H+CLnLZpA5ejM0zFjopK/Aj0eLy13Uk56k5TPLuaV7HzoQ/L8KBb
XsjDpmh4GvtG/3o1SWtrBbZVs3hua3gP3El3bs3BmzJUJ3iApD+odg6JlRtfknp8SCc3/ZEYCZ2U
PL29wK9Z02NKRKioxpd66B8kf/Z3Ee9r/GMETWzuNqcLeOd2yU/wUmRPAnTo9irVrS/W1NQ0gIWf
BVBRhKp9GuHYusAcstIA6okaxsEYYa/q4Ns9lkbeb4vCRG17QULEeXRZVOa3O1l0Ai0piwqGgsZO
57Jop03dPka0BGgxjymqMzwFapWf0TZgB4I42WUoIvXCG6thIncCw8ryuCP2xVTHan6WJd7XEROC
nlsnVjReZuj7bUCPNF5B8hGcZ1tPHptFSK8Lw/xHF4KYaj3v2zSr/i5lo3WJsFq134SAdDyQdge7
iWmges+nQgfQPBZlquFARm6S/OlqtODBRuZSYesisynaVBsdzoflBzmwd8U4k16bsuwxK+ESFV3z
ropHAFV/ddS2wl5icQRk1C4zkt7jXbw4grg0z7oBD/H9SKoqKxq1+fSW3xkMJzuMFKhF727n95P6
vU1eUQrNfpDpU7eRN80PGvimMw3sUIS9BeR9tK9TBTyfErvHqe0Olto6d/bkW86OdElyyCFSBGWE
xry4I0V37iL+HuiH0KtMab27TXWa2OUvA2a9N0D/v3YjTB+rHW6cvZkm4evfxNuLXY+8AmRjAxdZ
Ab1HmtR8SpecpIxVN6g3lI0tBO3IXXilNm5MO2uRjK2M14bKS92ShCQ58BDWXbkRlk14VqC0UuA7
lKFpm/8+qdJMwHn5dE+SqoD+djko8FQCL0Q/o53/sC2OGJkyFGEGYE+qvZ9gNy41tzrHzTQ9h8sh
H619Uxawuy8jOQD4N6OGh87F4mWd+thRK5YRHI7wcYDsQxI5uFtN8Vhnd0Ov/iwmOdidV9y6qt5e
ZjZRHd7mtfUbEj3dHdyfyBh1Y9IjDlp0W4jQLWpMQ0m+fTGKRyLl7BIuYzPIfstTVQUvk4xntkza
vpr7YSNYS22g+4bncjwylhg5kwMsafAWJOfVDH0vAM6y694m1A0S29WsPia6g5SR0noO38mKzivX
1f5+qgJ3FyfG9LnpQ/Kolvesq2C5wrGEPdTWlDtxzoOq0lCJ0Lp4XeifbhCt9rfidfmpubcn5zud
xdNnCy7oT8gBFHVdd9uiVh6rAW4xiSwsurOrKVdvZR295qPTWMO0F6/edMNJo98VNkzuCBxH/BTr
5UmWlQiQkBD2KdWLjKIcIkq2nNVZViNn1UFiX03QaNnojZro4VlazzZsDvWffJpZKXhE0EShRHoz
8Ea+NaDRvacrm6/mOig/V5BjbNQBZbaCF80n4RMgF9Ts1CAeb7ogB3Cx5FTZTmvbKAorWPEYZnoR
GhvQDMk9P0rwtZQmzTaK6eziNta2qZ/9KTB0EAHwq+yg5hUqwEsJTllKcP5SmkvJAXn92D6ISZx2
A4GN6pnDQSLEYXcQOcl8sa2LaFYHRjfrHsSuNsqAJA2aWfTra+e6q/KbMvSf/Vkxof4SSqsg0yGy
0uBInf34R8ZvOeQqiydsPE7RgkkONtrBGzHC3Uy4nF5Coa7M911HWQp56p3nvYZFOz2uKYBJMWkL
8CPlRhIH4ogac0QIu6l3fMEaT+JI9Yaad6G9QpCRnpyiyPni8/SjmXXeQ9mia5BZEYIK/jxv1dqJ
X9vBLTbOnPnfK7d6GAYS8ptx/lay4eNVLVo6SPrqt8TMvlhDkn/rFP619C9PP7EfyHZhnjbPXV+Q
EDAt7d4Nx/lmCpzuVKnegCqv/pcrF6P58crWcmUlLB/KqSDPUqTfKNp/vHLfJV/iMlO3cW72j3OU
HyAxg417NpWjWUzKd2Pgfe51iQ4Zdu3uofj3zvT89yfq6NrRGGL1KYHQbOs0VfnVarrXBbTN/N+h
NqLSOSffFU1RX4PeSXY6H/qnIPWVI/3b8SlK4uZ+bON5b3lz8dkJfQijQ1P7BSGNt9vQuA3FD4Jf
OoMk4NVtTLP3l9uITLf4023UPNjcGzwnb7uRz3M1IF9BESL7DBVs8Wy0fK0sI9NTOYDly50pfxAT
T1vNzmuM7ihDmR7OYJVk2BrjZTp93U6zXabSGECPOaTIzmxGu94IrU9+oWXPbLUAJrTWJ/QErE99
sCRhEEG6E1sdBAvqd+G6guT4Ewij7Nn236YjCUY9MbLIJpideu5a8+3QLGcJ8Hdb6UGXLiM76mdy
K6lB4nTxQM6Dao+m3qqwVO5EsMHUyC5QApnPsMGiqaf+EDPqokjFLFGiUyNR+TxN57JSn3lu8bdR
WcKHOQ1mfe4XBhU56G3f83wMGXQE/ePt6kAagWj1PXoa633R+jfIdXZbg/zZrRTv0gTuKxgmXMhQ
wVmLF85r71YqfZk+I8frQi9r+/7+AhyYhzDc+P7gHotIq42d6L1rixFNBfcowu4iFi9n4tVhcdu0
i7dqwc50Q4vqOiRhj3NofNaFpXYZTbb6WShsxbeMVt8Sqb5H/nkeAsOXyNKoDRrJgIX5gzXtkxYO
JXkEvDwNinGMSnRClodFKZXL4RJttgZdvpTm14M3KdN+Knn6HUL7JjYVA5BCNH0D2LUrUy95naK6
pNUPu3DTJpEHk0WVXuzutDCMuf70bbGv8Zpu/sbj28B3GLmXcWFsl0Ob6HSLDF1Eug3b6g2WuMxp
Z8AOslvM0yx8CDR+uNp2oNNicsavnucHu9HI9JNUd5ziaZ6n5vUqanDipbZ4StnBPyv80zrDpnDh
Ro65c/OQAucizDoYzfhcTfxLpazR6+zZpLw2GorznJqq8QmWnb3C7w2aKVZ3VlL2a6JUo6caj3N6
SBPRomOD7EsOND1s7sTbptZpgrbiJQhCU9YQc4+06DnMWEOWNMiDgUdKsk0WFgkKVl34qZyqCvod
gEqVEYWfCoj7IWtxt/MI++y2Mno0DX3fOVSm/eZN2FbLVDH93fwlQpwODXZ7C00aegdqpy2XP6W5
EJg7hVmd+VOaC2e5aoX1WbzzUhkXL9VxgkP4zVevfJpkGDr6x7l/FyyfNb7VkvNwl0fOuM1tT/ms
BNNfzqZRf7MN72dXcUqMlvvY1OOxyRPjLhxdSHeWNy04iJepHKdPVt8ad2U3paga8uasofs22L18
sMub2f8jfojhAp37YrDVfWk7JIggMbmbm1C/m/TW3iEJb2zEtjr+bkguQa82Mu//sHZlS3LqyvaL
iACJ8bXmuXpwD/YLYXvbiHkQIODr71LS7mp7+5wbN+K+KFAqJcrtKpAyV651G+bF5K5aAYXsPwYs
vX6GN+6q9TkkvgxLXKnJy+wT6lc9IB5/megKvG7BEpzy2bokvUwyVokEbYrrgwLtd+9YAOyeud9u
Zj5G8e0OuVe+3cFzgN3SrHHBkkUiW9OMm7Nr5I+RyveGAZZNVC8lizofkk0LlU9oyfls305mfTF1
ptcQeXA0O0AMdKYXb1r5IBFzgsxCDd1W7UEDubT3FmrI5kkoL+5WEuJmozWFF8iRtgsjC6rPbYV0
pMNycczDvnqBHtlsb0aoFEGQyF7XaVN/rrBXtayyfOBFCLaifATSWNt7PR0VUNFteg3J1cfI7Z4h
clGuoL2XPioT4Ra6IpvStlHb6Or/x88oEV4oTHBND4OwlgGfQLevn2jOdurH9tVmYjyOJjDLZE2z
3FoOCk+USnDoV6y7CSTYAUR4DBDkbRqZWFsSupg8fnGs0nxI8yG9iyX7h8zk5ce+uS1se3zVXmbg
bXkOPExp2I/YaxZHy8FDAPl455FspRCrAUWO99zhzmMCoeaVB9T1ljxogj0i3KkFYB/Jpif0Lthb
5ziAz6IYIL50DdZu8QK4dLMP+4athQ59ebA7rfPRXuJY9EX7/82upgzqs3W4EIPoLmmh/E3K+nJd
FiJ/AmUh30GXMliKsM2flGhQtOxF3sII0E2mEEGJCvSY5Gxx8Pn0ubrQYFol00MKErIIWycFna1V
HpXsE+tUfK+8Vu361PVNhOHc9lDhZZktlBWFe5tvLUfK/h8aMErQXR1zNrSH2R2yfdCbgQgV0FM1
WFimarjYcdm9tCt3sNWLacgWglNDtqBuVHWaYdKADKwehSppBXEFlLJQNx+gYBY56hGZ6eDe79wz
mfHXBUNRBJB7lTZY0ocKWg4hmB2Netb4JbTHdpNmON/dXreIjmTjIkaEBFoAH17D9La9vXzDYa2L
ej840JggBRYMTpB5md/VNJEhBh2DDOlkg90dZ0hLbXqdZcu7oX2Ip3DTdiK6kqkzfegdi+YfGiPT
bdLN9vukdpjqo9Wpf8j//zop7oAWA9sDPlonfcRJveEaJBGgHpVUvP42NtHRSLDbfCzCtvxUpOFP
S++6aq+JFz42k2fQCfK56/7epdGbMyJW8nzrqhQVZ1YW1avA2Ie2riweuD/doRdRnXH/1x73imKh
Mrd+ACSELZ1csHufWeMGstLNCURw/UFJiOUEni+viC/zlQHAxNNUQ0hjLOvmm1+LvbSAt12UgHOD
nwBCoTn/BuUd8eoyjy1TpNvmJXtD0z56xduSagJgqVPO25IoKT9F+O7GrVSvRsl6UDPiakQN3gI6
B+q1kLgnXSlt+6tfySfQxAYgLF0ObS42pA0WIqxydj1QXNQgTl5Tt+kaCIVDkZOUwkgzrMqZd363
k7SYiwAGXsZpgr3g2S8gG7zAhR3i/bOAVMd88XHov/iYAPwc+inmm6jj3UpMXriPg2B89SBn3amy
epZWmZwzMEQvBuh6vJJbHKfGHhzB0Nm0vUXF+mCXpCzcChQrrlCYbK9jVeH/usqmbsXLDLof1B9b
uwOtiG2vB4gKQRfUndbc9LbAMv0TOmO0J956gK7aK129228msk+ONfsTxT2ZHA0YGWDHWzXak51M
NPi/2v9YH9/xD5/n9/XpcwaE6HhfWzFnE6CqbWMZro0v5K+mB5HtyLprV6Tgfa+Vj9RFkXxruBem
a2DbEf9pOpCM6AmzD58SCL0kHlRhEjyl/73UzfK+3Dw9AaWvO+RQCNdqCHbp6G+RrJaB5WcbspF2
Qgfm04vKzAXvGXix8SrldmTtkRo1Z9yY8jN74Ui/O3tgmX+Ka/72Ak6qN7cZRqbdgrbszmANcZ/S
X25TO/xrtd/daHoZRvgvdvHt5xMOxlBguraVA016Xnv3sYzte6A9FeqH8UUvzVPWgtmCPKXN253r
ch9ciQyHEu3fTDGoDkUDrlvyGQ3HXTQSaDqGHMvso+8A9mXnwx3M1eyeqXA6gTbijrxp2SHAc4vP
ySFTDofBA2rFDo18l0EH89mskJIIvTA6UxdUf9smb+NHA4p0j/nIV6OucU0zzlD1JMsFdafJ4juQ
MZvzaDYIAGGGotjRKC0pILhxpq5ecszAyUdLFqDXybqoPTtRCFoUI0CwQiwZxU10I5scMHHIwZ0o
ltJF1QRNvDjaUNdKhToyE5pFfS2KTxHyRo92NodSyKGpQfl8my5lbS4Dr1tbLYdKYZQE90ONUjWm
1UIr1YN2wmsBNO56sD/820P57bEZ8Kr/wwPIKYTFdcrjL2t4OL+vhphDHx57lpytgcRBSMXlNtpJ
0+73ibEhIv3ZNo+DVB8k+3UDFlinMKytU9vISjCwmiIPVp886iJlMncJYUOYGqGc2XTD1LxPIrQO
eb2bqEeu7xMZyhFOIkIpdcLKa5elR8gPeo+ABnuPHmPPKONqziCJ9SBZXvtrxLeHNQ22nhGcR4Ss
Wj1IpqLILqWXMbDSYnYaO8kaJfXNhqb7prRwEm2+zbP1JEhpbAHvj+/IZPo9NlUgft7SJxh6vzsK
6AEvaJTWYMjBFSbr78mkKgMVRMpLd/QRoK5dHxzmmgCA/PpEIP2B6pfxQJbWzKH6NH0Lk7jfUwBO
giB3O9VdNQfwVMzbC1609zRIXzJkYyH6noh7+oKJtEXZx+/TZV5VK+Ey0DcXqb+P8R4Adtfft0Gd
f3JYUnzKsU/iQzpco5rjO+4we+kwIXc0CIT0tOMgSljShPfpeF7lIHEdvbXvlsmF80cCTTC8hFaA
9E5g3wHffVojqdyoIf4GGtyvbgd9HxCNBPtcQI3RyzLrCybSOE0cK8NfOQlAM8XKMBO2dzQE3zLq
cYe0uKWhF/IeeWFnEVZNtvHBWqAgg/TapTEH22mGDEamlaS0lIu2A1nLPth/90fO8MyCRnR7lC4P
gLCmQCroyN8fMcDKi6slj5HQuA18CBY2FAn0FFg1ixjP8L4vwaWhwnuoeIX3roUsC7bHwbaHjO09
OAIQ83dR+qX84EQeLEysu6H7Oo2OkyyzQLiaPvxH6Ck3WTqaHbjRS5IvrUFLOnUDzT59h7pnCN52
UO8OexS96ZMdnksuZPyidk/dhpkrAVbYpxgnD2xb/u1Gr4regYJ2kLd/dav1agRkfnfT55h5NbLT
TY3Olreb0mpdD0blPlUATkCYbNtOaXqELlh2zC3D3o5AIVyFKgFjLy3/sQsRuq6ZU35msfgcC1X9
qBPo3aXeIBZ8AAS6EeWPLqg/j4YoPud1kUAaJ/UeR4Yfc2WI7AqBire71Nbw8S6uHSdr5MEa0B9/
qbn5xhUDpWl1BGaLOGI+mKENOdPK/M1GkzQFhx9ZkNgI/HWG2NsjRGLKg4OUDYR5HPuRbJF8bZXd
PygLr4PAgexwM4EL6+YP6StAGqWJXWpjNfdz89K3E0RLS/vOGQf3wPVm1QV2Y2OlY4I09iSvSLYP
QLv+bpzF48nItWeytg+D9P1/ytQ8meAkuV14rjVbgl8Xv/mUSTA+x239hfbItFumjfLYQ2xehuae
7Crwr4L7wD5k0+cuguzALbxLYWBttxnEzm032lDlwaieqwhKFZCKsFYx8oyQnEumCw+luSQHJ3hO
29peigLF6o2MsqWczGgzxY59MYC4nRsrYOIUSHvd5yHCWzRALgpyS8sCP7IN2XrU/61MJ44gTNfJ
a69AF9I66bApC4m/X10aCEDK8YBN4/gK9lwPEpWOceh0l7FNHQzeSwXymqPjQ71PaO1oK5+8ZSdB
4T95RgEmrOpHNXLji77w0+rtwgI/biohCOJYyC4WVmY9137brkQn7auyoC2QNnF+QMIAjA7hFKwr
BlWExAqLZVaBfCfS8nSFvup8oL0B5EHftJD0SwbTWv9nH3KkJknAdiK0920xuhL516JoAxy3+ImO
nH0ppjtmTCeSIUsTNt7pMTph0ljD8G3Rh9P3sf82D3woYLkf7C8NZBkWID4Sj4KH/mb0gbFRoDE8
sySI110trefS6L7m5QA18xg8eNjVfQfdM18MepLBfk0C+HY4o6AnAbOmYT5PwzBPgqzqPKkpEdAC
3MQI+/QY146xzCaVLBFzSo9ROICknUbaMBnfLmloSk0EUJx8OvABCbRCl1WWBgrBYwvC69ACi09B
CAYNI5fNg2En1bKspPgy5urqOaj1WvTqay/99gdKpn4K3/GfvYyDh9kf7GvqmSl0n6Q44C9bndOR
s7W0fe+RJfIlDqPtpPNH1KhyDICtEagbp37GkS5OneFgUQbqg8/7sPDFeKBea0Jxvh2DaUuQoHKA
TnnfIKI3I4Q0fAiULH+3SRcMFCRKTc7kN7zPJdQRrUd+/3E9p8Ee3U/bE/g3UJ5iesbqFmHpbfMT
WNKBudFBmsIGKLB0XFCVaXS0bmhSCG2n9c02JcHFMr7UOHYfYj+ocEo2jQF/w2g1dweVu9dR5Qkq
d+MA4QIQJ8W6oQEw2YUL7hRi+8Ebu+VVM2b9+ebseJrYO60eP7hByD1eD07egAv8BQQxwVmWlcMX
LeIB+4CHLxVj4WWUOLesAL/fuBy8Y7MLaq6mRRKHBp4uY74CngiiBrfn08CyCmTWa3owtWS3x86+
FFmbr5R2ppEwQwZuYUoABBM5O//x8KPVc8YtkC2iLF2zHbqaHjFiBeoy6dIk4sPbEBmVldhA9QGb
oaeQBt4HP9FbpViRoxNbKA/ilcf3zFazbV6Bj9WugUybLRZ5lUNuwrLsuzid6p0Tt9m+4M54nSAE
CY24pP48QO7RMyLjh6/qnVsy70vr5cOSJuVuUu9UZoF5JOjGK8eS86TcdM/0RLCLdocYkTtPCoFr
uwuScc2g0LfIdaWCqysVqKmGeomgVXDmtrKAq9FHe3BtCNBfofQAhIxvfjg1gblEVjXw5gj5LN4n
m2WsttBHg7wx0jlXYIaHa56q+sxcKNRLlrsQ3wEFihk346EMzHvqudpEV+AtyXadq8sT9FRahAYK
I0o3ZgX4nRc2xdsqQZa1K9YhkhpbfhivCxsHzSFlICS83Qq5JXwaIGh2tNowJrswSeRFglRh7fsq
XtMvqtQ/KzMuHqHkxk7Ua8KgPRd1B94/jFET1KZau0BcrJMyeLOhcvU+LA1//i2iqrY4VxO/kj/9
FEEeL9eRUPX6tpAK5R2HbPGZ1kFwGPQbo5cgyARKlUrzX1lp/FOqxLtzeoh3yxCs9WSXruMtrcZi
xyYqhieWiG07+tbnTFlQsi6acUtuKVLomYWDfTP17PCflp2YUS1cBRouWjYPVXHgBAtsjI7vUDUY
rnNnajfEQkbdBLH1D12hu0RZZjZ1uL6NhgpBCbP4GeG18NRDU+ggU/wrqWsLRMtL10chgh5NHM0R
KSrgEnXXTIA9lJqmn7pIGcTntGrTuRuNyjxHlfFjXgkZj0sSFV+pF0nHufSt+exN0/TUFrK9GtAR
ozFhcXHXZMGFxgYgF++akYMzAHcEo0Z9jw3WLgTBylNsTAYwReOGxvKeWQ8uCANpXud0zePYxksa
q6Yo/uTmPyt887YqAda9C4v+UeVFClqurD+6mtwJsGG+S5hdQUsHfFGzC6ppau4499RLiowBAxhb
G+r2FjDcRRpcqEeTCmzQFwgQ9Efq0pKe3917afJp1LQnWd+kD4aO2haVsLfYYPSQuxHVfkDt/oVc
kJQRF2hQ7G8T2lyaWxQCAEGhF6Gmy2M5LxLldb/ngC4vwDARIJVduYukDoBmrmzbWDDDERDZksHK
7qbwrsrK8A7VktkuhrzRwiSfmqHMrqi6C41SQ87joQgi9252Shs8XBp8B+Z10wBMSaaTRrvbpNu9
Cn0bKwGFbZAWzgoFV8CQBJHJjg7+OO97gVzFQGtT/8Pbf4jHbN15CIJXrblNuqzfuagWeoyE849I
pvx7YQbIHHjlUw66tL85pI33FIxlNTvgxdvvqhGHLr1ChsPSgwcemUXsQtO+sKLq7GUGf2FyM4V5
/FLVQ30Z4gg4bW3uCiW2KYDjGySj+Mtt0lsXu/UEkaxpKo/zm3FgAX4jsShR3gd5pA9NFwLwJvoR
Kr8YaPS7la4g8+5dcOCJ+RCsyBIwhn1OWpbbMCughufYAWRdM7l2JEueZI6tYNxG7T8lYlUGs+2f
EmmsyhuTz06LoEYGfDZO2h2Oh9h+H6yqQbGdnh5C7GaePvlm84SUR79OMuz2G42FcDU+QjY2Xpde
d6GeZ4JNYWpTubRGC/gOPdr56m00ilAuXzslEFN66vv8wB+KjRmAwTQGhTViASiE73WNSsZBq4If
yCPy9j64onAW6D1mfunUJxoPwe22YjyYjjQx0xNbKm6Zhk91Fo8HT5dV1K1fXBx9Rd3IDfE7DfuT
NUFrGywc4GesS3UiN/KYjKjcth3IYvcAH3VL38lrZDxHY64NCLOkXMSWqe6s3q8uwL4YQLMideqq
qsT3s9LipL9m8CgN7kEICA7zzP7uSV8e6eXUNXFwgQzathV40y8bFvUbMOk1q9tWT09wVdYeyaRA
07cxfQ6QNMKjMnGHL2FW7UG8Y/ywHOsE4dLpswSzwNJDvf8VvFnGzunMfofyUqA29STPQd1iYtb7
aRDldQrtYpGOhThnuio1jQGPVpAEmnvvdkc6hVzlKj8UHFyKN5IZwEKh62N0HthVzeJAAxm+Xusy
s5HjZyGUXDtzPNdgSHvpflbK6l4iNkTgyAUrWlAH/EWC/2uTWGrYkBNYW9/mMLe2X6zvdpTtVF3E
913NxSPLOYDxmQn6qiaJHzNZNic8cT7T4CREdQZF9bkY3OzExzRbQRkXAou6G3R4Ay7okprQSPAI
0yPjkGLEg3CnFupx12TsnW+AxGX39ujVlwz40UXbB+araAZjVdas2FM3RcYC6pjqKbX0EQw424UA
M8xrmNQDsBWmv/eEnxxRdeousR1adKmUz1MeibNpjAEIdAEDgJBsuzJKPzqUuqvdpHYzo1qcEa+E
JlrUIBkGFNYKVDbiQN13N0uvBrAYuNEIVDA131DZAYatqvwauIip64h5YjYKSKvOvwxBUZ5QEeeu
3j2QkkAJQKLU0tUeYQtKefKAJlH5Narf1iAPA4pz4CICRzIeSOZDi2TaeqpRAzKUtfWAUnrrIZPB
pkGU8koeeZxwIA6CYYHoFHh2vcSdFnjajHtytjlqsuXYAHOFqTSj0WsiHNms7VJN+bJyjc3QO58Z
NLX2KeiYFq1mhnGmsDpSFyI1/Mnp5Fs3GsZ4E6NUeTXU0t1VBQTD6Kzu4l+9k6WKV3SQp1Hq0mn9
5my3KjwiqJMsKKvV2i2ogpOi38SNbwCknHcHaXP/aAK1NWfH0hCUXAMyrDSB7JQ6a8Yh3o7AAM0r
3Sb8uSYiRVAlXKUC2x6WAegm8j69C1K80YbJu6/DAiZgCI4D87/cTH3iQhLBztUyarMuWXoil6vE
aNPN3K+iSXOWx3w/960QL9+6LC60RJm76d04dDgf6snA283rZyixBUndcMjiYx6p9ITdzlsz+QnA
Pn/2RVmBeb05kp1mtGHAQaNqEtUMv3gabD71IQSDPdRS8tBgC7I5egD//eWyAChqfaMBoSuE0ZFG
BdJOxPnj5IzOp0ECJjPG104azieycGPagz6iu5Pa1HOzXiRV5x3Jo0BGYtVIKKE1RuNiR4VSSVmD
Q4qmCkjJHlCMFSyoi5JY6/K/3MnjdXcXA+LSIAsfdJmDSumpzo+tbuKBo9+NIgdmaMqPdEXDpd0N
ICfmA3gb3+dE5E7j5FlNFfh8/rykcaPp6zWktOKtnUXpinTD97muDqvwPVmxxlTnDgD8s5Nl6Soz
GT8ObvlDhml3slT31kSJ3Z3I5vrg13Ps7EiDk/bowNaAONq7C40MqKADpTN41XLj/pammnpPHM2x
/izfK8ttpBnIRGkqaowWFJXai3rkShMn0c4T54zWr7Vuy/++Ftnf73hbi/26I63MioIfUYuNxyce
RnWKyltC8PrvXRx32FPS4rFyG8V24mOXRpEQFxlrzrZjqPPAZLjHq+3QsgSIHbLNlz4AKvvEsg5k
o6ZwK9Qz6wZlBiApfREtThDg7ZLe+GQAfu8nxkvV1uW3gvsvPr4I30AFPV8ATzpf/DZkhoP3DKmM
gx4u9Mz/ZYn/dx9IgKHKC/zda6dznFM9uPaCiB5ykYlNA53amR2Ce1B2qSrTubT4Jz8z/1M8Mf7y
t0mhz5qZHeLfk4ak4i8Rt+OTKlB82eXGcEdNG3sZtDKXN8uEQNydG+sNeSq06Kup2SyLytpaMc6o
rrLGD1OzbmmEdRnOS/YWuDrMQQcl9B10TO+uDoW1TUMQwZLNRoZy0bReAWrQolr3qKnfh57Mnkdj
2hY1A6hV202eBje7iso3uwfGtn0NfN2zU+IM+W6/+f9uL2vUr1H2ak586ewVKC+hyTzOybIatLWn
Lmg+3fJnWc/qbe/4w/KWP1NIYSIKG/ubW1Kss6PPWWQPRzLNdrEsQ1SUUc5tMsL0JHj16XbrDg+c
bV2LcXlbpgn7j0vTwGhl89K0kAkq57vOZcvJQoWgdCcEBjNAUi5Z5bpLo5E56gCG8DKP4Ak17lHX
8pRrG/k1LISCIhAkW1phnksLvK+iwO6Dgia96HuD7em80s10W7OO0y3eN96RBoEDe0icrDv1KONf
DbmHHbfeyMw7D7z4qtFGalabfPBM78psBFWX7tJ2xSki5NpUmB7J5vogOAAo/EqDs5te10UqfHOz
FeznbVlj9D8uS5MCA8GsRMkU5yhsg2jZHozWNEhN+75sKHFUGCvsqobWcPZVi50d7Wf8CDgI6tJ+
hrqu3ysUIiE1cevSKGrZ8HtJT36EU0+PCuJtOExfgxZHosgz+xMIxbHHo76njXRFTRwWkIhNmy1N
DcGyjteGnkL92wphCYJ/3jcPf9jnlT/cZMyCeOH5hdogxNHvBy96ZHZvfvEgxBqETvw975J+2QyJ
f4Hgb3sCjQfKCccy+GrVZ3JwoEq8LD1wytdDVZ0L6IisaMDdcmhMfYOyc71yaxWfAxHlFzEBe4DU
VvzdZZ/6ypq+chSlr6BjW+htc7hFihixBwnhTrxzxy+5actFnPLorihc+0IDOAKgtkIPGCixmwcq
A/zLIUMdxVAfPEuAWtHREKhBqgeyqdYBym7sx4cakcENjwx1DTPBrlZj3ku9qU2QSqKeag2xMcCY
D0VgiDxGnscOiKrsqajlVuhCXag7OweQn8+D5E92akaklg5O7O7+tOtlwQ5tHEqr3X3w13a6QToZ
4oiCnHnwj+mo3kX+2FTzx7vV25AbIJHFcaqy7W1ZBkz9OfHVsjbkcHZdJHQGYPKvfYjXNQrN4geZ
BoD9llBsGJqgWFq2Vb14skEZn2qyL74PFIBSxfcgBXlS4XY/O7tYpWnuQT/0AcmgBKeUTC6rgIc/
kToDjDtLvw3xP6jRq5/srhvXAo/GU20W5dFCdnUz+TY2lSAfWES5337nLFoaU5b/BAf3c+eM9ktg
DAjuI/J+cQ3T3Jc2Svc9nMnuk8Lvl6o1rS+j3e+Va2U/TW86dGNQfwFoEwJdYD/0OrkQqp8eTVYk
29Cu00PtyfRq+yJaWUGvvgBJvx2rNPthjuK1y5LxuVfDiNOnVZwCq7NP+GWXa6/3yhevQzhQu/J2
2seeL451EzvLKko6UGA78hj71vTYSusRPB3OF2g0Q80ptNsT9MOqB9C0fSM7/jGIyvS1Ohegrbtv
pACQOvZXRoDiOhBgRhcjL+JzbQkc9jnvvzXO2k3i4jvANZDJ0g5MuuMWNZRinbC0uEPxS3FXhijw
QsChQrzeye8saK/5iyrHJ56yK5lQw2UgM60CLhaDUe4io002SoM+8F9t3DM/ixcIG6sD1++9eSBE
tcAUlnfUE25YnnMmzrdJWYm3/ihikHi+L1QgYbzCjynZGAQRwYb6bWHy8YQlF7nffCeyt0nzcVZp
Nx7bfFE4mvJtJn6bW/Kh5kO/GqLpKIF17Sz/AAmbheOCxaPM+GXGLEyQxkBwINkQxiEqmDyjQOOZ
BsnkCuvMeP/mL4FwR5osco5G4ztLoqOwy+a1jG3rgSFodvqLva+Lj/aEta9OJt/8awCAlsRege/N
axAm7GGIUE01R7KKsJdv/K5Igpw8F9yghEmgUrUc/Att04J7IrTv8Icpn3pIMu1alHBv2pFbrxMe
vFHniW94hYE+RabGaeyc6QqVah9EGShI1jOR0y2fBj1TlggMRW41zyQHJ0QRGM3kQFRcuwSi496v
mXRP0wNEkWY6wjdfJcBH5ICdHmovonUeNfYDEOLJBv8ZwUmlMfiGIV6945JXyAsIDrXwzoQeNQe9
Kmfpd0gXbcbKmyLUJIo1OLqs74mNykIgZpNnZzLVKmCKXUsVGdt+6tuDW7fjCXl2iI97Zf1Q4zGP
8ry++IxtxKcwBbh3IR6mrgFjWOVVWlXE/iwNs1j+7bNNHf/XZ4sq88Nniw0DIru69otKt8Qg86Xk
oj3MxVm6C9R8e6CyL8mMB9SRyH2l0lQtEFkFhRyF6/zGq9c8BmPAbHSRtl37gzAWSGMXOLW23maA
mNlSDCH+6mSUZYx3dOScJq3iNeim6ExvIyOInXvVsOWDVxwMQELOyu2GM11R0yUlGMpC113dBuo6
/BZLM1zkjTdseBLxve9V4sEfdUnbCKpfIE9OKPGsXshjtDlDfpM/ofpHLaHHHh0GPEr4La3/IcY/
X5LTBCdKAXhJ7GzUIHDsBxvdiOCu4/moQQmzda1hxZLLdmG1QAb2gAV9ch1ApO10eiW30ATNqVNV
iMD1OGvEcdteWu3WR6jl09P/5jbgl78tAEWEjJXXPTV5vkUpN/J6+OVtmCOmba67KquWCXRDXtKi
Ng8pcyE7bkzmZ9MZfoxJ4N8h0TxcwaaNinXtz63AXcrOQ+ZKL5t3xZb8x8R7W7ZE3Hg35ahsB7U2
GHY3PjBjS2QX4z0dbalbmUmynw++ehQVG/GHLmKZ8T6pTWSia1SX+gRcjWKnX1hW76yDIjBPDqFd
8ZLo3Q3KM+7e7gh1mmPUIk6TTaw9ocgE9BI5iKpPEOgM2SaqUFReeoPa0Dg1hhd/TdyKbYeCdahh
QRMXUX8uZV2ilD9zwCDju8OCjHEp33y423XLSkpkf7U3DXReNID/EkoLaYXkLbTWu3OnQoAJoS+1
bEtINKoUaH6k7nGJnVe7AeNbu/ARmhwWZGz0CF35QMrsy9q73uyVxUD9MY92fGVVABoO2Bk4eI0f
Jf3Q8BMS5za18ZujS+E/VjxLoHCGuDk1yFFlCiHdX/0W/EIFeP3J8mEm9ac0tqBZvqS1bnMgJIRQ
vG5Y7vG1PWRudgE9WLsxwQV+qayQn83uydJwL2rITFeTUHzpJmOxjrFT8XAGCf3TFOVLcknJNgZF
A/0eYa9vKzSx+YTTiQBNn98VCwOqZIdAN3QVpU5bgEnBhRHnuWBN1nZqbMB3tZfj2VA6l+OOfMhk
O+Wv2bTkrU8+1C3L3LGXtxHX8sqV5UJQslFIGKkifmsSRCMb1Mujnw1+DcKh6Mdsy2iE3J3GKzd9
bvykCOSHIGUax1D5ESBPb4FmP+Hs+DGa+Udwkyb7TvRkxMYzUND8zAzwAyouRijFj8m5HrMC3Eud
cY8iNLasW8EQ48miBRgji3+GKF0DpFgA+xFDuMYJxY8uqb+Vkdu+NiPy9oYrzAdseHxwT0oT/49l
usdLqwcLToNqfi9du3i54vfgFPhbJGo8zZcG74yD1WBPVaQ1Kon0CDWuAjJrBC3egNNgGzMU7YEO
4zOAl/cQ62we/akKTigWbJZkNzqQL5aNqK9pyKe7wBmwf9ETBLgCkDEqnaON+uJPfgk5XWUWT1E5
NYsBjHwnakZl5CdTNzcbdTvVyaWTsU05ARCuCnmWblQ+BUDBPkg/XJqsEcC1rBq3yJ6coS2fEHkF
vLHqHsgxKrMLUFL+lXpN0vwzFPU4LwK9OtCqZgK/Q71mqQ+0eBCpPXWzyZlWwALZW+q2foX0IALc
G+qOcShxGmv8Fdc3BVdovEd2gy9pFJl441CXoLegUd/t43PbYodKo+bAmitCBvc0iK1rvKic0dzl
hsEnsC2nDQoymkOLzQFCSXkanvHdCs90ZajqFXzZases0pkWrA57BOBHMMFbOQ6GOZSZ9RU1EVQB
DmGM5tb9m99tGs0gF5p26/7fl7rd8o+l/vgEt3v84UcDnlTdvrceQwGRZQMqIeWCLm8NiD+cVcmr
YQGhhOx4G/BiUNLXZf5rCvVvw75e8dalqz9vkLXISFoeWA7/+zKifv9gdBf6JLPxdlcyuk1tlwvX
tu6nLsbZTX+I2xTqzi50SVOqKnmB8ma9N3hc3rWQhnSQCjoVmrGTmmp0gAIxwmo5Mv5mU3SVpBsD
okbnUf8CgI3u5KbpUtRKvM+lGWUCtNzgsfPNPpmo3Z4yPInorreBEfQ6ylXppfAFduad6N11WsXB
cr7j+8KIUqFwGxzeiu6ddQVOybX1P4R9WXOkutblX7lxn5toCQSIjv76IefZmU4PZb8QrnIVk5hn
fn0vNj4nXcM9t6KCQNKWIDEIsfdea4WLaSjq7Ncvym79u2koVfNs6QdaPpk4mnMyQEK0BsNEvbNq
Vu+mPVs1H3t/qCOTTgpb4cFGP9okf+/d6qxxmNuo1HCry8ESOg8FnnjQuzn3WWODm8oHkzoVXTNy
7msdEtptpN/5o0UOebWNX5nNnBpzIZ37FP6WOG/ZcerU1lAKBIgHni+kiCZ1mdxJwziBJiV/zwbz
pFksexe1ffJt7CSokW5YHuxAgZvJYe7WLrpHSkinNHRvzEWHJ2Cqv1WRBdXH+XAHlPmM9fggUGZ4
BoGeuIRBaJ8wIS2pRBttAJuzMqr3pvciRPoqZORlTl7OpeWCxcCOvX2hxPg9n1sv1d97Ucg/6miv
UcJ68f1ezVga2y9Tq7dm3LlGdR1dTNOMLuC9tg5lNeypCuIQ0aVCIv6di7kMqnmdNyezprn4IGM6
kxVtqqLcREbaHqnUBWF0KZL0ObUTMGmMI1NVV4KzwtJ0b3ura1KjmMuQRWsyoQZVxwBdpADxUB2N
6eeQE/UqES1uR/Xs2lhHHRiob+N5htK3Nu+Qr8UlTjhMB7kXVnWhbvSTkBeRQ6k0+zQ6z0HDG06n
cPsJEb4oW7B/nW5ViVucO8f2D7czq203mHHQJAKTigtGtqVVuDNNs+xPvyrXXaSR6qCrIhPaOAM4
QEpe8ulX0aB240B0L47r+e2wrErkRsuRt377pU3RaDsm2y+3CwcHKXj/a7W9nV2XmM5d6r3QWNPf
0Omy0eva303FIRM7MGy0I5im3do6RBK0NO7ewrJ60FUcPYSQbNzZjCFDd6yHnp2hpdVpwDocyZ+y
XFWgMtrKOBOPNYjuyIhZOp9XFiuOgWFqC81M41kNAb5r0/GntuqTYzuWrMwZVsgVAXNy7vBrYXXF
WYL0qpIRv1JVw0Ht5cVesKe6rvGyTRykbD51MHXv2vGVW9ccTJxI0cO6ugm3NDg4caMdvCJ8RkXq
4OBm0SzeXaiqGeBKVF1TrGlwoE3iQ2gk36mRTlcL+B4hXO9uOnpltMg2C6wlDSbtqD0xkZ3InjZO
GL6lkc0PVOqwPFy7tt6ATgQ/aNA674JMlQU1UlUKicyZKNxuR8VoyIyNHcBZRyZ0Ci2QcWy4UoVm
Q+PFyQe2oRMArQfbeXWHT0l8U7XBMwuM5jIIuz5nQ/vuto7zBdLu/RKKgP3G61D0a20B0i3kaIaO
c8iKGAp8QFB/AU+hACVuXO2zJkDqmn6Zqhso8NV5Dr4Q+GjmH1/coFDbTHl6t9z8CKGPfZNks0+J
ekZYQkycG/caTjvz3GeKX3ss+VqXdfqQIci2qUtI/MBL6zyMBhTaxhrwqyhfNTg5v4YmEiCjVvyI
DHVXqV5/qcOqhx6onlwsI2jWMte7nZtbEfwUEQNroOgeoh7KuAkEOr+N3aFRKn4E6G7HcAbjFnVX
rqFwaygGSMKIIw+kBmYLHgF8pvzuCRoV4HJG/c2sHdHnyrERRoRDbTKzgL0nM6AjPkbrR7PbaEH4
zSWiA0ge96D5BrxDm8X9e2z7yC519GfIDudISuTxpuyq6ClvxMHOuP8VeB41z5AefaptnR1T3iO0
ZvTB1797tgpiFNQztTykbRsGW2hhiACRl6gn2ks8K5r22j/U/cnOY5xh3szUpzibZhn9Hsxgm09R
vSnGZvZXzRysLYXXplYbUbKlqeWAmfwdoyNjGkXl5Ybqu1DNkgGB3VPWZNnaAv3Asx5nE5+VpSRf
RoYstshCgjivSic+K6ylUR9WINDWHe1ptJfwkwGlhjQFs0/Bo6xnrb4cc+fnvuWABzv3o/9Qbudh
PXOD2t07EWRHkCoTpad4MBFw4e2CGhAnTE8BNASNRTh0C+RQufubmdub/qr3lD3vBNCcLRI19nXc
NA9+qydLsJR1q6k4gIhNWAVOSbebh7rlAwhc1YEaadPaIAwDqOtCJRqti/jHaIK3H6N5huatmjqp
4PGSejQjzizIDx1ayYsTlUqmyk3oxMWcirSBkxfEnF55ErmDhM3RogSB2FyMUiJU94cxJouxw89j
/OkoRg7t16wB96Tfi+yqRXxP3Awu1Ek3EbBWy258KKDRF4y+6PYuh2j3VbTDnkH8dYnJ0d77pefP
KzmIQxmlxhMDXfpEW1cn6Q4slNnCQ9bcFzJzVS4OnHlrqacNQPXWV3piyhLCFTl8FpeKsWpfeY1c
MC8KvtbxMc0N57WJQLs6VEOwY7FKrmNHai+iFBo6OtKFjCCytpHCOFapW+8eHD6+X7VfES1t541w
/HMkOYeY6wCWUSMdIKIcfdiaUGSpIceYLDiCpw0YesH9Idiioz0Dn6ptUku4C7A3tY57hv9mVh1U
3CVgQuMGpJi1ty6R0Ls2K4GgbI2ZqMIyAvz+9rB2MM9cchuh9ZEvbfpj+FW/KC04XelvqfwmvEBZ
btTgOpsOM18VuHYhpti+6kPH5nUUttDS89pNZTXahiHSedcCEj5HXG54ybvuQBzaTgL2ziBtX1mu
IAcJ/IXWhvFDAug9oNvY84oMsqGYkh+0sP6ou7XSXsJYuWyTAsxAAhMlIBrxjk7ZtZQ6WHnxNp3x
+FOsDGRfZBH79QaKBeGjE2eHNNWchxCETzvMKONT2PavY71ieFvovi92lg2qlJ/rBwQyZikv8w2m
v+6IBX93HEyrhT60SNeRngWznHUQIaAW2w+GWZWb/jpte+iaadBBkM7o1BqLtzo7Uv0GuW3FpRk3
JYj1Eb1AHRWp4VaXlna5yl29mVOWG+W74Rv4YgvL3VJ+261es8NhzZA7PFNE03pTtnKM4oLYWrlM
aswensb1uyQytWUw7nlW/7FHdX9qRWIp6HOQK7kOcffsJEIHq3Kws8eiSN4NeBnfg7xcwRHXvvLY
jRbIn+pPtZTw7PG0XCXKtuZ6MmgzV8b8IIkRgRzFVDbhkcM6x9tRFW3s0YtMewhTQMs1GyBEi+TV
VWjXQCuPgDtK4qI6EABA/8awjnDkpCdnnH6TWn/Rh4ptQmFiSs60LtoKpuEtkUfQQG9KT0BMh4fv
Lp4KqVvmW+b44YKbZnxyIib3/pCWy65OamC9gReHmue7KOMffdpUD9IPqrXrpvHWi00opY2DkcVg
QHE9KM03uPbDhWsPycJmst+AQpBy1GnjJEm+dG1TX1KxBXjv3vowEIa5tuIY6eJ9dR0SF9D+KIi3
iGkAYAiFhwuUQT7qcvuoueE28a3lnzQrXAOv2rFxGEPxduKzBVIWW+0K7xquQht42YKw/xFCVxvE
enW8wqDyBCLF4uLDGTPVUZEakN1ebYy5ZoMAoRGN/ggYeLMTejZyU0u4DwtIQ9yKFggUcV2NY2h4
yJCWljOPRoZxSLU+WWXhXW2zUoemj9w5MXpbf9XXqaEOqTHKM8EDvwSXr4IoYTbDY8u/gm+jRs6/
rs52bfXgesEfQplBc2WyAOHQONX2/odt44PR2NBr/97nIK+uXQSy8G04vAoGZZ6u7p8hF/NRT4kY
4Mic6sl+SEJ36WkDMAZVFW1EG/grBDkQ15MD5kXEysFuA1BIpNSGR3H1hSz8KhDrEOJ8Myy24vlE
PV9prFv/sUzE84iXASVjSmejW6CG860S6md0Sevic5Fa4fFvt3T986D9rfWXvjfjZhwql1q9Hrxh
1/YIukIKPd938ACskoIb1wQpYZA5Tob31L3Lutb9bgz5D8OU8rFWHF+WXucekAVeTH3qONOWSQ+k
Ej1vrBfFOtT8FL6ncQ1UjwuedtwoZzDmjL3dMNM3XHUGMoltnEPcRwB53VpxCYHivv5AYt/soMmA
tXkTPwpWMtynbQFumthYKRPJxUGUZ0eA4JMl0p7yp8Lm3wjaqFnfMG1F77c+LBj8heaaL7WFPyah
1pBhnK9uRafs8hXkkf2Vsj3vYPaAXpndM2W/p2kDaTrf7U9SyPag1/iQCXKXv5XRZGB0V9bxGaIF
OTJE8EikWGHCLSyyA8nQxGPRHIvUajTAdlIrvhX1R2r9U9/I8hG5iBMQqGrJCcsErCshQKvnndzn
NcNSc6xvCwuEAX31ktcyNX7UkS3voUe7AMOtF198bwQw1MEBTN2m+JYAQ7wArYa40zKo/vWaHT16
Ki2WUJIajoB8qZ2VRdZ6yFLjbISZOW9My39p9OQ+Vqn4AWA/8hud+t3P/+pu+zXSN5pIB5E/3hXg
R3DginHig1k1LrIHuid6/KleF4m1trNiUh9yej0+A9u9TxIII90EieLMr9Zm7YMMd4Ag0a2BZwKC
H9oZDDZgosqQtQ/nyiw3g3ZPxapPP4oEPcTb4XNr/3ORWkMGeNh/7JsOyNHJk3gBatuDWdrJ1hkX
WMhGhCKbzGP/SGXajCZuOiTbMLKDA8fik/gMwrr97pqpf7baTtyzIToRGYKRtMYaaaPhiqz6ePgO
lJ53xtp2sqJqvTdg1SlYjSvXv8cCf8VklZSZtaplaSzhoUSCcFew58AANxyea/eS+CX4uDH5H4GR
QQzKbXw4XVrjOCBVHOKIpXFfpWU1T3nSfQkd461x7Oi7nlfoPsahTJXjU4lF75YDodXOMxkE2Tw8
014JbpS2R5ik4cHR5dqb0lwxLSibiMeHNPTfaJlGHwgSKNeZNJpoR4s1R+AeBBg+WxKbF/F61Z2r
jlqBV8XI/EX1VVcD2jHWi1bOb6ZUD5lOhReDk89A2DusAZqJn23Iiydc+l9jFzBoG1xsp1D57UkC
QI1Ug8r/GkIawGTg3tDtwF3/3DPiwXBOYuM5wcrmCAqm5IhVb3LEF0i4MTvtSRpBsDfCYOXpcX5V
KmzOVmQjoaWFMmgHn8u8cBnbUKvWmNXB8+Tr1Mp6670E+GOPxRG+WiyhQfISHjKypQ2I61Zmm2h3
VApyx1r8+1//+//932/d//G+p2ekkXpp8q+kjs9pkFTl//zbYv/+VzZVb9//59/CkYY0TQEOC9MB
+4hlSbR/e7tHEBzW/H/5FfjGoEakX0WZltdKX0CAIH4PE9cDNs3L4bp1xMZwRlYFIOnvq6gHDLeu
7XeEzhE+T7412mL6jvVaP9oDsbKOaIXVmmazQaqZqU7W4MdrSbxykEsVM7/Pg/WkMhgF1U9l4IhP
PhJhbsuMMDLDBaIxMQRCwExEGy9yP9eRcR6rBcM9voM8MbJnx42ZxN3RGDddWBWrFJMeGJn+alVF
/QVk+vHGbBhW7GZsFchHks1kQn3JmAaAmgKb/fOlF/rvl96yhIU7yzQRg7bEz5ce9Hip1pa2da3a
oN8gCOwha4oPy1ho+UsRIWgyLifaATjoXIriTBYWME+AajOkif3ZqkhcbRf78tM4LRtpNoyuhlix
tjPN0n9RQaEvQiNqjzYkMfd5Bp6MHrGppwGkz7i81vtoCv5p5HiPpsyF0oin+gM9Zrzo72o/NHZC
6JhzAWmw/8t96Ri/XhzB4PXF1RFIDbFMy/z54rQyyiVS55PrtEi3MhO4/FQ8IUKRXqAo21wA1X+k
6TAoE21FUx4VRyukayWXPoNWse47b/AB10vLjBOwpmFi8pMSYg2mWX3R6+Joj2tEvBTvk5Clz6aW
QTIoa2Hap2Jf2mdfS4szEu1XCNib13Rk08/BbQu6g8jdUx0ow6J1lYH/kVqpQxF0K3Pk5YfXDKq1
RSCA2zPiOZxT4XawE7D2uwkgj50LzgyjjYp56QJF6FdXaNeb119sBT+Xlr6VUO74ZWlPCnN6bTq7
sZHk54bGAzqphdMDy1924CL4XrRO/FCNG3gKs8IMQQCGQhxYzawB9HAXO1nyoNe8WGl8SJfUSr3b
Vk29U5D33k3+RpHpbKmLKvpELt9U9jgr82pFDbnO/P9yRwjnpzvCZExy/DehmG0Dhmwb4+P0aabC
zKL3oJLxriZeUZCPY92p5aBXJpxhkD9xp9TfaBEmtKY7eKbbnTTfwRJNKyAFGUZHUpWdVGJJPHaS
h6XdwsmybFaNam8BkgChvZOHEJeJ8j11ogYq/se6aTCPRe66LCWybHpDqo3dDnzPhOR72hNdZOSz
JOiRbYVAEdsIGW5vzb/ZTBWiqNf/Ze75edofLyYIoCzBLOnoIKJzrJ8vZuQXjKuYufd2V/YIxcbO
jAO/cNYDzUHSd8yXjXKSl5SZS1rrkkVR+EDptaIFwy2IZxFGzCSwx022KRFnGOfZYpxdP20AMjo2
NbTcYEDV0PiA04n7cKd5QzIvIg56V53FF+5EwYycLdTAYu2jAdGZAF4C0Lprok7mYZaBy8Z11MVC
nss/XxXH/u0WM4TNTJvroNxlwvjlqmBFJbykUtY9g1zu0RgFM0BtEiGFbVS5JU5UzwrDRZddAmtQ
i0/UyykEDYgumerAnwdgrASVPFEru3aPPLjOqhZlEWrg4o7LOaUCpiboOSCF7O3NMWMw9NZ2ndnP
N6vSQnaazSDd2I6uocwNQYoRaN6GivVY10oglPze+K2O7LLR1TQZj3ZU15cSS22hvRQjvffM9gZx
xTQMXRHdC8HUZeVbaglyaGy5BWS4qPWTtSPKEgK5wjn4tT7eAv0rbqdsFerlsElMJKqM9SztLMwR
cCqCNQVf/CDsl0jGN+WsKZ3uqo8AkgxAZIRu8aU0lsa2toeCkqrgloNEmO8loHduubuFuHd2qqsA
NPND5e5lbH9RSV3dU1WKV9dCIYaxoiI1cAUIFeNv/3yP6OZvj44DvQ2HQ1zAMQW+wsf2T/NQ7zC8
7nojv/d9Pnqdk+ewLIKvSYukQ7ez2BmRnwDpeUgABr+e/zUDIwbi++5LhrDSCrqpYMmwreDh555O
0TB8wPQHJ9YCYFzBxWK1YQGfFOhqqSiDYeln9XBtfBusIl6yCkZFvCzV0iNoYpFqOhbxhVFtpD2y
3IzFuAD5aC7NbkNFAI0+hqQipJCXAVLNltLAXU6IoMDVy2UwWNUn6DXQ4lgZFcUEHIKjatgqAajb
BL02YxBJQAmMT9BrqM2ld65hfoJeZ15XLus2rqdD0HF6AHOQ961H9ouu2/XF0h3vLmqAf+0A4nkx
ah1K4YzFB2Qo2A/cy7eun/EXsIpUK8yp7prMwhD85xliXW0lke/U4AuC6i1Rvd2GNbwBHuCxOw2b
1akHV3x2KGsxIG8U0o193vgP4FwXyM+Bt66wy21fIiIAWIE9B/tF8I7lUzKLh9x9jJpBX7hap+4S
5IZu6rTRtzSSWSECeBupZbF372QdwMnQyWrcbq5DNA7OaWCT5biherOo+mVpGvWcW8NHHTWQXYde
BmPGNIYM1hCxKu+kBw9KIur4FQTwO1KGrMJqb3aD84IkRmse2r0P/ATkU+2q4JsugMOe64aBM5Dx
qwzKXekmjwAzRHcM0+Glx4cRNC8gcG2mzQPiXB7k7Lz0IY2HEjIBWbOmopWrels2SBynIkSYjXNZ
slVYG+kFHna+SJmy7/U8VXcst9e87+x7quoCt1q4ujusjLFOF3kJ5Y7J3G1VctKzZEvOWogGgd1Q
WVtyGPkUIRvrqs5GbnTDAAjHYkmCuu1FS/glKEw49dJya7hF/qPRozcjHCQwr6U7x2e6OOfcKNdC
lRrygQbQNQDFucqCOr3/0zgq2nZxlq/hsGiWeQNJvCTI7rMRjYI0SKgkj0CUREsh2liqBI8U6mhj
QjiAbK0Bs5QMcsTku/6LTNPF0Kf9YxgBoCFziyPWgi92rG4FABopXqQjuaGpsgWARd2uLaoCEbi2
aaNjGab5vOTMuYCf1F8bMgugOJP2h0iHdx4pifbV0hEosFJffgWmaqliT/zwamffVIjIUHekAzgX
4fnBGglNw+qfZ0Lj17clVg2CGQwvBotzjjnl54kQbqi80jutgWA8h4u1dRFeIsgA6KbOjl/zDajC
4BGhugbaUX7VPAyVlUPwBiz5lp3xS9gkWA+0efwtxV2J5DLxfLNADr+HQLUbbOyRYoV4VmqQrOL7
p3GWRKpSjwK2tAcJRwjjzr2yjKd1hIHs43kt+uhU+5V+pgaGCMj5ny8D/3VdOl4Gk2HdMP6zLPrC
/vQ+sLsOed6S1aePnHbbGZGkeOQZlI9B4gU3gKEP4Mu8PfTKMxaiM/JfJwPqkSkk+dPT72fgs0Ok
LJz/8ykL/ss6x+aSS4m/nMTkIX778gTSlENoMAhP04J+cO0CTOhe8AqfsBqd8mDbida547L1X9X0
ji84Uql+r/bA2zhVM6MOXiG1cbMuw8pemEGegKNpSW7O2HaCR90El0uqlr1fgjgYIY9FEnH/XvPy
jz0IIYhFWwPmkXhcLPpx72aXQCLvv3yO0/fDzRNi4p2Oz2CBDwvDcgRD+efbue2HLigGM9r0LqBe
5tyAKEszQGrbxkITDiT7vh1aCOqOgJO2js5IeiuebhauJgbEh/Ru1nouVBt1QBmCroOUkw+CaYV3
DlCgqX81WZzv2rGVirTxEAjurc47+IJBq+rv/klrRsAJc/6Vtft/vgf00bvw88/FwyttsIQI3baB
yfr55wJqEfeIZHmbCcNlZPPJIwPfvnPUvQSBS3CoFOMmGrwSPOCob/oEmDYQVM8iCyyOXt2AmI/Z
cFt7urHuweXs43sB0N1P5Vs7YcJk8V/uZvyRjNEb8OnHmEzHL3EcQ4eHR0j5qxeLQdU3tQO/XKs6
ErsacuFzZAohg601vS9B7IACD4nn0i6AlBRdMKN6ZADZK3AxIgAdJP4Xh6UKYkemdeKIOTzGiIuS
WZKayd7z4XahYmqClroMWwZSxwCr5a7KdoiYfUWyVfgjzk5YNOKNlHgGIlKufBmphufwDNb3wlXV
KmZ5fqhUY+8QRG7XVSGGM7DZ3gJTuf48jtNUbvBjGD7G0TUwPVoIJmbZiXs+XiBgkGxOSLQ/Si9K
dzqebj66h2owUHn1cdAeC/BunMiKqqnY1/mwAfr5jeqpihpp0ze5u+BY9s+nI1BlOQ5Z8q6Z1Uni
ranu08GkXa3rPiz3n+riJokPFcsXZptDb5K60KFMgL/Wuiriz3Vko5lFOmqgNXBY/H7WkKLGN6Fk
zhorrXzrMbAgKiDHoOLIgc+UKlkA7aebhzDT4a6PuAuavFpr9lROZerNK48HWN32S+WWFlTVhqif
g0AZbxSriq927dvHQbh3lvBRGqtq5fJZWTETWiFmjPiNJ/aaiH/cLFqT/QAJto2pXURYL6InAnH2
trIhs0xjOONAIE4HaUFtHslCqDzawDcOB/TYSHVGJJZwXfnn6Uix06/ivh8W0xgBVrzhEN7ZxToo
IzDFjf30UiZL7nB7OY2QuvnFgL7lbVCbD8ECQM9sTaOKIXNPgfJ20mRmOgccEIoUmdtvFJuOU3mu
OEC65ZnMaZwOYf1ZBSLNHRVdX4oRtYO8zvEUaJN74NNQln6gXp70tE2R4W9CZ0V1hg44AmLdJ7IP
RAByDpf7C7o2fee+GmkZHCS44TDHNCvdF+IeRI/i3hhAhQU9CWdZWaafzDstmkGxJb6QCXIMDEDY
oEYa6Hq61ENRrZ0GbMKlelOtUqtuEMFWaHr2pAYXCxBbvSEDslxYVarvoTra3WtN85XnbvSGvCgs
JZKKn6TnRHdYnVozakis7keT29olcNPoMJSVWtAB4BnfyzGdMW36E6j6QGPf4U9BB1HuQ5o5BthX
O7VWWeusS6FlXyC9Pe9Z4a50VQJa6iCMo1X7NswRe6jhDJxjdgm3PLIZMNa4ZPA8slnWBSyfu5jE
XO4lF2rlVtAsLHz5r6noaw7ymSC8Og1V4B7O4aM5SadmVwhiBCtXhyOPinlSsDtAGjeTbdUBnw2p
gHTllsY3Gs3ObG0NkV1zjq9wftW1TtzHxp7appoESIgYGW/TqUqtSnb4ZoHUynjmhsL3FUhEABsq
8dKEP/bjnEefaIhg3ZrOo06ZOBgi+Tjn1pJ3SCdOpnMeb4cVuA3SJR1VmchgH2wbkfTxAOOGzhv+
5nY6r386Z+rUldpv5+xFBQj7EXe7q5Ju1WqRua4LZ5shNgcMWp0hsUNrsLSg3V7VBdJWERPJAtvc
ONQitRRoxURB1m2yrADqCE3pQbVtzAsZx2iRUb1yA/kcGT6EpKmOgV7UP9DuVJs1Opsh1c5NtGjh
B3gBGNE1LHPgOQqwvGEJoq7AXaprHkORsnUuZICkAWPJAKVaUjFjkX6PzmRIXaAAJhet3yYrqisl
gsV1MIcUar9NGzX/6IZxS79CXk6dg3dbb9SVeWZ113NrfbOI877Gz6zTDY1VD5VzxBVJmnmeZXuy
o66F10GOjXXlluqSjrWHXoQvQz7UW2nkagHPbrgWVWfuWJTER68rsFLvFm6SbWWUQt6KJfFM+Vn/
3R9WKrHLH70avuELWn+SKYILYeEmyAkH8d1QCnxY6pV36VzwyCSNHr/qXCJWjE5ImMWXTqW/haYB
Iv5qiO/pyF2fmrsw7KwtqAHXmbRAL6QP9r4K/e9Gq+cIk2ogt7SkeQzw1liJzONA00Eyu49yZ85c
5Dxo5TIXIOZQyLJ4kx47gUJ7DH/CayM7XOQQiQJ+oKfvWu19y6Hs+sXqWDQXbe9eS/BTLiDDwAD7
GD6ODRR/tvvluEHtyQvwEIDN+X77hCxhAJw5Mgp+Oh4kuoHnS8ts5fQZGMzBfr4qwAGycBUkdJKG
Y8HdN/wNwLyZ2+jli1MCau+DNW7D4Mt4coS1y+Nx1MLhczlA6MjoGn6XBBFiOdQTvkjXz/ur6/Bs
Z0NMekkd4mQ96KF8BbREQSCnLbdI05cPg2OdqX2wQvh0ed6e/AzueaAboXc+Hil2PBB9CfsBj121
7ZgfrXK9cF/dYjV1NGSz1Osh3XEGDxdE/r5MJ4Ks2ZmW4MJF+CA46ojfzNNxQCQu7dKgTp4G6fcb
HVDwVVzV9UuU9TMy0Azg86DdF+9BvpTfOxLiU3So0gR4u8Sq4ewhB+JggQFzQQ2aWa4czJrPtTTE
WoKqdO1HnfacCvzlx2OC4i5fDL5UCOEi4wcayfl0uVIIq8+Q7+LdWxoUatxRRJh6FCEyfuBIeqkG
y1t3Q1ZsoELSPw0pdFbGCx3F4FUAAWZ8tAbNQQpeqM8GvJIeEax6zHsoeATIJ9ikXgTZsCnwjei3
Ce4E+LMshC5HIhhq4J591TqIc45v00ILzfts3EiFtV1uhNqSXp+B06BBfvOtrpxeqFkcDOsUvD9z
6kRWDbJ3eywnj1SyutqB6kaL13Ca6mssc/kOCKqZjayYRyU07RJ52Z67jffc2SkuDsCeky+yKDjS
nFjcLanVij210BC625LzEZmkP1Qm2YlK44g6sigek3FE0NOBWB3+SzPHcf8CiysfepMAhRyQeyoP
tdlgddrknb5p7fpOHxuAdQOI7FOz1mUbTPrWdshCaNghL0seXFP/a7f3LajsDN27x19b4YHsu25i
OMEcI5r7tl/NJd6R69xgIppDjnGtN9I4lcCb3A8F849GzO4+jBMNAb+ujhdTWYe/EAjNvILSzThY
mUCHlIUXFTjqHqFxOPx953ttKbTptYyXelXiNqMDlSL9VmcVXyITnS2R72yAicsKn5WnWctYc1II
26CYt6Bkd/0oO1CxM/QNctCwikpd85oM2TLtk+jZ8wtEMkZRLyyko2eoJch1wdyP1lB10QKMTf2W
Whtmv4nUL+6oq+YtB4MBsaDy7AznyyMdJ05EvqOTisfxARn/80lRawzvI52UBoZPLBaifO32AztQ
lueU7zkWEwTAZy6+ZCayADKZaAQ+ZYZ6mgsH+2hkE5nAbaDJiMYMRiMzjodFXnlLfNLPkZYUXpEH
MjwayHaPKqCDqcTaFEs0sLFTSXJjawwsmkoq6w+Gl7ZnanMr5w58XfKOSrrHrjmoJacSsiqf687m
J2pLvPgr981gYg1nUJhHbES0x+kQrFAzPBvugbjBQbBazBKnR0LIeHJunYKzgCu5p9YE7/kZjwXi
NNQK/Xc8UwqZtrXHHi3bUfOYHSuriLYIjaUPg2WH60hjfEFFT7HqKAv3i82sAHcxdEq9Hmxj1Mgq
HCo1SmeXlFr60EVNukpCuOiptXWN+FD2mNGmvhV4UqR6INM4AVU5HPVYuI8H9eu2WULxQSH6joEc
MDDskP2virY8KQPSAiqK+QLx9fJk5tD5RVIOdkMfORY9FBtWU2XuO2jKS34O40Zs4XroIQk3jsGQ
CBIb8Zei9bfdgBx1kCMmV+608SkP/BPTuJYiWXTABxs3ICc0tppBWe3dHhlnbpynV6qD0NWrGetI
xBqrAqeFaPz4IdTTAD0HakFPS8y+6N9xpE65PsQdqUg99GzlRw27pxruY63XmypaUZvfR+0ZbpDJ
nCzaDoLXdQZPEhUl3J4g7m/uB7t7BVVOdaDqSkNaI27QZkdFr8wFkEaAC1CRNm2hPxiVUkc6kjMA
XhHg7QXIEk6UNsxcQHtjgRtFnVvRsaXx/yk7r926kS0NPxEB5nBL7hwlWZIl3xDtbpvFnOPTz8eS
T8voaRzM3BCsxB3JqlrrD2o/bHnS1LuiK52NHDiUmvI0/vj4tG3tLZsZsjmwPK6yJIZ+T7Nkr4u5
+CK7WwWJWV1d9F9v341M9kDWVy/FbyqALwofPwpwdkLZ2zGMh9RZkdmKe/qskmfp5OxA8k1XWfqo
wnCDtOE07SHU/hqOzr8BdHweApQOjqKanG1mwnOYQcE+DImbfxzC1l0NF8KT15fIzOQtcnfTVPzq
Z3j9uOsdjP08UcWbMY20K/ns7goSMN+kUyb+DI8yzPzZrprDf22X45maczZ/Wbkjy+VsalJE576D
my/d0T+LUkTnswh1CPmZtTM0RTqz/H75bJVjW2CZm8ZTp6NLBuveGtpPmRK2XYFEW9PYe5kSZtV2
nTEieOpYhcpeYeK8zCN6xVE+ersPDyVdexn6uHv0TK9+zIzsVSJhqiRyd05VebueqZOUrD/b0Coh
GZf7T52tTGnyi2DbkqaxqEAB/aeL1NhKJ1FvkMKZtvNYprPveMUDuofJUQKkPuokTMqeunbzYe6G
5zcAkWpCAd1WXb40hJTFYgLZLSDOoPtnvMhWLMYwOMbXIUvHaDdFxOkqZURNU9NL9SpSb6uRHXsw
1sOM+sVDlFffZ71JT7Ik691e/zVU1smDaivTZmbTdrcMtI5jxKnPs9MOz1bat9uuFu1uXIumojlH
O4niQLaWZuLd68Y8yUZZVQ3DxjNU7VGW8MtBnnfOyzMe7L9fTdV2cdTYjzhld09Keu31YnzUVvvz
MSeF7oWd6ss2WWdHCjZW8UhAaO0v67z02jW9fhmS/PY50J4n1ZfFfww0Cou0OIPgg42EKZZfryQH
JHkRHkrddbNbwToB0QWNEFbkHBSl0M9FONr/64wV/k5zQtBfHdEjImlEKVYWAvCAsR6siyz1k2Kd
Mcb4Q5bkAcj/HCQ4ne+NfESoe3Cjp4F46jpYXiaMO2W9u+PN0Kaobq9X7IRlXcZREU+2ACSVFXhA
Lq+6/EgJstYbU9guEqh8ffKQNM05MwzlKkvzCI92GrVXWWqccbg0pbvsMzJnlzgSOEquh/TvMyv2
+n2X1u+yR6bVv3rI4pxlgWVWCbaEZocELSSgBcta30Mt+zbWmXdX14Z8bShNwKwIwkLTL0fvDtn4
1wjYrj+XSoeuY2XHYYUoGNpiPpqoXy56+5SvMAWHR/uhrQijyA6yblzFgBSwsB+D2lIxHx1vVzhX
25oCO9VjwNKFeZOH0ZuwYcNDdzdgqMSGngbhrkDneW0x4S9OBiE12U+2Ai58HnBlO0hlrcKzsUSx
3bMU1vI0NPZ92SDLa6sSRn+C+YR/L/ASKrxR//J5Fimz2FRrnRLRaqbe762f/abSumB2812MY/1O
cJZ0CD//jbyr/lSTjZT1DR70hM3a6qBOcf0u2CblU2W/Dj0LHiQ42XKv9Z/DC1xqzg3Q7IdOR7Fm
wcfpKxsJBNDXs2atk2eyTrbKfuPQiH+2ut74a2zZhE3gjULfK4sBSa4TiCShxH8CgLKVVZ/18qy0
u+jau2a796x0eTaz8Kpg0vHXegJkcpQnmMJ/1DgNTr4fVuQhv0Sf9OKkNNpDFrKHiOUvJ09bb8Gs
x51HAiT8pvZ6kA3GoouT958RLp/09kEFcjBuAeNhLBu9nLr96NbaMz+lsh+zqNjIYtaCNLYI2/iy
2E4p2zRWClET631gKPpuHJME7BBDPRCOfs2dd1Y6Q3uWF26SmsDqWhQ2F/YKYu0hEV50gmf3AYGx
bSX06eat5KB0wiJUtaLNAOuJVHbYmcZXFMOQNEzzKtC8zPyq2AXRWqWo4bnVxtemat9ny8geIuKf
z/8ySNFmdVOUun0tsNVWlCRlrbSJIlCX3DGbWJ6My4YZyz7Yhm3tckUv9jMYb+LjTL6yaLQmO6t1
8pXFDj/VYMlF/TjPmXnSM08JkIGa31REk4Kht/ILIZfhK5i0wsQzQfYSlalAN/OmN89FtBfBp/xi
DIrsJQf/Wy9DgQtSaLYgGpIOX03lKq9Qdf2vl5XFf7wsvdpsLHe1Mmob8of57fOQGOjBVer1sybX
mMd9MFlB01jVRTbgLlLcIL/3FxVh37ci515mnnnBJcw+5HNt7VIyn29D026yFbOUOJgYRFXnXhKU
YO/TgOX5B5iJkWGTpC9Z3f0aqYX5x0jZIft7ZK3nxsdIiXbCYvJxLrtDjFfFH22xnxCs+tngROnX
1WC/WKh0bMthjK9NraTnRpn0nWfZ5RciLeS2nMH8s196X45Ky/m9F0v8tSMYvwFVJm7CJLWqWcTv
IMGmT0kbiiDKs/p7PLqoPJA5S0NmVKVq35bYq9FsacUducjh6DblO4v+fFNPJrEojJfQe5rdbyw4
wdT28c/V6CSF9fZe5JoThKUVP2hdqB9cN7UPpaGRJAJ/j03vOL2bdomNDXOrpoTvPRNCr1neLay1
8nmAQhBUeIQcNK8sn1VSVdA9vSWoTFE9j/Oo3jvcErnvymfZw5rcQ7TM2YOsshuvDRLXFUfZf4kG
a1/nWraRrQTxuxvyaI/ypWSVK6YNVjv9oyx1wvDgG+FjIq8dx42ys/FURhqWN2NHRgkItvom+05l
3tzy2ILxHSsGZjpx/kzo6jZkRfnNiMFIm0j6nBrXBVu7QOpotfLbHM6oefYmfwq8PN4q9bvsrmhg
kyaXhb0sosvglN34Xhp9fcBZr93JanxMN52Z5HApcv1Y6qLeyosOinUquRmf7aKDkmeYRzBk6VNa
mvj2mIC7W2fAn6ocQqbCmrmaaPJT1YEyEvMAyasY08COmv6AipdCgnQt/x8Hf1xqfbV/vYAW4QKa
dCXqK6tiQwezHz2Ll0RDjKzXKsuX9YU2LZsqGo2Pbk0x/datc7Pfu9kslo4q6+TrHEtLcJKIf8Vp
5/mto+GX0C3mVxXn3QI96FdV9cTdtmvhL+tDlPXBsPfgZmxl0a4t8vAECi6yGBovQ2R3r8JozNuU
RylpTC422BZk4h6Jw2TwbXL+f8Jm36h6QXACYNM50Tzvm2ngJod1ovqEWMuwm9JOOYde3Z8hd7s7
I66Ux2RG8E3A8f5mDf1Nl+OXFBmoMW7+qgosKianG1FoxXu4Cr3i5lRzf0TGej4kYdvd81lBVRgr
klcSRD/yZBA/I/Vg6Qbvo9b0FzdzJ9xouPeUlWSWJLW2hxnQnzqx4NY6FNY2RvvzWV0fFOzep++K
3aJlTUwMv8jhkBpqeJiVJtp0rW68FHHnHqqaIIQszkDKDqmSJh9FTE6Ng+616UdxjLhLc6zPNmqZ
mC+ZOpEtN4qC+ZViZyUTRbv86OyQrj7UGCl+tNpN1B0cIkIfY0XpsM7LBFaD69jKJnvSzhr2j+u7
gt6TYxunDB+tuQWRtHdVVCjXVs+r4kOkKfNHa+aFyj4aNPWjdcmScE+KHTLGeuXGIRGCJbjx0Wpp
OD1bOoLj8lIiVo292qGjKovMbdp+6VtkC9axxTQue90KMU1ZX1cb9GmPfRtUrbk9tm7VHcK5eMF7
aJp8WJbtVR74eX+dJcbdaZfp8s8espuA8uqTyMv2sthWmAwXwsI0abWPzE3dvXpLB86oCu9MvoaD
OIod7+oI8VNZKfvJQ1Qm350YZKksyUZbQX+yz8ddso7/7JpkxKKyhFzYZ50863T1WS+wNP28dosz
69kV1qmNQ2Y82S1M4NzWaOVs5IW1nIePH8Mez2FZnz9fLCyxH6mV8iFlQ/7b60PhaBE5KpKt7Pv5
Yo6eHi23rS6f9X2k5Ce0q1/lK39eOy50NyAwpn1cw/kSOhpU0dVuRR6UGKcV4eGSPa+ssv9UZ5mw
Ol+Wdawy/j61SKWh34LkgKHkGxWAxeXjVHbtqkzxRYcfn2z5L5frsnivhxGphfUl5/U6dtSzK5Jl
c1ZcJEY8faslLmszdHC9UfOOdcS/XBZtK3XYN4nyqlpe9Nrg4Sbrtck1jnWjsowFfPWmtVDB7Ba4
Myhn8yUnGiDr09ybjouYIAfKi2PLQ44EXCExEBa0GqkAeai6xLs060EWu86qd2oIUVzWjXVNkpoc
f+WrumoSmUqca+J0zjXN2k3vGcuZSdgkNrY22KEzbAl8Ma+kBets2VG2aDG2jWtvsY79rJdnXqj9
GiaLH2ObyDqZJZqr3+us3c+zrlyANGSumV/lYTZjBKvWgzyTdTEJow046Cb4RwNS4xAQ17Gyc6IM
+1mtytM/6mUPOZQ0ebhrWC5/vOK/vZgcqzXedwKIa2SO0G82hvNOXe0R5/UAruvXoZIGihm0kqMd
qdtGFj/7jEakBqqnjHu9dRLf0qwYQ+kmOjpVnu1HEWWvcZg+SkrJ0oYJf4vu9x4eYPT/3iNU6m4z
Lx3ysB4Kol7fEbzqouKiq87WNPDa/axysgRxhM/y54hGT/uDUdZX6DH5RdZ/dHZm1dkMOY52Vt93
D2jNw2wxceyYiJ14pPsa54AtVenXs9U9fFRWRbsH0LcKuVJXroe2yeIte2x1Iy/z0aA5+MekqGkv
6mrjtHo7TcqsBlkW9sFnXeIKx/kol9K76bNJ05BT9eVIWflbuyy3LVoY/7jcv3ac1ncgW+RBXtHW
3F91n0XuOiZ22cctahxhdikEtI1HxmXyq2iurhNujGR2ylo913BTVENQlC192Or9JuoauJX8yjtZ
aTf2agoyG8kmbdA+Ncb2qY5VniV67BxdLyVcMjbpo+6+yTZZA+I0OThEHoPPOtvCxyMuYNNpqdU8
CbACT+WT7C4PmeGxbFdd5+M1ZJ0p1ATRENEe9NIdD1qugoHJ8+xKMC67tsQ+DgIViDostZH/rstR
tsg+YDk78NgDOs5rb9kAd1LblYOBZFie6afSSof2Ocwx/LVqrPA8N/qSW/H0ruVg1hsr78hD15jS
ZREAiaKdT3MNqZ6FY/SAkCYGjQoMzJStsz/m5vwXRPsAEsoY+Vk/gjUyPDBLJoICWdw/KyFJvMFo
kO5wkN5WszQ5Kuu6C+5SuTWmeXquWsDksY2yvuamx48rYXRKcCVE8LHn9svy4hYuOSKqXXU2LJ08
rjNnFdmh/5TlmTy0cVsezNZA7CmKrvbfB0JrcN8nHmt57Op71W3fZeNn/T/6LlMtVmzbv17jc6hI
3eGEJ99WXvuzXp591i2VG19iZLPXd/CPV/qsk28mXZBednEh/LurW5jxvrYLhLYiq70iDItRvRMZ
u8nN222TLOD380fPgciplJ37XBX6Q4X90l0lkfrc9triL06XnYcx956XsG83xF0cvgNazXa0dwbL
/62+Fr3VS3dRgODIKyVDo+EbI/6QjRZSQU8htwtr7kuTWhU2bBG3Ot7rHMNVzpYMFFgGWZanyKSP
JxCtK+9j8l7yEJ/vbBpvsgSV80teqOP9oyRMAlvu9PBRsp1DvpTqoyx5KRESG92AwnC+gj+HNjx2
y10edICw2yI0VCAK1BW1+auhAVGJ5YrrbjvV6m0Y/msLoip+xBPq8HmFGp2AexKJfZHFmNH/fWXI
8d62MEBfephwQnfKzS3aY/ZDB+jmwSyd5DCbDsyyoQJash4MoiLXHOt5PWQ3wqqUut6I9kazTCxP
Kcm+SWzqfmPH0NWx93noMU1KlOmixvO4yYlsfUeFp9bs7w1Kexs1zfWLoVTObR5Iq8mGGrY5vp3q
+zBacDiX7geELHc/t115yjFrQATw8zQBnn0irdsuQRLp5anTbLy7JiU8YulAzBlCpW011bMYgIEz
wzdHgnvVc84CZ99ghb2RrTnkwmsz5q8Eo7Mu6MfFd/u4farWpCoqM4tvObg4DpGHKQAMKWxF+kI9
tVq4fBzSYvy9+F1Z7ByhXyU6ExWCl7KehUspfivKhn/UZWu/yi2woJVDtKXb8myxDg1woEkIMh5z
LraOUBtYsXHyqFkNTJi6rb+3g/3sTarxnPaTeUgdM9xl1RB+VaARTEBpvtcLkqPFMHe3RM2N60S2
M6ibqbhPsVDbfRTBRCtAeaGHMYZHrU3ximz18EFfD+ya6tu4EtkSwv1bMLAs0tsR1xgaZTem6B+E
r5OTvIY8CDsGBB7toKWCSxPmgrc5UoamMX8zqgqlTRLpuEL1yT4eQISHgyVuCToOt7IWaL62oU0k
guJng1iLudkBfTIwYfpsUGyrvioAN526QDm3aJ03IwrRWhaNc7YhFn8d++/2Wh3iAXXs1+AgWYLa
B8EcHTS4rihgjQruqLZygTxsbscoJ/GzNsg62WppbHMRa6cPcNg6QIPQV/LFuXsdCHHXMePv6pw9
tXWtPFdAuw7tYuq7rC6Ut8JSAtlhxmF709epeZEjwwKojrRewWbkKddU8ru/rCA6K2O2S417Ylv6
nYjkuItyBQeRv+vkWZOIOljDGbvZmwc4hOyMhnly+WMyVh6sJtNvXvksC0bJA8LPAf0dp9L5y2nm
Pt2y7s62Jgy+zeeoeh0fGdXgt3Po7GWDfCsh2AcsfCJE5ldXbAcqvtK34nXG8/0+VFrkk9An4Nws
896pW2cru7khKQLb9Jh319b/9yhriOuXHvMlxdCHB8SJhgfYCEh9GPgkk0m6fNb3cUGieFlctoN0
kw1ppqoXQqxHOUjW83kRfejGNcTlGHey3UTYR9f+qlrqmxTVSbw9ugPODyVqke/X3OrVaRV7M3jg
64xIdMcWx6gDyCzjblXtr9F8o2+gh38aUf+Dy0XXD50/qQDorNI0wsLFKQ4x9PyUBpQN3TDdiyxV
N3qmAQZu3eusoaomFamSQd9HauxeZUnWr1Wyl7eIcP+R+NWLEsCfaYsv1ayHj0r+BEgYyst6WLBk
2iT1FO9kEbjoaqNcz/s6WRC2dPtLq3Xz3VpyhCzJugdQqpajbIydad7hwlxsZSt+t9M5L/Dhka1N
jqLXDI5LNsoqmBZAbc35LktWSIwhbC8h25tC36x+09lqpzEAKN1kANIDWfz0q/4wupHlae3T1koX
SE9r1XEnuNHa/MV1ke3UFYxMWfIuXxRYPWwmppd5LckqVddfkYnNrrJ/y192j008s87awwVG9DgI
kwA+F/MgUyCyAVJMx0ZHj2/YY7EEnHj6VNnjrNqsHs34Sl5K3fCGxkdk7XQWtj7PzcepGSrAlXoa
zPmM354y4BLQv0Wd5T2kJ5uHzaMDtzubZ7KtWe7sTaLrO9fx7J1ZZm9VUimA9G0lEKQnD6RjjwgB
x49eyMNdg6P4zSXQbXYoNGu6aaBxYU43eaZYwI3qCgFH3eZnTZQxx769WkWPvYD4E7M0oVgiZ0zJ
oxridtyG5sYtdaK46YokPzjT4+ytKyIPad+I10cCYy5Pht4swYsew/JGPuPE/T/5wNj+LJHYe6pU
IzpGbv7uDdEfIom8fRhr3iENFWJbbIeZJWP+RcuLFc/Z3l7RDG47HZOm4rOin+PG2BSblj8jJ/VQ
wUTcCWQP0hD0ea0994b2zdN011dBhG3MPiTaqTh+Y5AgUmeAP2PUB8PI3UOUoMBzqsO2C80Q9cHz
VOTPyRP6+iIgAJGI2AJ6diCeVlO7IdOxHceeeVnNkvMEbNEXZXftCcdHROz/Sq0Cidna6LZRqdW7
qlNyfzQBmOrZEKArCdApftfsfvmjq/s9/oXHdrHuRtWoZ68F28rkNGy9uCl8LZ5/hv0fTYH6Mnvf
H0hh812076gM7hOv+DrkgEn0qoeKWz7poNX8scFcXle+RkUaWE3NtFJ32I8J84+seEP3a2fwzRQe
pnmT0/5QWSZsLPMVNkB9AnLM7gSzF99MBkIGijIG+lJkAKysb3qsLwC+WVN6cSkCOrxDJt1WBRPs
nGM2VVfpLbZBVi8ReTsrxaNgKvs9aNE/lLEonvvwZ42E7h4S2otCdJR1wnKrJgJIebwKTk0Zk8fi
bFRNv4HH5JMsNapMhBeASI4/siRqbtpsYIaWPffDoL0YzmkAQRkooXjW4IVsSpQNNhPPACKe5hF7
8Zu5TKdSqDhxpflt7PB80qDIbJeUH4NE77CPwZOe4ujo1d3W0TFPDMsGixxzfOy1uGHx2dX72EZ0
cBj6B6AfG7OZR1DI5kkrXcVX4zgHadd/cZaShOVcLps+LJqTSMZj04PNRWqJ1CzwdaVXD+MIx6w0
C4Cv4LqQrSfbHztYqFSkiboet7gBV4Y4tG+uA8wZ1xzR1/a+62O0M2M1sEFACqQXDssCj8HEAsjX
wkI7sS13g7FXWLqHzZEYtm/W3QyKQz0lnoAfXtexvq3nuj31KcLpd3law3vL/N/aFl2loijtYd+q
/bGsCHSBjmSUvIommz8uEOERlIS6n0/LuIfsUcB2Nhsfq/cJHY2lPQkv1ndWr95VvapPAMkX7rDY
xS6F/fGmnQGZ9Pr8g7nKhiazeI+tWNXkWRn4zH7RydYRVyiiIKwcPKgy968n/JzeE5cN3OzUsV/o
33Xb+SLC3tfJ6R0juKpbJxn+rFp+HuEtD5VpI+Bbod1MBr4sVpHswbs3WRqjH4zxqi2ei3ipt1kP
ELnpf+QOmiUAdR1kU6tquyixex+a8JgvrvIlROA3nOOzZvQvhdWVO5RL3rsiU7ZO2PLjIeyI+s9w
VW0xkMInUa215Zc2Hr5FjdmhZBjb+9QmoVKN/S4cmiLg/abnPJ/2XswXkldotui5NVzrki9Ly8Rz
PpLX12u2LqHYp0m+WwgoH2zRXvK8RNonLV/GSg3E6g2DTyU2UXimkdFMd10ZXpoKVYmUm1HVhocq
1N5i3SFU0zZnlf1G0C/DsIW5aJ0UXRHE7FPzmAlELpqu/im0svTxpDbU5icqPYk/mQnW5G2GYWr0
2BWGdkCht4l6a4MCcum0X9RMvNamGvueMbH1dfNb7NjRrjFG9IUjsKmNlx91jUVC6qZvXeMtfp+6
c+C0l6rLfNeebV94BYbveeXuStI9tx7IYhO13a2weqK5yJEgpgYPqxMqmpRt/0JMP/HFYL0ZZQQj
i5DTXajeYczQPHHbU6nMPzwH/SvLe7fGHPtPYzwWZJ78WJAuZnKegtkCzlfqnhsQhp4O7Lwysmuo
2WR5fU7GjmewO5k7zDN0v1+dPo1Me4XQPYFdbS7m7HqbpBrwzkghp4oxOcvDIKzkTHb0nOWNDXXY
zoHxDl/cFIIFkSU/txW/75qfiWG9WuP8Z6N35MBi8wIY+1zBQnRm4oim7dYbdBC+tpiNbp0ie0ZW
3LpNTPd+12TNoYra/CGfweEpcf8o+sU3+zzb5izqNjrELESxEhy+tBEsbW4HvYazcq0LA0EgNz00
uRtdsKUJUfsx4vPi5dYxZKV2EnGqnZLRgKEZF8u5TNLxUCCCfAEabuw1IebrEOcRi1lorcBj6t0w
YoxIrknbVknqPORdFG+j5lr30HpMYZNMxQAS7QyWxEWNz2GM+G+woiCDLlXJm5tA4i0hrGfb8LAL
XET90raHQbHxGygS96UjaR80jtWjth+jMdwDAzJmLJmQyFe/LjU7J60eyjelJifqpd10rCzT2kB5
bf2Ox+XbZMH0ieG1vEEr7gAng30Ap4rrXy+MNyYwnBWhar1Ndt/j4StUvDUt/DOIi7xFCKL4PNbH
N+LpbNjSenjTvHDwc1BSb56FFJK1uM1bVPKIQMewfoNCNiGqjcRbpBgnDAf1G/qTHgEJJ9zIYiIW
/VYosIim+G3p0iqAl2SC6Y66XW1OTLKmeYpt9sRhZA63DhHXW8tnPU9uswNwxl6ZCWhTeTlUy8yx
rqy1iSh5D8rSKM9dylc2msFg8y6RGEqR8p5GNJIRhekjY42CouYDNArYb4SDnj2ZWmADGd+pqtJi
nNL+4Q4ZKWa0QeD4l1/I6cy7AT2RDUghO8ANy/AHzcjutTU6/ixSY5sSAvYNa9jrZerhSZ6Mu6W6
DWk9H/o2CW8Ln0VJ7AuYxZcsDsUDgdTeR5OKKatR1DtS6Cj6FcuDbc5M2GUzBwQSQNeh3E1iip2s
OiR9AJmh2xmrCWpfJAGM+PRuj3159BacVpF2xIOlWr6VfYnPSLnsa1z5tnPlvQIO3vTNmEB84f4P
FxC/c+0KPooNNgTD4W4Bre3Y2zCNIz/MCLS2DTo4gtNdkkAZEiEaX9qYPdhKetPXR3eUEbiy877Z
9GiHKuiwMXELiA8EBNBiDa2g93LHV/OSRCTTQ5eE9tNYeQTVrXzX9kbljyVBjdKL3E2KAZzfklne
tnFlb2a3GU4IddjXRGgJf7oF3EJLuEwzeaAWLKHvTplcCqMGpGtcZqTptoM1J2e4HfWehb/FO7uj
m1YfNBQzhNKG545bFXGo6k/TWXqM2IR1GJCiieOEEPLsaNuuC8t9GYksMJOX1tbqh2iedJ+I2jee
3mSYRzGfCssf5qHy4zZS7nbV9rfJnhS/IF1/bcUoAjSb+eCqd4qx3ihKwjxp1zwQ7Qbc0AP8KRsU
KAsLA21H01CmR/PSR5TWVbX0Br1xx19iunUt2UZsFL1TFLo4pubuFSH3/RApmT+46t0koLM17Hn2
tU45dV75IoTtXIpO+dFM/FCTpRlXs6qLbTunf7UG+J0GUXGccx7Kvkku2TBOvpLMjj/hMtAx76MK
wbSi2vkJI+9wO4e4B4kBpnQfhpiuId0hHOWHOZnj2QyBb01VHMT9ZAWt4H/SV3p+UsQABdQgMDpP
5dGdB5xB3LK+oDl2Uxu2VAZQEQNLRB3LDcCyrMhEbp+bycPRZWLxpDVDu4dku40nBcpaLZZDbmUt
0MrquWvLR0UF8IbAdrt32vZdE5keGI1mcodl3HyeeV/6CZbcEh3dCNeiNSbaD3G6RQ6aFXykzRuV
3UflxeIER0kle7V8a1sDrBzLgg03BRwKfNaDZZpwH+q99ywsTL9zBmIdyDRNGdrQrX0nVTrdJkCG
aBa1u8yNXh3EaraTp+NmKrLtMkU2m+GBL2gYxM6OQnUrnOwVQ6BpUxMy2yK5qm6zGDRhqUQIrejV
pZjQw2pDpqjcNg3fQRJupySDE3R50gUijPfE4LJTivSurer2mTX+BbPLDhnz5MHQNGVfcSP54fyQ
AeAY80Q8tuxnI4tEs+GSNxHwSrq6ZceqNjorfXZ2lRFN+7yytU0CwMYXLnKyyT0Sk8Xyph2CHITk
xnLSx9gTZ9tym22HRC5561zdDdDxDoujejB+ETnhGQ6VZkjzXY/w+9LbJXJeCV4M6Knvwlndto7b
+NCVs13oWTxJQhFtUXl619Dd2dZ9O37RcsJCOeybWtex+vI8PEsNhL/qMJk2mD9+4adyibG4fxD+
zHZCweliNjZOBkYmIigHWt9pcDRpELTTwxyYzyReY+Iz8FwDBWwgoPauCQaWFLvaQsG8RgkCdHjZ
PdUZFC6DRKBHzr+ZQNBnkzn7Kitps8cajOfPd2QWxrNIskclrJdgULXwKlrj3TbJwy9DdUr6VByL
mce1qQDnKslmVM7ZYZcJ9fSM9+5Gw4UuqGsNRaQyhDoXglNK21OnF4C8pgxNx6j2QwRW96rCnmWo
rebjYC2gIMwyxxrJth5DL112cDQxw0ghpPaLwk59yhOAAF59xPKyP02jGE7y7PMQ2WZ/yhOgU3Bq
mKkdwu3g2/dzkbl7ftzqZGRqdbKJd+26pbzNiP2ekERaTknOps2DlxTIq7kdyYA+m/Y1CUZkaM5E
L1yfUP9NaF5zSuvitXFzAiiFOTaHJc7ZInuwmt1sRpa4n0+j0aNl7rR44dpanvuWhTqLXpjHQVkN
8ar9NC/FiVmkYBM0hVurL1/tGFRAN0Ql1yfU0uKzm5tloMRlzF7KDU/ywPKVdWic3izC7rtQUZvT
0jfoZY3WvuFxeGrUFOxizLLUr5vyOUm7P9uu6D++K3kmv6Z4sdA+n8PFRfmlF/twdaOU+wx55q7F
1ZqP33vTVMXEm+ZgT+F4sqMXSE0VD7qthtQ/uwuysp6TvBpFVGhBq9bpsesWEu7LRhvTR03xEtzs
+WAk3yxkKFGCYAXftmEY8JBa30B9H8r2lio8LpDQDeJ0DnM/VsNwv2T1YWxrhBUKXBGT+Dh28BIV
FmvAYCfjJN8BYh7khZ3lhbRdhV+F4S6BPG21uGL7Gxp+3AGiRCoE+vdzWXhsrUaTeA2GVCeADvpJ
wDEPKgceW/3dXbLvxF1cvtkQDblBt1x2x5TxwMIGNRZH+VtV+lSemvUgi/JgIubB33z9Kf+tOcSI
/n8YO68luXEsTD8RI+jNbXpXJjOrpFbfMCSVBHrvn34/gj2ditqZjb1BECDIyqIBgXN+80fv3vHq
3dgHBBezvVb0a8yWv7E4ade1iSrc1lZMBEay+NCVqUdShw6iwP87dyPE0sdV5VXgMwOnBHJH0YH4
240fAZ4SZAAHTWkuftKGx0RJkXN/abEJ3LVhd8384hIzDpxQycYhrUi/IycnCJTX0LRaPGYn/aVG
G55wuOJunbhSVgCjSSeIaLr5ZZoxdk/pTuvF1SEr5qd3fNffK9U19t0cJlAtKz0NApnIqtLPo4a1
zR4ignNvK95hr3PBS6b5mydpkNgPZAIiZdcfldyOeXXc8TkYEWSzHKVm1kSc0UO8oeySk68G6HI3
CtMqyFhnLs0RLRjFWk1knVfKAEjLNfRV7AnzjuJRVhTxycunD242/jSAVo9mn+GtqUfNJiRFpveN
99wHk7EnqFzAGltHLCE2VlXnL2oKqbFjGbUOkiJatYnIX6yIjDNCVoj2Z3uI9tOGLIxHLwSfjQFl
WzxudHeK/wL1X539LDLXWCJnm1qZykuMcIah5cqXgmF25wyVe0zwJbrinUlO2pqan0Mc7J2pwXu+
Me+OE+R7XoHs4BNH/5JnPooJkfK99c1ijTxtB2I0SJ4VlXVP7XXbIgmD76II34kkrXHgNr91Irgi
iOr8SgPiaXwX9EyxXxKf6UsmonJVqdi2mbX9g8i8SyyAMcpRm/ZAsORGahCOS1tCtCJasslFHR91
FOc3TmpOB1RMp/1E6mADStPYTEpTb5k+bvKij/ZqOcc7PCJSGZHWJmjtZ4D+2BUG3S2DT2JEefjN
VwobJjjJBP0eF2o+k1fCrWrY063u1W9Nrf2V9U2JOjmESbL95GHwaoncyEMHqM82aC7H1yCKU8it
8cggtW3GNDmXadGfrTl6NwL17Y2qPHhdpbxjfb0NPIOQKoy9jd8m20FE4h2k4I8Ao6kns9KVN0O1
FOwz1H7rtinIRisPd0k1uN8q4teV54Ktr/3xTOBTbBITOaWODPIBRf6Ni5L799rrjbUTO9oLKwDj
WBVhva/hnt1Ds4H1Tib8V4V8sOVFHxWGxMynNePq5Ukxe4+YB8/ogqtR+oQ2lCD7mRS/kBUIyZGG
xWqqbO8O2tjfidCBMFxOeGxN8fRCiOFj1JvjNAbNva8b99oibBFm4Jkxmq72KIEzHMn8d8KPPcmc
d0wuLVk96stu2VM2yrosZPfH0Y+2/3oKuduefDnOI1amHAWRT9gfs6nxspn32B3LutyS35suVOkk
639sPvY/uss2WXxqk+eRbaPWZBtDLYYVa7sE7bcsK/iozpuqwxSGcOp/Wo3OZEIw708UILtb/Nj+
qS+HLmUwkgZULGUn4qA8yaKYP7O9mSM+JutmPf6njno1s8guuuSjLm6WpvI6uKmxBkQkbrKtSG1G
98js97JNFircdDXs/cvSlNrxq2AYexzU4Nx4NFHzX9rkjqyeKvI7s9bxfPKlLVLqlaZ16vHRxopz
jZi98ZKbibYN3ULsrQKp8VwprWe1MNVnP/VCPn1D871ytS8pQOS7rirDafKDdGtjQHTNx4nlkxhX
SLzl30IQF/sIA8gDiRFYy7ATMdnbaLrXbboqIZbiZ0923tUXM0r2Lt/YM06eTJGmODnCHNvHLPnP
GZKte8Rd3rMqcZ6hH6pbhWUXw4qwn/pmiJjhq0/x0JwQQ0nPuPcGWOoA5AZFNW0NT7MxPUnRj8un
74GD7CQX2rsT0H/Kmkr9ht5atgl6O9uqk/ZKurllidki05jHw7pG3XBvVjmZHhVBJk2HKMfUexN3
nfpeOj2A0Sae2RREkhL8obCgEsZfUfFh1G3NShlAYyusL1NvFpsU7twtCREpKIb8B7H88SybKqG3
z16SHmVNFhCFxa6G+r2R/WVb0+rvntVVF1nrwnwiwzQ8Nc3ogVNrgk2exv0tC/wMGmzYbxXR9zfZ
FuZMdgFHPcuahyvnOSzTX8jQ/NNhGpCqJioJBmU+hyxS/XfYW8FVnsYrpvCoYl24enToWuweTKVK
jrKt5L29NIr/7NXk8Md8g16ieNWmVMXEMx53jivm8ATDtmwTVnhNMzKossnKO1C3Sf5TjuuyKeyn
ca0Wmr6X1Wis89tIVHw5Q4YFtg5QSWJeJcgVOOhrVETOIaoZX5Fs+Q/odulST8zPNf/ro/1zP0L8
GXBIQ9/J8z06dlp4H8jGsbJJ+zUKTvkTkoHm0Rhm/ZwyHFayTRZdruZPzVyISAHOqY/TrPkENeff
HY/OWjw5h0JXXx9NcmtM/Pzp0eZG6S/Vq5j9VKG3cqs6esp1UsYBZr3L1qPNVhpABJV3kj0UMkxL
t0yUyUHRAcM0OqrjUWFihqKmzbsgELT1mTPsZFUL8hQ3hBbetWPV74HvzyCfOVY4dw77ID1EQQCo
eq72QVvgGAzOBKkm1l6B/W54Cfi23CTCPFdNkuoHvQa53/St/T5kVX8IFGZscm8y1PGhqYpxI0y4
8l1jOye/YlJix0TnVEULEElL7Deny1iCecEXWbNSLb7PeQJZC13ffjNMC5WkJr3KprwVzCbSYrrI
Kogpc42H47cSnYeNPpTemxV2CpJgobK1PM9905gaHdSMSZ2s5ki9oL/GJEd2NhguXmEwnOVOH0TH
21edx7pb96PBe1UUr+p80rhhutt4XnaRHbElZk43tjgjYVy4km09X55tUKNC5bG+98Kig0TDJ2+Q
Hzb5bXJ1xyfcOadxmg66yNqw9engJPUucLoE7KcI9xlqIW+ivxZFle48BWPopJ91L3v7TpDAIvmr
tdscVNa7EndEpxL1aytivu5jlr5b2jAyz2eUwzQmYS5uOOcphO6Mjmjy3ikDyRbP/4IcNBYcA+LP
XmvuZa0s+urNMY6MjuHWxsvSARV0cnTdg74VI0Wd+cF7PRDJSkpSUtBo9IOWCWcdkBOYo3zOugPp
sg0Ts90RxppjYy7T+fQ+tka2NvVUHDx9g/io+2rPfjCy0JODYSovRlZ9bXUFKx63HF/40chw5APx
6oS1i2JAi4xIHq+FXUA11NEQRDUr/95k3avvl+obToYScbOqTM+/p8S14pK5uqqUXJ9RA100F3Ir
mOcYdm4+iUwkS5M2+OFJMbpbVCc/C9s1DjU2Fs+BhT7cyBT3nJbpX8y965+uGTx3Q6r9wmZjF3u1
xWLppR6nFRPyjBx20wCXsOKVh7jyVzHjr4OsWgm8Md7NqD6GAHl/ainCcMprgo3JTbfzM8q82S7X
iNNmSpRt3T4qSHqHX5n0lfvOhcgQNF6APn3cvJpdXhEIsMOfVfBdFZO992ptRudn7mZUiRFmUZBj
nO0StFVBxtqTfp2iPnvr22hmFybBSVaTEr1RQBMXmPf2q9+O5KHavoSrYQyvYWXO/LKo3oEKjg51
iUaIpWQH7J4wcUjs6kDQr9qaM62clblxY+rPn5/IQZKg2ACC2kYKiX6SWskq0puQ4I29MvUrroM3
MTECGQy1O+HrOW7fGagvRSvedadBszbNrhartfducrVrU+s7uQ/pU+/c4qG9GuyPlsH53Qwc754W
yPNjkfHeWcaIizYmzPO+ASE4Ys24ms41Fb3FW9kRuZ9rHcniW4YTr6yhB1zcai/eBX5hvTd5idlu
lu7lvtaz1KvjV4elVpjltemno6nGKrIW+iEuk+k5nYtG7c9T1OiEa6gVbd3tOlex0TLS7edB1xzW
vGO6IqKDZoBsNOY9kcU3ZhzTc6pX9rPaa+z1x2bammHYIVg71+UuWZDAxOape5aV5VRpWVskVXPC
qGkfHPouJSxZBximuVYVQBhCOUxW8/kPkASwOXqGPZO1AE5EdWh0ek+uOh3bYHxbqnKPVhXdKbTi
5zTp/jLzKD+mRLyeu678p0AB09niK1euP+3oVW940vkpj76N4WjGqh60cgWAHGmR+SxhQzBo0CME
A0xfvBixO+yCDjKllqjihTcJkoDdTeNl9jCSbbKfizXQi6y6pfkK444ow3z8o30qa+SLKltBl1FU
TOV8bROMfgDjlCKLmgyAMRTLPilIIs9tocnoiRCQAM5hN2+plb0Xfhk8y5rnjf4MrcSRfN7ZN5Gy
V3o7YiGdtW+qnelPNr4fIEYaQC/0KIGlsji+y0pQkWNCr366yKrWAOWAjJfsZbUYs+jo9x7I4flI
ZDzTl6kPlz8sm2xrXIdVIm6yZqU9IdYeTRRZDfF+39rmHIieDw9sqzjBxbBXsprojvVaQcGVNfn7
GqEfEjutXuVvT2ec12BFCn6a8++egUWjrhVbWS0wl+fRzHC7kb/NTpFBihCCmmvybKHfvSYFIV4S
y6TWLC1T10pZVyebZAGB5LFkrDbz+qDaZIYE5p/vzpCPq0gI5zsA4nPFFp50vE+1Nf0mbvFlJBL6
rWihi5CUD+74fPOpZ2q4wqOzeAbBkRyK3PZPjTEFZ99XwgN5yOyQI+L5oqfRlwR5to9mdG7miF+7
4xYfWZrbWC7Hw0krMDV2I9A3xH7CjyOJ+JoIPgsDTbjRczJkEUgcIc6kSPfRML3ZU2askOMEvlEk
9lMztfm0SkuNx5s3tUvSF1kotp28EA1FItv/7qDwuO5iGOhuX5JPE2UH4AroORw6FY3NFhaL1wxn
wPLTsarLH9hmKkdLS8c3qy157IZXDT/4L/iu/cwmd02CHuXuwt8FdvCrbNP4JYxCdGsTR9lB01e/
FFakMWltdpqr2++BvScllnw1pqnfGUoYbV0lOQvF+8l0XT2ZVfjLDPMf7RCYpHdK56CBGCXL5mKc
hdDYUEUJCkyQH7zAiP/uSRIlo+UCRSpJVjq82HE5eBs9IL1UAgS45fmeiHxEyg/T8yaLMH9BnZgs
gfa1nIR3sDwynwDfk20ZII9pOoCVerDwdd35F+tvF9b3c59pN0OtTxDRyxVZKLFTcyJiFnKXBF4G
4r0qc/PKMV6G4W8dxxPjmje2exjTFvnDAYBytSbOqBw0hbwanKZyB3deRx7EN04/gXqozwkRsA36
SvYms7PZR3Y68nlEYtMW38rUre6TzkebJv3FIXEPuNsJiJhSKOYQXAYv+jlmmC4OPdq5WC3+nqDB
FI3u4QYo6rXVBc2V5K22t0orOAkrIyofFu5GZKrxBeTnj96Kit8mKpjkgn6FbVtC/g4I1ucF4hB9
065UROqOOPf1NzXXwtcSlIqsyaK0Gm0HcZ7g2NxDFn6hg3QZvLMPWeWGjIoG7C86gI3YRngxvHSa
qd5HUqtbTyfXLasWQorPaYQW/LyzA1147w3I2IPdXWSTAftg74R2uandWLt7ndGA8gRANNdkk2ZY
CL41SXySB8xfn6PBl5m5S3jINX9W+yza++gDaTXD4ipreFKJbeL6WOjMOwdWNuSrm5OsebrW3kMl
ASHgIEkv23Q8Qo6dl9mwaDhAFkxKdrwa2IvOBwhXGbdxGaugEejBrDp6bXWyD/NOZS6GnsCfAmng
KHsQ6u5Pfo4K1OOUwk1OiK/Gy29Owz5fh954HyPCHaOl6ffaxxotq4JTkgZ86fIm+m03NrrSzJ1u
TmDfkv6jwBP3jZjmejSsAWuSzHgrhuJnECM0IfcRolXXiFN6BxCj5put4WeodF6/lX0zQxenEpua
tdzbq2R6sF+39r75yve+AAxTjenJC5hBQEULb7JAHCXflrGfb+N/2/QxTFei9BDvtvXwNooBlJfv
of1t7pMgNO5u3hr3eFIY9MG0HGU1Urz2qE3AQ2QXrbeNOx+w0UnDpX9Wk0YeUGk92PPhpah2wN19
BNHhtpVK69xkEUc1o13dD0dHRM6tQRv9eYgUaOY6ALTcFLCjcaTZy85EBIMrWnKsafwmW4P6rbdc
oGELsPmf81Xt7zxV/C3MfoBR2Kbc4NLpWNzV7VKVbY1ZbSqN75msYWKa76cSgN1S1X2OmtK9D3Dj
RTYNxkQ6r41UbD1KcZdt4+SftIwXQ9aqRukOjVXl9OCPyqKzx5cCcMjT0gQLEker3lsZTha+Oi6v
eYN2lj3q5orcLplioxc3WXhqsFdzY3qWtcF36+ewcve5noTxeqrnKHBVOiu5Nw/5yieWTuisjqPd
o83w4l+eqvLR64r6qoWwyn45eIsOtXqTBc8RCh4d2epHm2/271WoDhcUfdRbJ/zoUmn2X48OMesU
lDfqev9oc7Era4blpHXXI1iBjNDaGuzxoofRazN46TPfwPSZFPqpgwRxkjWMMm11JTe9JLhpjdkc
/2iTh1l1/qNqfLHRijIF5JM5V1m4FVFCB0IADHXaClUBpEsupuo3MRzVexX5xd2PC8JrXhTuZVsa
ZsQqIyDmQZYX67H01RXPvn+UnU0Dj9YclWLDBP5TqNhhJQyzW9GG1b2ailtDoPAJvdfqnseI3JqB
4q9V6KB4PfRnpzU7LgA7A+BTGxKpIKU0u7qrYxW91JF7lDtlEz5jGsH72jtqY188j+Zwtqug4372
xntt9sXJG6oWVNAo0qdKFNus2CpqX2zq2qk2miUmgEd+vTMVw3nqYigaUefHs/3YFh+3r7Xh5/Dh
u4tfdE9WJ1BsD8hJwUv44bfRzgoQPIgtVjo5MwCv0MrDENofk5uBYKuOaidgTigBmG610zcNc5B1
zewj8/AX0tPVBEp4PYQKRFKfr7nM9oGPgV1vgkFXlf4EYuJdq5xwL/ggEOBWgaQDUu46/axOaM01
mmKQXICd5Cr7ZNC/sO5isAG9sCkM9TltkyNm1MqlbAvosV3vHtMOApxhvEd1H7H8c1kng/ZMu8C9
T6mlnUYy2sQ7GoKJRr5Ks7GBM7VSB5x0UScmfTviBuAVXbxqJr6RLIaf1O6qBbX3OovwjZAY7LE0
4T0K42LWkbpTMEZZ5eGXaZreyAhtwkYrdrnduOcuxQ2GQACbj2LsUYC3jfKMaNlXEBYDLnRNtyuc
AB9XXfefu+yD0wQn5FaMFbrP/doxDTK3uaJdUuaqqTWoVyPhzH2ZTmcLwVkRABJJFSwXYx1O3hgf
aq2vTlXrV1vsI/tN7TjikrjVtFEb/asY8A8AMdVuxQRFQ52KqwX841rq5rsSheUhRa3xgkwiuBK+
KdukdppLkedESfQe/tbkr0U5dheABIe2QpCxqeJ1VhV7Lx28Y2aM5SZh3sDSygxWBm5a66prD1Y5
IwJFq23N3o53AIR/INX0fTYTPZhkyddcrW4NHK5do85GBI/nxq4V4Hpx05w1SnQSgGuhJcGKvTX4
2hs2bBv1RxnrI7w6szr3AA2OyhzwMOqrnFFr87SaKQqPUUseJAkQZsliJCPCvlHf9fR7ZyvPSQLP
F3GUdRJdQS//nlyjPJF/U/kSxhWaa+ppzEvtZsLwMHnsSffaVR+Dv3HKtZEF4aXNSnESAzOMVOP9
HQN8eZK2QG6vn5/eIiVk5XRoUjjhO0a9TDBjYqh2WVX7wB5/uKbqXgY3btaEApuAUOgCdsBbjdyS
7RxFF+AIISDTaBmmZXk1R0q+QgTI1n0UftRpgUt2aB74lncxiBXkraodF/R3lWARMxCGJ/uAKUdT
Wq8ERvRVBLps40f13XNrOGZujfubauTHoGIcjBRzPfVdvS5aYgJV9oqmqXrpwlC7NHPhmBhWOpAw
k2wV6MLfmi1IvUDTWaEoTsvYa9VbEcfuGlDWLszFh0LmASWGEEUhQhk/O6svvjTImvPRPrQZNnaO
C6dJF+RA1AF6qsf0+EnUAHmmKyuSZk3esyzMZ2zN0xVuAO9JpAb8eceaIdSbEXLxy+ARYK/0diQr
LG4Iq/D5bEoQSr7agsM3o8sA8nKFbRazChaFbazC4TEbgtdTIna2N6vPlt2HcP0UgTIDeKOrJ4AY
zAzgob8PJqwadQjzq1aDytT86iENhsB+t7UHnK+yHaLOzsrMGnWN0HS+VfMWhHKrYMCiqQrykejF
COGTWCjc+1iOtyGw6wuhxnQ9tSOiaGnzAnv5RqS5XlnoyR+9UQcFqvvW0bHdk+J33kmJffdkzTid
Mmq/1653KUKGWbNWGMaSsjxMKCxhofp3DxB1X7bt33gfGHCCbbFVinh86vEqujgEj/OZQCwS/Z44
7hn8w8gse/C5gv3fA6t2ohsC+FIUbXWj9Vd1DokijUoCFY0wyboV1qF0y3xlxXazB7qeA4rzLEA3
fAx2kJlPTkZSSs/R3EI69l5YrUuUJ9c2cRTti7Ex911Ven8l3htcplZt/J+TXW3gvPMt9WaIjPIz
NLp1ZqXipA8Cf8RSrTes1L1DB/Bsb4EDBXdCSkrxWby1EO4dKyfooZob5oxP3mD1r0mPRpFDDTGZ
eNuY4i1LFfv8KMo+d5aqzcz/aFdQxLD5erZ85o5eb4FjdFOAnqXn7Xzhe+vAQ31NY+hbs2Re6arg
VfRN4zxVEWlTZh8fSaZvMxGPJ3VCvgmhqKsWiV/W7BAFVeeCbrF8GFmd8SGei1k8x8wG7aKaVXPt
u2Z8bqJ55KbmFaK5ViFT3bJK9oVw1GCdONxGMGFHpWH90XYJMw8r/BInOjqHZv5qGYO9G7KQ9fdc
+O7T5LXw0Bot2tbtNXHq+BSwPDglvhNujBwCAGzs8GzZ5lUXBuwNb+CJwu6xB3FFfC/a9kp1nTCo
JLDH4qydBc609CAxYPackYYqDCzRtGavKxCY/xZKS76oQ9s097DLMAIktfwCpMaQeg1hFvwaHGTP
50SAMulb3cfWFcMtOBKYgXpwrEUHGmsU/ciK0+dYQiMXBKWPPKj5uTbHVzWYBqgdvr0ZUKVZj3MV
mYJx3ZncLDNxAZo5QQKvpEV6ctJAF3lmfgaRcehHGCnAlZ5bs70qDf5PmRnFGx0TzWktMXPBTOC3
wJ9tnX7M4BRM7vOQaBpTwTZ98UjNnaK6/DIBN3rHawO0Yf496MPkXc1wifGaDzf3ebhllMCZQwXV
pLPSSXigHM/VnmQx8gkDYOUpG1/2RgMce7VClgpgTx+kwFhl5kmeBtfKt7AS2TGNCobsoXU2GHYD
DyGlAAgun9Y5immhk9u8F/baZMh76jUovRVAAfzX+l1c8/eQHPGfIgKsh3gKvgRIwSE+uhuxlts4
zgDBfcYbAdDexBp3F/3fRFknXfWbdU1zbvp0Xw0Vn0lQgbGDpbUaQxJq4HFW1dEJvuVZYXxFQh5F
zuGmx8I6JL1ymwgCzPRWdV+as/FA9LfaGofIGwKy9RsvmrxjEFrPEam0daIjq9SoGcJ/Bohx++ya
+njRkuhtUFmlBqVARjGAMjybNJU+ujZxzd8DCvRlUYAQadXubBLeYLkKexGOSMbfbe9od2C7LtLY
yshCwGSc1mZcfZZ09SZPbO8VFoDzoo5vEwi+VwMwgp2JeldG8deCiQHylSHQyoJkqqxOiZ4y5ytS
AJqKso9bN2D+ZCTAX6xNJlpjXRZ5d4Adkb+1ZlUfBtgia1nVY6cGb1xZ+IUq9RPTZf6fprU3eiE+
RlsZ93mUTGeEP167CbC36drxi0DK5UXUWkVmGClMp3OSrVXZ5b6ABm4I2BlKjMRcys+bmRpuj1Sw
E5BkzMXKmYZ0yyr6xSDOwSi+SdOXNgAs9j2z3zAta47pjJkpZlxdAMLiaDov4YwbrYxRPQKMCGYk
qSxGPfyiKIa/jf5tku2yezq/dtWpEFxXr4FOt0rzhFICPWsd5LRWlWLj70YcIQ9W8BbVIAX8+1CL
ZCeg89qNAbeoH+4IlaNuiOfdoqshMUISN5SaLBjcyEHJexbckDtaP4EkOfwY3VqcwGVZ05bJKr9E
bso32irhkh3kZjwRQYKFxb/XVzloX7fRURAqlP04QwqZy6anvANuLWq8HvxVrGhzHIFWARZrS1bl
m6Nkm1gVOOR+mF0Pinm+cPV8Rrn1wCfaWqxOWwlVlI3DlI7pQfYMnYYrgyyi+Of4Zj6J7KUF6riy
nTTZyF8ZozVNAhbhs9nVby9qdS8VRhxvDcm9P4Lh/NnO928wQ+eQoUYtc8CyiOX1l5sRS2RSWhjf
yWqalvugUHT8Z+bflIH7FHhnHOSflD8D5+UgLHvESbpy6xXFhzwuGQQc8/k2LndYNkq8VOaTdbFm
0uijbSj0do/UCp5MgD4W7K98GqDdkqEexmTYqnr1XeKBZdEDo24r+HXEU5EcScvexoyodBLGeLfe
yqT3gvMKVPF3B3Nx69UBd9RGQnTXxPVd3ns7dl964j67qTIY1q0+RG+PqTvprfyUOCz/mgDNtsdN
AzusA6GuxUbeLnk35FaBx2e8kpvyKbAC3Sev3K68vMtO+Dp6oM/k5lxARODZUPYlXu+MLX08AUQA
5ozVMEagf2zKox0cKUAiu0Z2WjanpAMNZYcH+feGuiZGXW+iJv46DfpJXrnlKkEtXeVWMm7ktZZX
JW5y1v+NhvjKjAGQ90QeIbdk2/I4yLosjATHkLoNgGgi+ti3N3njl0dTXprH0yD3VEQ+VyUY9o28
FPJH6l3F9WlErq+JoDPLtcofzWwbgtzlcn3NzOkmgFfGLmU2wFN318qsgWkb7LIJonOjjzd9Hjrk
ZzuNbGc/iQkkMHZ8KxU6J0q4NXpCVpzl/9cf/uM3yE1sryC764G+9FzuHmoyOJR2hr6RQ4D8vrfI
jR9sAFnDLYHLu1zcBU7xx1vzB6ji8xU0SOPlIazJqd4ZQaZN28gN/lbaVN0+rjCD4El3XCjdj8FF
7V5TTCx38rd0fvmS2JO6Q6Oxm9Z1GlyaXleAeczj0PxayyPl1v9s89piQjggiDfySeiiZMcUhqXL
/CDoA9JOJhzrx+Mzd7DLiQ6mvu6RYDvIJ3horf4wZhbLknKbOT3GR+4Mrvyff9fOk6MfgBX2MgO4
wgxIeTx7U/Tk6jOA0cjtapa3YXibh2X5JMnqoy0n+jOPSJY+OVvfKXswK8mrIxTGSNlfFo+39Y9H
dNmU+6fS6w9eba7lk7Acgq3AXvnS1CQI5FjIgr3eo9B9fLzhj2dZtsmqmJ9Ctet2NSC9feCEO7nP
lA+77PE4/vMjKOvyrsmt5RhZXzY/7ZfVT23LY1uUtv3P0IOtHAn+xDwKuHKrBHhMngBy62wQzvOH
Q/cgmgqdheqo7/ChIE/PvEDe8d7WMQZ1XrKpuTrMDVgfXnQiFpOa47EdXzNAKX3Vnq0ZqzoNxTXr
3XZnmhNTiVpXN6rIid10CMysSPDuJO9gzGa7SHPqq40IixcH8+LHjZd/VVaX1+lRl42Px+TTIXmf
NIcO+0H5MMqimodruaXH0JfMCM6TvPryJDl4xhHMCo9d50OrX8u3BFY7rXLzj9beNf7KLESU5Lpl
xDV4C6numy25FAEXrI2U5EgcHGpINOMbhlh/Dzvg7siYbOU1loW87dE8PUEolzXymPzIRv3kRUa6
U6fhHJsFAmVee5CDjMao3cDZLVDP3QS5WL4ARvMBKT89yhPKOy+3GOmbmQ1jh/3H1HuvmMW5C2bZ
j+27j+fZLpNPxGMwUDXVOXLc4/fpzaBtuhHi/eMqFqnDSBrPn5nUTa2Nb0EXkqQSeAF/gUs2mIl7
yI/KLuTWoJwY6KIMmrVddMzkZAu8brkfXec4Aswhn7uHHolGcWivUxzDltnVsooKNZGTc9O1ZRCG
S/1cGbGxk+eXv8u3w+HY6C+TkTU71TSu8q4+bq3cytr2Z2SM4WrIc5T+oZD/s0B7DByK/PbL+jKx
Y3la4EjD8gGM/1ZL7Qx2fpP1TwiymwegaeVJsnb6sC1PPAu/iyBNl/sr78RjjHncGD7QvxLomebo
VRsLgjSyGI6Bw0nOS+Aygm9QCNwWXDJ5Z+RjLVRijxbwYD/HN+TfwVx2eIzojzu5PNDzeP+4CI+9
ckt2+X+firnaAHvp6THUyx8jq8tc/FGXW0vjFGL7wYQWYQY50VVa+6DisSi7yD+7TLnkJg6bvGrL
Jnntf2D1y4dS/s4/ZhnLsUXmroEFXEgIYo/Bh17OX0mOELqWr8mUIwezFqP5N1orxJODLj7kdRCo
W9l92fTnL2gIGKQVyTKPk0+qnNE9ikfbOKWkHDSUIjVgYvMkTP47j2JBScr6H3PZ5dcX0wAT52nI
0XXr2K6Bp+9sslTTGr3enCTUD1f+ELM66a6uHuW0TE7q5JYsllPP00JZJRGE5rWAAPLoLLs8qnLr
UTxu46Pt8Tc+HRtm7y1CHYxhjJly4GwBAmQHWZdvHlc8Zhk/719+/FRo+SpUevWPaaS8hcuTN30X
EO2P8nENUdIFND3fg6BtkdyQT8p/35RHL0MVoJz64BbJ5jMVRMAUeSzhPnFCJMFD7n3seKwB5Q5Z
PPrJau//7LUqOy6/fn6SF7LH451Z5jPLwyxbPT1ryZ/8+97JraWX3PxclwctZ/2j1+c/8PkoRSOx
0dhv2oTUrBxXHrMHeex/a3t0kXuXebbcfBTyfjyqckse9z/P+sdyRvaWHT/9qf/W9umsn/6SmAd8
jOaqNoDRN7/ieDiTqyinZa0qX3hZEEqBnAmNiMX7HGZ7FI+2KcUTFPodfcrGYHPpJIdbefJH1z/2
yE3fFCCESMEvT7R8WeR78nhZHi/V/2x7HCbfO9nvv7X9/57Kn7KZ3J9HoP2GjYtDG9PaeS4sP1yP
YlnJPup/xCr+W/dPbct6Yj7t8hfkeT71Wf5CH3sXTel/q60XrOXQINegcuvxjZZjyKMqtx4Tskfn
T22fqrKf3yEY0P3UKiQR4tyGyMfLSe6d6a18hJdN2SrrE6FsltVpme50L/8/jJ3XctvKtkW/CFXI
4ZUEcxCpLL2gbNlGzhlffwea3oc+rn2q7gsKHQBSEAF0r15zzKf7451kKmTj97I0zTJyURZPfsZC
PhElIzXsW+jI841mWorHA9F/kKw1ZODfcrXbQ8OUiSGIp0teTIgwgb+5//a4vf8ULDHpv/e5/wzu
dX/9XERRtA5+nRCysFF69fKku62lJtNSzH9jEgwIF8XDs9/04fp2x4uLct/cHqv3srhc/7MoGu63
rij6BFJ+P75F+a8ziLopjcmdUGJuo/vD/jawvrWL/8/9yBqvEiZv6c4gMKLNEZI/Zo73buJYsRED
g3tR7P3VTzxE73V//OGi5a9DeqeUVpN2IivwUiGlwDVA9CBSrilkcswvrgJHvOZJPLq8NE7Trbgy
Rdxl6XaSrUWdWsZW3Oz3/+jt3v8jmPnHUOHeVeyJf2+Yd0T0bp1uQa7MAnqiRSGYFBVWdj85Bcsx
0FyU8Sxu0VucUvwChkmN6ndxI/+OalWyv8I6m6WTmsXBLEt3MYhgVOKI1sSmqlmtXNzLnuFL8M8C
Y1HM3GFrMjAg44F8j3wYquJvdNU7CM22wQJAKMOuEVdV/F+qFCmTWubPRYTOROjJ1fkfPDVAd5pb
PPOvyy8u6h//otvU9XbVxZxF7N5u85DFycnRx5W4yuJj7xvxBe5FcWH/qrvN6kTL32LOe0/RfP+T
1CBQlybWegtsDLGK8zPvtc2jYaMBAlypKGYpIj0DQJrv8Jmk1VBZO9MsMD1zq+OQ5qnGMd5Nlf8U
KulGmc8hx1V6KvyqWYheU5sOW2kqdFfuUpL0+j5f1CG3utg4qa0vTYcET4WcomMS22s5DIxsBTII
w2Vm9iuikmQNj9auVv36AU0Wa81AYxGepxbuRZF8TLzhec5of/TBwD6iv6lcqHEDVA6Koi4FeJTG
LE9UAxSIyCyTx8ixIAvq7WmMYCFYpC2sVdb2N47hTZekrL/QO247XSleh0zHVSvxPrOCIXmFD/ze
82UyxdP6uXMm45tDtJ6VXc9nwUFpoOP0/cKvq+qtmsjpZUpevKhyYi4h6pBeFYLtkvPZFkAnlDxl
Rgm/SZbdEkQwZKiCPG6MGMvzMLcQSsJMoMdRIIiVTZ2bxXka4/Is9sQmzXML7lmWARYmCG/kke8W
Jfghb+w/dBbPNo08o/xSudSwI4HE4c4B4IXtMXOL8gjqtYzgU/MwEpUhGLpNmpMT5DQ98+E6t/dk
arC85hBsb6B+jd0YXvp5g9AlvHhy/AlWU9qJqiLFpBvuIlSuHPCZZrBaY/mXGhr2RWYl9JJIirIc
h8FnBkFDZDqkViUm1zLDUhQP2cXY9+1ZiVvnYZo3VUranslvC3U1Pe4NgZomS6WwcEXrWZ3RR8zm
hkGFC+P9HONwOt9KZHNA/rX4zd2PL0PDeYAyEy7LoFnAPdVWlmLo7jjWGYw3kulzTdH3pkWqM2mt
iquaatwssIIHg4EDeOEExbFEanes5829yO9zE+fEUHvQRibatELdZ5OeaEtF15S92OSj/09l3pXS
cnRQuTtBQrAZqMFz55EwaptD9xH32bvGUjp54cj9ubd09MxkJpKtkJdQYrrpJ8udb0EWqx9jHZOt
ABDn2R9S0q7hYD1MCmvJxhgbh9LOur3aRc02SaL8zL9AQfLfyI/1IPHjShP9JGvdcwU16GSH8UNv
ljXSV6l6jDoWjixgjytRFA0shb6AX89W1bDoMO5YjHP3SEkw5YvI5ZqPYwWbKktCdsszw/3jYCP7
tJJJP4hTVbWunC0n2CIOw6kzBYu25oVTuvdv0PjxryCY4tt5K21qHuq2WWUyWJulh8Vy56dPGBVO
BO3zmrmyqR8QWtSPaM+7M6HjnShhtNs8YlqHGCodgDXNPUSdpRV/HxTbz7INjwvXQBK1kf0QsZh3
JRR0R/hp3bHqCSsXCbQT0WBBstiBwYzJZuNSqLrUbIBtKktRFJcnTeT5VWWREzZfH3MYSHQp54Fe
tDGHX7c/J4kzb2PmFZqz+fpBnSYjLx0d/On5zQy9DjlF7IpN6U8o3O9l8WsbGhCSf1SKZtHSIu5w
+wcSZ8jA8/sFeV1YKhQlDyW1eq8qP9h2Zu/DeA/Kz6JYi/aoD6p1okJtKifJImAt2biFEw/c1X7o
H9t508dwT2zN2/zR0HUJdjKvvmdGKyQM0aEYUjwM543YE3U6s2wsG0yIapES1vgN/o+O4pBb7/vR
7YA54P/nkMTuya+Qlc3fp2naHMjtdTgXMtHA5V/fTvQWHzLmhVofk2bWUbDsqBsNCliIlKdw3mQA
Jk6iOHoexMLQ6xGvyxHB9bm5kCGXL+6dxB4OegdefC3ryBwc2URVgqJ08MQYJWlvvRqk4kOWEq1/
HSqK4oMbqKNbCxD47VDxaX8ckar6qi1I0Pi7Yf5WYxEhdrxOufmeYE9K5tJkJ4dmLJODPYQknCiQ
N9uUdUaZ1YpVnAfKk1wE/dFWq+9ZoMhPvZnLT2pQnVsesGfWplG6AB3k7ddp8L+sqlEPJqklr3bK
qVjMKU4JNIPXsJTe0CP7D6JRL/yTl0fmRbSRKbxKENQ9ZnPPoXqNe0V/Vrwwf1HinejCOyd9kusa
+eU5qJLx2PlKchrmDXA/tV/occWuWU8Lntlk481F0QehKQs5nv1TjnvcS21ilyiXktfUqeBoK1qz
FEWtq/uthmuqW+gGRPyFabTdIzZWoIuMQV2FCCpf6w5bBBm93mbWV76SCla4Zurp2wHLzEthDs+k
0LQfRvFtsmv7zZDsZp8WIegkU20/6olECtkysgsQHVi6QffLt8zmg5Qt1Z0iXMTN2ntWSD6DYdv0
5HuyFwXNasIaFr3wP1XIIn83/lWnGhZZsel0LHqnWuHXVkCYs/LnVDLMfZ20I8ztLn9WUUw/Yv2+
EI0SaWzPZGC8oeSVT6LK9GrWF+y+2IjiAE1ipzhjvBTFKrL1y8QqnSiJM7a9fJJhvakoog/+OJGX
kBuBdqhgxSCLrjwobGZ2IugetS65eGA9QcuuSq+39qKlazxnpSu9we8Ot5PJ48kDMCZ87eSyW6Lx
CfeiaIWySZpC2B1E0cSICB9I1TuK4iSN32ze+WdRGrv0wvM6u2gR+T3e4G+DsJeuSdrIp9BDRhx4
2FX1WXkh0WcFdqK7Fk7zEkeNfCBZob+qasOtEkGVL2P7KDqIeriI60Kq0rOoEhsdylFoImCoWhXD
1Rz32NT0r6J7hBztkunXus7XdmuXGBZWKzDmxcEcrfwQtojlZlhwcZBkNnVb2mBm5dGNnA7ouBnW
D4FiYQU+Gs8QwpIP2SidFdzMYiuKaHRIqVfz10IfQFJqHbkEczelG70FTD+yarIBd2W5IVG8TD7I
ok43yPGttcrax4dpaIfMlownPUitUxEbJFjM3ZpR/jmSLbnj1aacGNYpuBGxZ8+bSUm8JRG8mvzd
f+ruXcSeITU/y05VNv92vNqQANOa0UM1TPV5kErSpXMb9B1ZXTpvop+Z7L3oQ2++1tYAHyhT82Ma
aCZk4zIhI66f3rrSvoqug5Ycq1Bz3qs6k127ioxTUjgYsFQVtBS4sC/Ikb4k4FerKF/apA0d5YKb
yh6ib61Cgpih2fWDo7f+XjKteBMmgfwEVaVaiNNb07tcOPVXy7oRaUR6BIdx1LbEbAuou4VxdUyY
49zuFmBLJVvEaZVDxoVRdSx4ph7NInA7T432FXDy3w23PqK5uNeiIyH5GYy/K0++HLmiPSDv8SjO
Flk2lWaJnLC09N2tKJpVR4mHNbd2eOvpK+rV0GNjI5s92u37KQxLP5ikl++twJBWiZKr2FL11tYg
33eH1019VDTdWptxOl5GfFzcrpHrF+5GmdQf2/pk7HyFzSP9qp1nu48Zkg65sb4+mU2uf6FJBBap
85zn18dNm8YWIhV/WlVlWZ0jtam2ulb2+9BuDNx9vQJbgtaCj0WyKg8+lJlqARbL67yPyB9e4lCX
fkpkWt4+KM0UUHG58WNM+m+BJFnvilmn0I6V6SkwYYMzRPEfkFDbm3SGisuSlxy6JDI2hAOSBxsp
EDnOtUH8jAeZ6U3BBw/gT8SH0g/VxweZ7CRG2AzCY9/Wf6aQkdW2e/ax5qibx64lZxlOcf3sNMwJ
265UHsjbaEnPwWEJ3ZXlElzzvK2qanhQDdaMNJAT3OKUNj2IPcuqWAIEgXBqY7Au+Nc8KlbvPGeJ
866MkXTSO8fhGoDvrYKk2otiq0Gey6yo3alRB5hKYVy2awtS3fLadl58BOmLsg/kU1cW3ktYTR+q
4atnUZrmDHBLNR5EV0exDqFieBdRCjp/0yRF8qjnqvfiTawl5kb9VGiW9eJtBi+1PiJelZtmkJuN
1fT+Z65uqr4yPwsysrDMKatt7/f5OzZ3y84I7UfmkUdMHvJz5UnA833EG20XKItb3dwQ5qw446w7
K1mGDbCjkZsI8JoWaj+F3aEBTC2w/Pbl3qHWKs0tzdZY91gKntt5ww9jdGu8kV1RFA0s2ObnesJt
C8vqA8lOfLLflmQ3YDi6IHaXn7V5Y4LiPdiSdsqscnokCvDeFuH4OYZzokeDngMOFMi9RH2Ppn78
HKrQWA5zfTjX/3d/G+TSvb9ne5yH9LRl7dsA3/45/73+f53/v/uLz1XLHuW2o6/0zIiWPRP2a9GP
1VW1dHVjznXgMqqraMiY/N7qRBdAkfW1mOv+OpY3JzgrydlEKu9EsTFmtaVT1vKaX0b6u07GPtrJ
9PW9m2gcIsdZVBV6A794kNLGQDCJ5mtQqt5fWdzrbgfHxk0HJX8Qm0Hn/5V3r+pCqcuVGsTy0S8R
4vGQEgUI7fKxmTeiaGoSovtbOS3djukarMd/WkX9vSiOEHWw7Q5ZSELbvep2pns54aE3DfZDweX6
1mH/AZHM+YjRM/GjKrKd46ElVQfrcTQ755sGgI5oodM/GLaN4WgMbyVP5JDVV9TECI93dSGtNdWZ
3iAy9JuWswrg6SuyrJ34jCAlna8rG+OEE7Zz9lqFha753JhXPKhctRfyRgxcBzRtrdbNsFerAGb3
bLgjHHVu5jpGkCPOZfIlGsSmg9W9skmyQoneWTs90QvgOo13Ta1YugKIbl1162AjFk8TTBcNdgwQ
cktfMARBFxMN1UYq027D5A8svvar1JtPECP9WxjhBB+3TfcQ1p2ylaMm3XlDop8DX8UTQyqm1yRI
fpF0mP7i4AA7+L2k69CxsP694iez0YbWP5d5XV/zeaPJDA+DHFzi3EFTZylSTcqG0RRnJUEXDzJZ
XvVO3p5Ff9ENg6cVppEjBmjAaeLZk52Uebxku/jqA+vAV61OLkCHMIgwMEbTWnlY44NWnQ2/jTcl
0ppTnCKq0AZ9Olo2mcWo482DlfbhLgdlfHD00NgR9sj3zjj1+7Qchp0kh8Uh1XKMfbwuPMa1B+Kp
t+xjXIx4vVYEScI29tZR08g4MMjV2nbyAaEr0GUAUN2F9YlilURWe/WgPcENJneQJw7ZQGXXPU0t
Vj+YOw/PoQEeudUXXRsQlPJz+aVmDXoZDLL2Otg2LG+4p294z3SLMhyHk4cPFQjqLHHLMQghYcGP
492E4MNLpu9xba88/MjeWb2u4dqEs9Z+Cp/IJf0VmvL0XYq17wR+kZcbPoFy31bXacPL2ev1TTef
wY7w7yAPrMDiYWBCZY5AOkkx+Z6Tl6i2+jeHXAOmgGl/gI06XCqM1Gca/wR0rTo5xtiCQuYOYGZU
bNNaASQDvG84R9BaGJQP20yXwmdPcqyzpaCmFUbwgd4huTO8ftsl/fium8ydFMV/tnPuFGXMcrAB
8vAekgC48ou+24qj1CjeVVqv7DNL6V1iifkeRVDEVHXODDYcDDm8ZnGr0keAiKKL2Puj0pxbROXf
LffuQyr4hHzA/TyirixtdGgs4C1THAPPRtFg5dhI7WuLgeV+8OQUfAWXJIW3TdyyR+kxFyHaOaux
yfG5nIuqPiJa0o18J4peUikL1InRApMHRHKmxaRg3qhZgN9ToY/FYXDiEgcL9sTm3kfsiTqcxuld
q6Qo9RnZWP+P4yaAUQUC9f86tyj+8dEWPgI7RkKLP+ruh4jPH8Ji2qfJez0GwTPPXG+RR5axUz20
FV2mPcmO5W20PpCWU8a/2XLy6GKW+VaUxEG65jw1beqcDEPagi6azk5bIylssuatG6xyofWW/63x
pWcERc4PXVHWmc3jAA740lcyNaQDUN42jX4RzHiADhJ9L8Mq4rVTN++z3f0yNtriRJz7IANxPyEU
KE+ZUgZrcKbTItbl8nRvEK0MsH7307HkyRtrKbevpMjg3DyfQRwiOt6LnTlYC6uvWLP8z4f8dWpp
iNELqd5rQo4qwMz5Q+4nEMWkl7csfkV71+4l69gOPgZEWIfi+CJ1ARIS1brokBwviTk/fZWcDAM9
sG91KH2xVErsrUWo4GTJGJdEMqj/W3Guw6m7P4XzRtSRgqms8EVjFWRuvTeIfqKurOR0rfe4Aohi
Y2rZKgQL47bRSHi/rL6HCBecXK4+FH9E/tYV46tVMGmvxtp7yqasc0kV665qG0HDtIb0wdaAqkRA
3E6j0fXbnKxaCI4hOfvYVu2MxIEJMj/Fe0sOz1kil+uUue5FhrVLxIDodWJUEoH1PH3h2wVLYt72
W2xCQDEmXf/EU/TdqxPzqzC8vUwg04eEg64prmKG0i950Zjg+wgysKDR/hpG5+hlWf6l1dE3SSdK
zdOSBHqyhgyjww1LB7VggPRMp7R/8aq+hmnOBEK0DlZQHIIUKaBozbDwPHrdVC9Ea5QEKZ6XMOVE
69iYybmS9M94PhMrHtlDUpVPoi3SbWJOgJYYk4cPRSNL5wgnIfZ9YwofxJ7YyKn/MalyubtXiT3c
UAM3wsfndtS9VbZSaxOxELUQdVYdgJu0a3SnwEGX9373z5H79FTrubn3JpW+U4QrFUqkpyF2CpaI
PBZPlEQ5OHarHGR0VGjWQ2WTTKBiRIPYDDbUoKU096kkaSzX92MUT/oqpgKy3X9O80cXw4rQkImT
38/WYdOx7KyxcG/nFc1eEvERf/ScTElaYoelu5rpIASbTy/1FRJBFKx/HCgabh8pvmCQyt7a0fXX
W50mvsH9w0cn5ifoWa28q4PG/de/6d7793mVH6kPt+H2HearIPb++LLzl7t9J9Fy+9C2SB8iwK5I
xTdGY8uHfO4mOnh6RZhH7IoWsRnF5Re7ut2Cbui/O6wInaS2XzPawE5tqE91HJbLCgMLP0Rq5tfZ
NyOvRxh65DR28s4MvGljOe1P0nJHNwGsKIdfnRpjHamb+FE48MGcvt0FSfOjSj1nzZjpYIMwDUs1
dBVznFG2zpcpYZEdtQup4kEOaFYHh287xBhr3K3sKn5lnrlFhPei152z6Ljt4HqMz5VXklzcvij+
wMmQ+UHEjs+dXB+tCP1lSdYTAZ1VQnQr19VvQd4fJVY9xxxLxBEEQzEv+OUSiw4xet8tOmKmqU58
CCXlWjWxdJEjprwFfkaX0jvojEWwl5ur+qFDJpXEp1udgonLYsr7dHc/yieS56YVyCV8U6WLaECD
9q2ZUFyVTYeUc3qqy6c60ftLz0CosSpY6BlT8n4iZQR4WcQX8V+kApMVHHKwPShbC7JDMywGpKa6
Q76hkZw7ZcABbN6MiXetenT8aX6w/N4g659NTrR4icZsWKs5rDFRl0Fg2Ey4rBEw/aeunRhIgDRV
NyUuerlteA/pvAFH4RRWeWlMcE1JAxdnYAxzmeZNmGjF1h6tcSGKPEG0SwSNAsFQfau619em/hYa
jbYXVbZUqnDJhgm70DpfiTqx0VRPZZkIZqPo8kcDxDxtrG8fLKoNNWd9d8yznfhgUecF/cJ0Gs1t
xooV6/lLisYwlrODYQIgnKsMwupny5Lc3g+ia16scgTBl0ZRwitr5r+GsPR2vaKdAJEnxwGzqovY
2BOsf7BWxvpel4xdhokbZP5YliIJSaOn4Xnd7mMjNi4E+43bsW1orqbcw/0oaGpctGwmbV6Cx9Bk
FPbmVsYhqVxXeaIvyfOlPSgM9TAPnqPafpgcRgfdVLJWVLb6xXFi6cEID/5c0MLo92Ywqo+WqOV+
1JN5WojeB/c/EjPu/YYYylEy8egVJ7Lk3MS7IrxgeNeei3x0b7+oqQh9co2bBVTk+iGvUv+qEyS7
qlH+VHj+cBDdxIYhmbrAFqjYiqLoq0BZd42SzHFxlKhDUZEgSYhPzOGGpSP7ziXJNOcCl3vaa1r7
6XsVlJC5XrXSDiepaOFFNsp/0Q0C5o6V++AkejDyu8ihoh3Cid9fPobNVvId84JY1LrgIFaulMDG
y2CYrItoUBrgnnLB4owoigaAKfq5TBgw4rwhQY4NGpaSNW3ZhTx/48443vsGxE4xM6utTaKW0doe
yZgAZxlcC9QQLvYs8UqzIKMtrab01pqjQQ6H33IF9Rxe9aZGG6rFxA8G4qG2lmAqNHuZiA1jlwm3
LNw81WlgtFH42OFJmIV4M6nPAzz8e28uwtd7yxq8/PDWcMi/m61VPMyh92IPu+aU9et9M6uE2jmF
UeyJTS8SJecNk1oSJ0Ul6Np246iseA8RwJd8fA5uiVdznrfMsLt6l9WJMEvDLHYWPtw3jJGROohy
KlQPnZ6+6bPwqJ2VNNX8FfAmQnlkCv2RUQJ2gwZJUADu7l5s1LIZJgyOqpm/8Z9dNXG+wliFgVFn
YB9Fc9dNKETFbgR2BuR/HLHMATifRTsoe7crZo9YkMRwRiLbZAlRXMVbM7CXwxyV2cA+we4AhRny
BX0ljZqExK79Obb6Dw9aRJKXmwH7L9dQnnx8Hfd5271bXNZDiB3YulH0z2DUndUwZ9XGnCZ3Djxx
0pX4e+9XW+yJ/wBrWMFK97lWEi5pB7lV3Sr29W2DUdve1PJiZzJJiMuoWkhyu+l18yXhrzaMAYU+
og6Z/zA/AaViTG4DpJ8kw40qRMyzKC2bM66t+Z8l9lKgDasSLAjv3U7Z15At/NJkoUsrIPHFyXD8
48IgUea6mU4NQtFSlpKUesT7CbiVgfGlp4G00oxj3lfDvg7M/rbR9HDYe+p85dLxM1XUco/kt9w7
WQl0XOxmttMpK7ErrFfFntjElleS7eRAw5hz5/PZjqXQSgQ6DDr+9YdVOFa2C1NAALNGdP4zxUb8
wfdim2qQZRR8M71ZwzTNOYricuRCcyp2m4mAV5Zao3v/z4jf6b0o9hylx94KAS8P7xxOIBttTvu7
b4xWDzatbhziOfde/A7EJpyLPUsc6ymsj6Kq8AzMHXyb0YiwNeiEo4Epdfx/uzx/TJS6wn1Uy9CA
zaqx267Vqv0uBvKFSJ5rOvMhSh0bA7ERxSiEQqyE0q+KIWV/wBiyWUy11eGKIkXDwbJzV8Omq8mH
ceGnWOsG+FO7sl0yi1Flb0Ps54eTDM9KMYN1GY/gG5tjOIeUfmTpfKWmHbrR+JTmZbCAUcZC6VQE
R5NcmJPvtUvW2+tFP6bnVOEVkTml4TpQVg9y2Sx5ZBQsoRNZLMp2B25gntpO8hX1vbqdehyETBtP
WuutqZpsrbMIQxZ72+HFUvvrsMGIUs8WUpeyPkKaoMsLl4dG9KCrirkclVFaeVKDLUynrmH/g6eb
XjQ92WVFQfwOS6Kw1j/KvsSzcEzW4JfClYHQL2/aY+BX8oKXI8rkIM/dGkFG0B4Bv5JPErGkK8ks
vfoRQRW0VEugbOG6L2eP6EYjC5cQBYvTy6lQe/yN7dotQFTUNrHGbvhVW1wYu3OwSuH4qXOO/hhH
yxCDLS+LZLimWJSGCuHqTgZ8q0XQ8THNLLtfkYciWyaTajlMhr3xYN1IRbNt1ICLAIcu1E2utB6g
Fa97nbyY/tWx59AlRpCMx+ofFq/u+dmiKLBjLHOXxRtNGhECS+T7t720YUQxLVl//GTwHKzsEf1+
IZkxbCLSdOyJsaeONscGj0b6Jn+4nznjNravAwikLSue8pFkWtwzbBwY5Ix/dIFKF8186wMMtn1b
xmur1WFOoXoKpF+Nh7dMNZzmX5Aamc0pCaafBo3LrOZFWTLJlizvnKvtV5lCR1K5RZdK32HWNPas
NwYWjjlypLsERI95XOOAa6ITQ8HtJoQTNB1R+BTLydJsZqQIrOXFoDZvHu8LF8rrAl9m/EFTlnBs
PsssnRAmxNQtycoZIXoZp7aU1qlfe9cR4vpU2t+LBFc9X/a/jZ20bmwmgr3SufMAsDO14ECu3Npw
gh8SHNZFPuBNrAzTu1MSsCAAqUg/LSwS4Rpp4U5TiOQ5kXyFuGAvtTFxvaB7HhV7jREu6SMBqViS
LrPaygxJir/iUmnXUzm07hgkxVqyXwMpyxZGlHqrKsmIz3TZ2jCl/DgFnLBviAyGivLgD1EDmnLc
tfI3Zv7B0hmtbtVWT3WMVWuFXxfx/JXpFB9K04FnAZBka5geN90rGbkasKMoWOLimS4YDSrLCf7q
wsEwddGMQ7qIrGBr6JK86EB2mZH+Ckis1EmSBPOVMD4qZTeLcF+xIYbKSrtVNN+gbXzzne6b55cV
UKf8RzS9T2oMfC0JvkjOTd1afcFC8aUjX5JVF2ip/cEBmTqvbTRDa7vE2oaxtQiZkQRseuovwjcg
TMyPqDfO+cCifeIcdZVuqdKfNJnRP8/0aNXhOtwU9dGbWgxks3GDPa+Ju2wWbMfvOGcTr36Os/ZT
aTGUl5vxokeM/NtpxvXmBAKxRmehT+cJnQGZbMkZBmzo85tYVnkLECz61nGRFlWBKbCkSbtiYJAV
6Eq5bDZce9lNLAL+WAoctGJdpYZ3xduwWbG0Ey2H0noxh9TVspYHgQSGNkne8bhPXMVhwbuumnBR
1+kb+aKIHBvm0EMc4pdE9qZZYSQ8+8SSGT2sail5BeZ/BZ1mL+q3zoRAV4Yxuvt+Z4fqj1yKf6Sh
+lWXGmaBFWR+mTkUEe5N1rfj2k5ZLAgVctnthDyiYPTfFaKgQwrsrx/zJzkqz+UcqMrGeSH2p1Zb
WC/0fOGAVNm60xdw76rVIJmz3Ll46IJoEeYm0ZI5Ubf0h12u8FJIyREygffBeuGpafrLSNlVafhg
kYixKJL8nMb5r1SzdmVpfqtDJl6DfgnsJHV1OdmSqEI8yGvwa+k9dPV2v29wM/NBVbslGeirVosg
8vRd7JoSbvSq1IwLycgG19OkLxuyUeB1JKKH2krHVEptLHMzDtUzNm8sQ6f6hijAxpiIZAbZSzbI
ax1X77UdmOQPk7MSGvzMpPzdkfNo3y39wJ4ZYo+dFkAbT17HqUlc+DPPQTV95YP5pubjtTOXamqW
a9MfThNoztiEPFfjP6mY5ikHY23nNZzBXGVFTa93seeRpm1u+lBy7RCv+48xLD4dP3k2i/Y4mOQ0
yv1r0CTbmhyceOA3ETX1GiQbaJruGAAOJKENMFqVGG5cMAOXKleruD+hyhvJtqzzniDuCDMOPjTQ
ALwrfONzbIZPvKnThZVIL7UNyKYJ1Y86jb96cHpaOXygL/tJ2i55sdpm6sJdq6fPIzLyZSLnj0UL
vDyEw9TFZFRzPZ50TMQ2OcsA5PxpxI7qacMCJDC1eue37RVPIzwEbeLjfWP9rPUaNAVvWDy2sXrP
dJC/AJQXkt5jeSlnYJuSo9pk1xg0z0KZemOlO85mMJ3dR1oD6IM2tMsHo4G3H5MsP5IeEeCjiRv7
AVOM/IxumBQ+C2y6yh1ZeER2iAo3xpecNsdY7t9bvhRTv7eQJAxIn8mrU0kHnnxPJJcVi7a1uPT+
WcGZPjfUTRP12yH31vW27rN1zWXhIcHMn7XDYcHaXsj4vwcFbBXnkCjVtsFPTa4xFhucY5zD+my1
mPWUbN2H3L297f1MEiyUY/LTsqF6M9vmqDrNpbWTJX4O16LxP42UeSMSMqwb+uTDQlMPnzTvlizN
4PKgY/058dtgRQBsfMawoVJ6RjTDytZkEozbjc48Y+cwW87TM9ajFeOAUCZWxe3SvpkNQeUpsYcF
HJ6HJBrqRWlBBJR1Eo601H/OzeRn0QzVIm2S3i2dFsdIRIdVIO862Xm0NAaRYwA5O/O7g1Yzyi5a
77NtuO+mVl2bwLytujtpRO8gp8QuiDtTSlgNLT1QouROgdx9g0FIopNPCE0jdlh1GhfZ4jJieTLx
QFdSt1UtB8G/bS+6qE/d9KlOYUR1sSSvVQ1mQ12FjxjANx5se15wjCSvzg95aNujAoiM2Zixtb3m
WdJHsJtO+6k3kMZHKSTvpf2samftdyBF6xCPYid23IQQQcUCR0JivJvJEjcPg7BSj5alT0SgleWU
iHW8TafO3mEy+WaFwHt4g7dd8UNpGBuPPbdnDl8nCo+6lOMw18NQjPi5lOGjwuPHRZ1EVhP+PVNY
Hv0w/4XJaLDQlZZlJe3Fq22MSrLvCuQ6e6pQSSg4gnmhjT9ndmr98mAyWPSb7Nw5LBriLwLq6oSA
6JWx9qvNosXS8GevCHX4Gg1mALHdDWfb4VVjjm5st7PDIG9zEwOpqIajWr7Fasnd0S/NapIfjC4d
GIwn8UK3GYOZCXkbfvirI57dHIx8JmQZA7y3of8/us5ruVVt69ZPRBVhwIBbIRSs5JxuKEdyzjz9
/6G59pp1VtW5UVkIIduCQe+tt/BkFoOn6eZIYUVoRiTxdrC6W2UYy32kJLdGQEFOJm2um/nWAJmq
qnmgoA37LSJto7GyNYDQkxUGn/hb4Z2awNkLtYorgJNG+QX0+4iKZO9bxkgycMu08pyV2JhhcS9W
KWzb3WwG9brBEdMZYjeezVPdOXBTux9TuSFq+RgRzJoDQmP4CPcuKT2kjLdxL8RGzas3TBZuunzG
8blYLJrfK0Fw9ehoiPWL8KkUkkoIDpQNSLCq1IC6s4iwmYSCnttbSEsm0ZBycGMLcY81oQoxP+IO
C8h+mMhst/SNMKZHXbWOVcwVGPIfTgShEkwlf0zp9+u0xXE480LN2kbW+D6PNzBnnlIYqStyQSov
0/g/ESV+RokBbWSmX7fQKrXTAsGbLwrOfAu3zcU95FVvDoq2sQg8Wjmm8iAKsekxuF0WqWKFDypS
qAkC9XZxlyP9I2FhU4wD1oFvfWh86pYybXy9xywZCSmOhrSnaYq9HRWh6XD2FwraAQoTYhND9CvU
+G0U4pGUGL+G1eYrawTuN3FNYt0EQjSxF9TVu8hWdVzl5Doh5XSlOJwl0tQ/AFx+yFAuD33C1Fpn
cD8RVZTo2j2GfdkaqgwCSkNbq0lhLm/wIjDita4z2LeTrTDxpdXGcSe13qYOiEsXq7kG95T2NdYq
7KjbgxJxthW1WDVp+RSnOXIk6wZjzPVcUD8PrUOqLyDFykrD7UDiOK6d89mCwl6K70lzvspsjtcQ
2UpO0+5O5sObbIYvnER38zS5lq69F2Nk4pY8YNGL+MIfaxN/kiF3mYOopXjoE3nXNTayjDg79XbH
AKVSGWQ7b7HZkmifGY9+e98JFatuPERJECNxR5X+egzzU2qKo9AsLt2gJc+JOUatyktJ19EX+bAO
I/WWwJEnvScV0+nyTRBO96Fv9nAB5R0DFQJcYh/P5vnVdu5tS4Ekoi9efFk7um0bU2BTYGJfF6xj
vVhPuNgSc77q6455Q7hVyvyUp0/Y5jkMO/0d56Rbl6HhjbFGJ9Zr7KpHuafoluHaN02AYSegH9wF
ssGdDs5JLr2hUl+VNGXU0ulbf8Rzb/QJw0uxQatk5wZ9+xVWUO9NY0990eQpBcYgVyZVJd3XcFGT
PZW0ietwSkpV5Lha0Vt8DHkIqaO4PtzcvDI017bj70mGryFzymnqMlfp8QaMHX3ay+mlEFHq+fo2
FQykc3SoaFADzyIHphDda5IHC0JN5+/HfGuOVbvcEJiV1BpIK3l1yjZGRDpZydM4cvc2SfXelAMl
R2+1jAkbxsMhIdGOdPBQ/i59MjKSsDy3QbgxCBLZONN4KBP9M1UQ7IYxzu+L31DVfsFIemIgXmwU
OCqriivecxRJb+hwKQ1Dc86njYML8DQBt8PnqtZ+EuDOViALrFAipEy14gbtX+qDhUTRd+GnR1Uq
mJrHJclCvsnoKWp2IQYbK0hLclUX+vdgYDuVPmmWzLdBob1LTdnJeQQ/cWDzGOV3UWB1il/3N34z
H1TUw6bSw/OM5TDOvknikgaLC8F8qUMiXG9H7qZciggO8w8oMVC/+1/yLc++Q8RyxBqlEXSe9fLZ
0cbDVGNGgs8cWfJGfelr8ZHzZWGJchcljr5VlsjlsJyOqani+h7l3SaK6NNUav+yHJ65RqGBQKpf
lkPLq4Npy/uYgncBxrfhnlihp0TTlTUJWNtnhKT+aqh82EPfzvhS2cYL2PajzDqqTYip5gzjjOhq
pBOHNHFoU1mifIOCl2sTki1Yb1VDr3lTLf290uBSZXAmAGzvC/55q3ww7pQ0ATIUxmvP3FILhn5N
+s/ip+IEx9AUj8Fs7bSUAl0EhPKxOlEB4LRHD2vreLdWnQHRGCdhAKtbJwzuyh8WXp/Jz4Cycgz7
u1TQqVk1epp4IBZFqK9hTVDDpBfkQQ2PGJCmGzhct7Hsj4wVEPop6VmkQbumCTwOi3PrZDxoH0Fu
f8iueW5UTszEfCb74kG38rUIyCkkAhgXcIJkp5um5mpB1gVDfNcY6mvXmp+K7MGVYbo1Btl1sQoY
E3P/l3NkoJjo91V3Tip8wFkAoMEt5s3am780r7YSHGecCrHUPia6NQPcNV9lNW4qqTynRBKvZGgM
7lBQeKsmbAafs4UqpssLB6m4UFemSG8Kv/3MBRKKsJsxpYT+VHcPMhUHI7MaV1c6aqoc+r2KQfUY
K8paLPm8naN5SMGJoo+LrzALdxhX3NRRuFET8zu0a3CqmikgSapEKUZbfSrPiUWgaF2l+7InMrVT
Sw9W+EeiNdBFdRK6zciLEwbPcQv/zc8xDjY9foVDF15klEMSHo65ouHvZGnhCtGjPxj3fouEwvd/
51x51IkSGq0ifFSSdzwTc3PWXSVQYWMN+nnCe2xttNqX7Nq97kQPxcBkHQXgd+sv/+wwfZ+0/iXJ
0VWTtoD7VcHfHA3nKRlORQw9zw8+KCE+CFYNV7LoN2Y5vXflostTuZErmQMjcC7wHtdh21GbL0jl
uGWKF66NCWhWjXQC4HXQhPDdMUmkSJr8mKXEKRXmfWYPggm68jYHw1GtsJB28pPOEi6kvW2Lwnaz
AZO7vPWiIXqN0lq4v5VZfplG+umXJVxLvbjLcGtsZcbiYtWkLZkt9niHOR88n/x4WE5otbXygM7o
QVd6yOkof1FZ7KYBW8KQbNA4VgH1urznbIRzPgtjrTJTxYMrQAuSD67qtvMYk5QYJZs5kAcUlB+W
qN7Teb70+HwxVrNOXCEvVoJbm9KtnbyAg2kHW72OXTl0EI4V0qLi+Yx46QbX2nlbmYZnYm/A/Ucj
jzJ1bZ2rq5/VfkemAy760MBHu8NknT+qNJz7UQLeSPCUlUFFx1mcn4z0uRPJmgDV2zpsX8OeEfhy
Cs4TEVMQS9RNYHGioJ84z6m/BRF/9WV7Brm9+Bjl0yWgQ0srzSOF6JCK7KEN9bdstASNXkhZi57K
dnB5Ei03xjx6uFIFAhVQBvC43NGNPRCq/Vq28Rfd7yMq0HaPbT6ZyrO/RvfyapbHuvTfKA/gY4SU
KD5A/VFhkFNrhK10k5l4dqbvYBkB68WTQclQBeRDKsdClsqZXvNlzMB2505uyMvO14VpDfT0o7PJ
ZqxoZpEmu7w+5YXCgIADeHaifNH3ria0ECLy7d04K+gmMywrCckKRju46aOBphHnBGb7ilvGJrHF
k7mdmky7UVImWBVKBCYRkkbNDlXkGdp2mpxqjzwuWtUTGUyjZmT3ytRgGi+TZnt9+mcbNvQx12WT
+muJhAMj/lLnXtUSNi6zgiyDJf1pfLVFhBk3ARaWHCe3cqZ9IZGkI3J6t8CRNQH/VBqdsuPv2cwa
hWonfJA+TOxpbZ7ntG62PRV6PXAP62sAyKh9IF/4o2vTRdnF3WdWhr3Qemcr/V9JZqc7pdoHPDLu
NQ10t1gVATnH6ZvSYahaGJT21qD9+LnNRUOFnfn+pxGLzgUistfYBgjHwMRZzfmbLJYlu7qJhqVk
C5VDKOHw+fIrdPSvvoG+PbEI+52/x4kZg3QQq9bRX5wE029zU07KqVo+LlomMIYFfWrA+d6xn/HP
w/YwJ1lizt1+io+zat1n5aWMRb+K0+EhD5g+p7a9r0sBpCkviY6aXNrf9Whi4h9Ut5OZ3sXL6MBR
MmDDsT4INRjcpja4IhxS4FGV3ZCPka+roBqZ4bdriuuBy9rY570gUMeke9sZQSgwm4DZoVo4Emiy
xBM1MSQOjUHtxWZ5qeP+dcyWoMUx7re+kf0O0dycWpw2AuBt1aRTNgKHG+xkMB8wDM8J1ddokicn
+NUbg5lsTR6aTcNZRnbO8hg/ZMOzb0S4C9n0aGFgBCsk1quxxcthLEbXdmJ6Z2kOK2aq2zhStZfE
YbXGO5buFohlzMiH0qKD6EBfrF6c6bEfLTV7aTI79ZRaRBAtglc8RpCw2/oWNZPqQvRgGVxIh5LY
IZBDQKrOXWBPr9cRq+t8x/oybZ0VgiHNJNkSZMq79IPBLGyj2tbHjJI/G4Aq/Z7hChYqSNyZuA/t
SA+nkLtk56ntJpaloWjqH7UUQ0DVwPKlL0poVQBWZvmdxBXeL/mwSydwZi01nb0u9m3WdqspYDDV
zIBPUiYfHSAfd5tCWeWQHpq0CPdB3C8FtP5mInFZgVYG2J2M9a2aZQxWdPOzWEZP/nsFwuJqiULt
2h4bMEtosvVNgDSwoxi58y3OyrwA7OxUdCf9uUdf58JRKT0nN3FJnxh7WEtiTVeB+EVzNzAv44TB
GSHZ1iEuFZR3q7FOuruKzPR1Q7zRYsh/AJc/BWblph24zYijhjYAa1JLlfu4r3D84I4QVsJ3qy5S
T+2gbjJqytUkUU5HM4nlQr04pTC2Qu2qDQ6R+7mK5cpKci/UCWyZA24OQSCawwDentgQ3ONkfLZy
SKZq+8TUjO8/n6H+gMj6URPfpAWwOn0rPrWxRfRKv8GLAReJKo+OrWR+WtWA9qUxKohi8YNMncyb
W4Ob8dC8YtHj5eZSfxZI4+Z+byaspGlUPOfWbOykXsBmFsV0I5plJlRDpyF+Aw6fTGrq2pQ8cbQb
ngg5LZRBIMBuAAK50GizLPM5S+vMlVruu1iu5HA5Ub2WsUtkW44B1HJJXtKRj0gmLmEjrU1XCLHk
KVRHU8QvrcX/1tdaaxdHCQQmLntkPs+1xV9cmXwkeiKQmMBiWWMkY9n9i+mYEIuT7IjV53gIijsV
CIUzKl/5fCtemDTYfTc17R6frZXThqCRnqkzVZZk1uNZdlm4cdDvBI078cIZEaudyLcMiw08YjZO
fypCwlvQyn6olmjvM933+nh6MQZUl73snxofrSc0oHqbE0TDEt1exmhmJ+VXkBIErBN8lobVraXd
3QTMUAEOHR1jlGACNrfKb/yb+RdN8W2vdgrh0zYKmN4mdiNHmFCV8Gl1EDqdsJGOhM2cM9n0sVvj
QkL1X57E1LLcjLm+x6ikmCkrTM45UWrfY2B+qPpvP87fWM8QboFRuFndzo2l4ozjg0P7H5hv8W6h
Wxs1RUHByBD3mgaRCbiHMvTngRmzRYpPHPZeEypvTi1sr9NqAteipDgx+ZNeOtuk4wlmOoy9XFWj
0qHPQdxLxUpfu8XYR7h4YiRrbtv72PCnG8tXmW3Q+ogcSo4MinGj4AUPD/mhVVJ1U9u3eFxQGKrT
cz9qu7lRQYXH+qntmYhYQ+vqQd644+BoFIrpzG8fnMKmfUstRmTGr95HtzbdPk0wd8W+H6Ea0Q50
IwPo0FGo2Xc1uvFLQB6JUhBmTbjTemiU77ro34yAXK/UPyUd3ErRfQ82gH4ZA8HDrnxsAQXIe3Pw
/c0twA/jqfdpD2PcGzwEOh/Kol4L5XQYJdEFWRzfKaLEPd+cOOXmslgVUFHWWk/PJxdP/KbMf1Rj
+Gx7lYrFGnYaa892Md0eivQT7gbplbifMu+lM9Zlfc9fFHNWhTHwi5luQyxwIRuuEyXeZSqBzrVv
3FaNE98UDee2Ua0D/smrqXSgBzIE1yrH9MJ2GM6l7RmwZ9f2KEjb6D6mqbhwh42pgo2VKJHP1UUO
D6TcTPEi2G3pOwhtgyA/l98xIitahfhBVx3fDSug17AwI34COEmDorvkFspc5QusfXhXgh3TVxVr
J3HuG8Zs85h/Sbl4swhao7qBWNfzrWjqvA2cublEy4MJ+pbBpL25brLSiigjkIcysfhrmyWCxh93
GfRHOLk6aynB6rbi4OJf99O6rFiH/VJ7jLso5jxQXxrsJdaarks3MHa2ZZlrMTsvQRQKVG5g2kWT
DV7t08hkAzqIeFWPRbWvxuaxl+W81WMj8vo6PY9QxpgdM50z6rTacvEQbGx3CT7CI7NaJnGUcKyx
qPSxqQAd9oy66c59ad+nOf/QfE5XWanV59ZpSzK8NzY3fbvEk6VlvIHr2KX2J0B+YMY2HD+HTsNF
XDKWjzvt2bBgFpbNe1nh5IKii1Io85xaXjImYutyFo1L0er5SAd7Rqx45ixBG8NPXE9r3+pb4gtv
krobNxh/w1z0z84cnAKLXoW2bJPoZegOSgIeow03GvkDFDnjD0su5lHSvtWM+q7qEmAYK3hOJ+af
gvtSgIN0rUy/I/nBsW9o58g0+nWbZ8FGSUlGqDT7V5pwNLP2eWx7fyWwQXblpLqymVifjflbjPau
NojJjn+lxQk6Z+lXNaKtVWVL7acQYpRPwWEwyqc6gUzRcnLpzSM6joNTw/AJ/NDzoxoXj05fSUd8
LYoTCnHcSRpHN1xfl0cd5nXK/MXrA2vvQPm5Qaj4pC0x40GpMG0v+AdI8d2kiC3RERWAr5vRtzG1
idNHx2JOrUsyivACubGK6dIbTA9M4b+FtzBQWFVcf5i9Toe639enqUvSLbSM/dT7F+JCkL6ARSTa
CFVHcsxgml6y3Pyp5/EkRHehSsW2ODwkPntwdioQgppNIjrO7qU6Y45yseJQUM42GciJsavMdq+N
5KBn44MyzdqpgwukwwPeFNEuqylxW8f40ROjW+VW86IU7QzOlXAz4P+mo8ysID3VdnhomaWBuX3o
om2PGmGxcWhPG6VtnXUzF64jQs6W6C7FmcENWOuLeout0h7OJLfyRNXR95fvqUWcmD8aJE4rP4HZ
fSQi+WzrcObs17dDxfciIsILyVvfWHPzHhiAkHG8yOljJmgGGU96YQeuwKIMhIGJrcm/ua/7DcQn
VtibuI2f+P7v5Wdd1s46AC8ApgX0bxx1pQy0VWbwMzbjfaPLnzJtX+ypeWAK4bt6rOCTLwnOcnCU
qnzaAaEt7B3mqAqpwZaAkk3kgb3qsrmi5VeZOkvfOGCU9qn5g+1WOTyxZZqVt8jz6dTSNbE7+360
MH+4mYxpK7mC8qDYZizcvqW8Gl30i7lZDvJcjdtChdaG/D2sf3LZvJAzBRqdF5dKbDSfOydrOu7K
zi4TPe7H+aee2HDTR6+zIyh1qijJZUB3Wi7xM8oEwc7XvqX+w0DT9sLZOY1Q0ta5hjUC1OuoUuH0
OuHNaM7aKo7CU1kopFYa2dFCrZbkVbZtJ1P1oM2ZVBeD2+XWVhvGALexsiKCpbrXOTAOa1z+ibip
aUoDFJ2kO4YIr52qZYXfTmX8ExbVYjrV7o1c4e8mlVNYoDiUtzRhSwbaNDxrc+gcQDbcsSF73DYj
zRtl/hiW9a3REQSBTTW/RrQeMriuNmg5em/zZCW0QhXjcjeaVIKrjOSIp94d9G9M/8aSidXIEGMk
3Anm1LZqldIbyks7q9ohz/rNkCvBukooyspmV+QadSuYcJRHfHtj7tnhfIoyFiA/rHJPLdubwCa4
PVCJXYBxpDlK4zmpgly5f03H2qv7hhKgDW4VjaJ/yIvvgIFeFRNG6QRKtFYm/cNqq4tQ213mpJPX
atS7aZtY4EEGYqEURxZ/uG0D47MUh8Bg1SQnUDIO+3XgOBTCRObeOz9kpHwAfonKfmaCsh2JgUPT
cjBoSsOAMmIM9AuClUs4qJdo6GB7aPsySLONBjxgZdbtqDsLlYdytKwIUpzgupa1/tKM0SMMS8pR
fKjMtkeokVvnfDYefCO+F6wpG1t226Set06p3fjcyRGLul3BgIxoSi+OQSNJ7IyjeqVXo7GGRskz
O6DYKeHFNBmoOVruqAi3U69tZNtSlQA2OmQWrEolPYqx/vbj/jtpmFXE80qr7tOq67hokPz5xase
Wt/RaP50fYFfv7421LTcYn7PvGzCWKGia7fCTyBZBvZlXgOeKRejmB9DUz7HctypurGvQkpVpdWP
2O8g9xBwdDpuiGZjd6vjryYUr1JLbhhYQ/SO2JgVd1h1+KxzbAOTT2EIctiSPaDunSVB4tK2eJl9
Z11Ps9iGrfbkkMNaVc5b2C2M+Cg8KgNECoh2pEBk49HMyD0tdADuzH5ScXHr/OKC4VEP86p/qHqw
mDZADFtI64RwjEA7v7zPEDKsnHk65p2zjmaTFCV2YWJyNPBJYcxqb0y7vjfM7KNuyCpTVInXPoQ0
tX90BPCy4SArMO2HodUo2Mw1Sy4TaDwSoOGKp4SATuQm2IuZRv2Rq91agaVakRo6RvrF0iSZofgG
xmDuXenvllsec4GXOU/MlQhztOlIffzKvKuM5mzWo+0ya6TtJrRupVTGbdpZjZfD6RlsmI9je9A7
psEB45Ra+cLJgahHsNXVUOMgCS9Vl3y1A/PyNNXoS+UeCJ61MdJK7mvzttO650wFAsMVaVGkbxWE
3Y1jUZRQKA6oVZYxIH5SEbYTajABDlD9+s17ZWubrhbHTkr8UEqSIRPWbAwtZAGg2bWnoRTtSSui
7gQAMTPWG5Qd9JFh1SjluM8aUd7HQknuaauXn68bigb9Iz5F3DYtHy9IPww0tzbVZvvPy+yojL1H
rGF1uW6CDsAcwhRvfw8SD0HMOm6Pnjk35T04THUPXeyhVDHvuG4yiHc9V466+7PDsldKgOmG3zZc
/z0QQDoq/UFX9tf9IFuPd2NFfP1y1OsD2pJdiKCSsTW/2XVbYzWtC8POxMblf9vSyHY1TH0u1z3w
7ppgu8QA2mYyXMTY//NAb3dni3y4+c92QW2Alc7AQOt/+2uVhYuFODIn1c9/N6dEq50DGEbXg163
p8VE9FRo3tKLbEq98m9jMj0fKx/iVFEO7c31qeUUyZIBN3vRGHePTh2kB70CS8yDoePO0dp3ZCC4
KfKb1s3leBpUFt/rW6faadwAst7++jROnXiLsEGs/xw48IcjWYWAZsvH1imuc4n2Z9frR9lO+cLU
RZyunzRERDbOvh0ASLD70FXZjnZaca9PI5Snp8HRn7JK4fdQ1YtRac3D9Tga7wTKqKvj9UBmDqmv
yh1/c321jU13gtOLqiYt7q4PZlrVm6Tm0sIqKwzdzirwuhiyxr2+DKO5uOMDo11NBjOr+LJPFs0h
rCuGWn+PkzTTSD+QbwEp9E3bGtEFiD3cFMOY3jKCX5gDZXmHRZ1cF0HU3ydYaq4bXBUeprqyXB/1
zSO1V+0Gg5U+t6BvXHfm8BLO+NnJ1JSv+Wjmq1TpindRlz+EyiKXrPMXu4+zr7HMkQ3Gxnc+Q2RP
7eK3HakoMmYqTDgKt1dLFo5ZvfVHKppVfQStgpKb4UIjrBj6AdHElDs9e8/FNmQW8sMg4mC0c/Wd
1vJOwvD/jIb4zc7D+kOlJ6B6a5w3ndntKonTaROVAdEojlbdESaPr2YqWYKWwOXrtiApkVTOCsVP
X1V31xe0QJMsEn7pXZ9eX6gjwKE4SBXKHQ71Z78yGD0Litn6+rRdDlBI3fb60cZR79/PIOu5gD7N
HM0cqiJ051qqG8XQcCFe9rke32EmuB0rs//zq15fyBu/2+YNM63rLtfjj4oKz78PmfcXFXw2FOm7
uU+Ii2QEeiEtKNt1lRkTCVqGJy4zxWuVMX7AxCBya81s37NUOetmOQTMiO9m2w9/q8z8gODtvAyW
bhOB3CKbHWQKquJUByUvjIPUB3tD89pz/Wc6c3Gjfx38/tUssHIJTQ/1AF/QnMx3uSytt9HSCzcI
hvne0aJi41gZdjtZ09/A7re3pDb7F2JNm7VRJeozjMIYw6TwtlKT+3zW9bNRZhgtGNbAaIJZYJeE
1ZkTh0FRUCTnhNZpa+C1cEoSkW67CpeUNGfAlSXDdEpMo90aOayCXDD874SWnbRu0rc42wQnzdGt
LReKPCYJQoCCBZer7CaHdLItkfbvDDMO76hGKOk0aX0F6Q2+EtZ3Sx++atpgur/uGpmzAirzv13H
vvnPrgYy53uVjO9t35qsvl3yAHsqPpJ9th18vE1xWwbOuG4D8Nz2VTmE3kBc6LqsVaZ+/nCX6Q3J
yrE/e3o0D3fXB+JlpWtgJ7G5PtWW/bQeJW5glOa2ZGkjuDsGy8bVJ9jrUTX+eV8YAyrbul/fMAT/
nknzw6gKpB+u/21bOtjeoFOiG7R3BSkqcCwHxMDoEu4MXIXXkHZG77ptKGz/juoejj6Om8yE2O+6
TQ7GepiwZ7o+G0I/O2NRtrs+ux4IfZqzi0nPg87MMa4PpjB9gpu5hv5ug89ZM8q19H33737MP9Y6
1naX66bSsXMs3epdUROhPqZpu1b1AXYFAEq7UWLBd0ccZOihRkSPqcwJWJbeXCS3BYgAy0awycT9
87ypagz4wHH/7Hl9inE+UNPy8PcQ1xcKM2gvFiN1PKdtbGCG5qL5k7q7Ave5kvJLcGL+fzYGpqXu
FA2I//rG647Xh+sL6FAZBy9vnucS+njiWPtgaUCrsDbOPfjPJcgqaC24Br6DGjYMecziVi8xqjBn
9DhFx8DRkPlPrhfOXRQgvHEq8PTr9kw6D9h9qA/OUu5WFbIYJezYPy8ORYkrlDmRNu1PeeVdt3ch
HdHQlS9McSTmRCPxqjGjy8wkclYLB+XQSM6m1fXHdiK5NB97rMxN5XDdVMcJr16f//nxuvXv672D
cC3NlN//bL8+/c82U7e1fVYl3mCDoZJ7NR1CffrnQVWbu6jjb50FfPEslOarFiM+UMukfGdo922K
0vpQZP7calq7F5YhtrYWh56TGbh+4AH/LAqN8RkKj1y3WU8DDV+mOo1eSLwk1JgFE1aG4jXGdLBx
2fKn2FjDCmf9y8fzVFXZz1Ri6tk1+mtgNioM0sKmYx+Um+Flp2s9tqIqo/uVOhjBzs9yWusWaZet
Zx+lo72RT67cY5hdHHIdm8FIzhASxm5TZWX60qsM0SYl1TYKEq53y3c5QOZ1L30dlDdaVacbFYHY
vuiC7Nmepj1gZP6hDUaB6sn3D1nYx/e+CH6vHzfrNt9gNRYXWWT92Q+YMozLG5bfAwYlM60YbmBu
BWKLneRnjCXp6fpg5GN3qkQHvda0sThQ6NIrCJInQ4/EuLrug5Zz+RGaNho4cfjn6b+HuO6eleVL
lqXF7u+hUwNasFD61usqpAHjOO/xbXHO12d5ggBN9tjeX5/GNSwW6Kn7wW7OkoFgu29AQGCHqZFb
VEr9MvXMVeNcVG9yZm4djWnzUaTZCzSP4YuI5lNHPfrT9BaSrDwgwb6YV4WNTGCl0MgvcLQToG/J
RhgydiAWuX2GTrxFp7yYyxWywmFO18pVRLT09vr07wtJqmTkIMOz7IG7L9Gz0hMjbmBIfbStsHI2
TQnFdxitZh8a3c312fXhuou57Hd9Wi3qIjEE4GWtvItGVdnnNrquDJU6XXqPiYKO+GodLS9f96kV
X3XTFEy0Nk324bb6RUuv3Px5i66lbq0H5uXPznxPZ41kCbM25R2CIQ7y72f8ef/gZzVnFp/RQCk4
jGU7bNwWHvZ9kGT5vb+0HJFaw9X5d5vddO06AQKDuoMlHMoV/bZWbftY6XF9RMvyQk9sPqrIqvAb
s27LRmIpG8Mnl5yIx+uLJq72a3gg5U4t4Qm2vVFucwnfNW2N4CnyC+mVPeYIejyio0LeSXhOj9Rt
zKzHOYVl4xSB8rNhvub/5D0lqVG35mPGsTwIsslxNI1wXcYpAiKYAg+gmd7IsW4N0zAf5toHOJU6
HSYiO3pzTN0N0car66vSYNI5tdI/Mp7HYDSK0nPZWPVZwlhjhF5Hn5XMbuo8Np9ro5RoKgLsQOYs
eikVAIRlB/n/vpNZagOoboef8EX+vNNixXLLqdFvmS2BuMsqfRxSFEoYeEZ3se/jG6W1BSOSVG6H
ydIPMfcI6DBZx0Q7Lo6sb+12ylR5Fvx/PJkkxl2REn8XqYp8HBfLIvx4V1Ul7G3T+fO0ypYMhk5O
2olRZwpwievWsimHwX8ql4c/+7W1KMi2UP55x/WVdppISB6ETwQh4nZm3B6MxO7eMrrwobTwrIgw
evOuT68P7CCk1d1T2S8qIIyH/u5w3cYOmgAOBAEZ9r7TCZJp++Bg5Wl9GsIh85IsbZ/1KP66ftWa
8RuZQ/gdc64Cpk8EXSzvsbEqOojlPakEU6hj0TzPxjI+GPwfkf95T+6k2kq3s3/eU1nwUpI0PyCp
cg5aOzkHRp7MtwadgUQV58Em4d5Qk4bNS/n1pf/+SBFsrJUu2qRjlXWEFAh0fKTqrhr+elyeyVGf
AkwYVqZq85gvG/4+tGn0f4yd15LjWJZlf6Usn4fV0ATauuoBitqdwunqBeYShNby62cBEZWRmVXT
NhZhNGjSIS7uPefstTEApur1YURI6zQ9jutV0Mv7LJUiJ1DDxRMi+fuOu/BTDdqjUnXyE7qFlLR4
9W+beklzP3ddlVt/zI3g56Z/OaoyCnisZ0VEGPFNKlP5Knhl/uC3f5gJ2jex1aQfa0TjD2v+uk9u
5N2qKj2KUMaixVm8EnresSj+SYgKijNPRiJAgGD6yI0QwqR+L8Dt2pXRNF6bJ1MYtAs8Vf+8dJ6H
DF9uR5mQtTEstqnq75CMKKuYVPGWrPxiOy9H+E7wdF4oJr0OF3namqSfkZrzVo0mNup63qCal86T
80ehq+TKlk1o5pAzfm4/rxlE/7UxyttuoJ0/+jwa67gnMCcmRXr0UjE9zlP0Qh9rkqnbX8t7zxfX
ukzift71z9tSbfpz2xp2rwnjoAE7rPuH+UMF9Ml9lCjOskhgl9QN2u958tc21UC646/bzKs1QQXW
0mIsE1Bm6D8sgL/v0rQWiE9Pk9KCiq95av6ofN5dlCfdzF/LWkkfisOv+UgbIzdM4JjNOyNxhNT0
l+MQriRJU1UazZVOjuwPx6DjtLTSoReor8nRaoHra43gCMggPfrCLT0W8bBEI+7JtjFIyR9XrOsW
gN+vpbksL20yrbI97zh/gFZOj9W6nLacF1Qd9WEaXY4VOo0Ep5mnkXTjATOEwpxnkTJlq0qGtDTP
SgqS0QVazf08G2iBzQtSesgNSTpGifIwL+4C2K21godcOKTDUyWS6mUIsdzMaxeqcI+T5njCKFu5
VOn449BGrDS7LmxyeErsRMZjcOAKMR6dfpYYQxPM1IV81+Gr9CR5OJP8+69Vpl9LN+zmkknqn379
2vmQEb82qQA0F6j0VzMJPeF14daZT130BEv/QUefeOq/ZovqhhLNoIRmXjuvGPuYln2ej4X0JRbj
dD3PDUmxo6lE4hOLjhHS10UWGARH2G69XRHPdvpqOVDKdEssD1DBXUZXCOskTyX9UILPmrf+seNS
vlE7XeiTr0dwVBdVcKTezGdo0Z0i/C/2AOR3zaLXnwSJrx+MHtWRYRyLNrpW0+LUQGdTRqTT6ybS
n/paDi0C8cF+XltrIZ4YQ/Toi1RP1woWO3230J9KRGNuWoa9O+8lSR3hyCYM74xFbDyO4X7+Sn3R
CntIr2QAp6/ywpBEbpkuVvPsEA0vI76zMKyq/KHyPWf+SqMmNyaOOF83bSw9KqjGokA/1LFMxkMQ
EBdjZHXAKXt56AqV3Esoah51ocplGGIF3NDvq/sFNQy/dhnHcaARBbGv8mqVVVQnt/bi35r2gtES
ocOY4lDPZxbkDQYy3fD2awux8a5dKMeHeXtcT6qV3CK0nGfL6YBTFnc61rxPVyaqBVPEWBmyuqqb
obzvU/T2dAAotS8XPK0CkMxG1vzP26m5tdknHk4JdYL+5DWgoLYdax2hfxdeVa16N+RF+hl5EuUv
WvEsS2rh1JAJ90QjtUM+igUeSMbyNVwU9rxpoZPnkzpBP48x3nCDEPAmUcvuPOZGa87fpyFSjFut
ePNyShUXRU9nbBGpuwpRpZMFmv5E4cBh3rQOpZdWF9AgSprIjyKiM/8NmdcV1pJx1L/+hogx1I+/
IUvoU81/Q4lq6BqkxTvlu63rFZHixkI0rikOSGwJsMd1nm3LKLWlmyBdlbr6uXY0fPkPs0IkFWuS
RomL2pk8ibwIHwV80m1hEMo7iuG7TSFG1RpsMhzRRRDbS7h5z8PQPlECrXzr1a6KF+NXXdBMACEP
EZSz92h45V1FPDNrAC50cvrWJcVtBS8rAX8Xd/meyByWUdPUX2YbIM/YDCu1xTiArYuiG1BHYAPt
1Yl2F4uy4/WLYE/aSLdi4q7OvLzQJWqBEDqne1nNnKzusIzwG/aQjQDjF6PXfxyg28hLBVctcbLX
Wy6FvaJQCzrNFaFPFU9WDj9WtuVNdMqyhUgwrZg3mdcarZTtSCBA0Q9JUEECc+PSVw8K8c2DNn3M
s7e403Yj5pLz3Lx83kJMyB+R9FlCpk5DpO/Tvl2Gx9FNTdwbrjfWDGBH6XrNAf1fAp+CyUqkzmIG
oS/H6qoZenQhnX77sTyPl1YjStUrtA3U5u0ntHHeYZS/nPxc8dY+6KCVfovTS9SR5KgXQvspd4IF
ALp5E6A22WAcxTvQqTigNXHg9sWieiwF8eqXUQdSB6OsITWe1BAPlVBcRvsmLzo8QOQBav/gHxlj
IMZO/ROy8m4vS7V2UqcPRaJuUc1OQxhoE1GsOVCCuUP/R61lqUTlRhrpVvzavqmqwBVqhmzzsnm3
9kYV/hA0yWqenVcIQfkFtl7d/tpsSSXVssqSe8Sb2ikuvOpebxfWrw0gy9A1C4ePX4ep5GWxqkdE
ffNO84qmCXo7im8ekgsONC8T67TH7DpINvNsm3mamwY51RAC3jiGrz7pDOl2nUERwDxbDcPNgVQj
rOfZZZRda9JdR8RU3gWFulvVjfqUDz4CNuMs9qFyIHUBgt8XvinDElZhmTOkmZfNH0GQVns0V8iW
2VYYM9n1xjLf1G36Qi0w0nPDk2xR0MNzN6TqUZHeG2ILCGewq9iAMUPyOq3Myiw6C0og2ALZIWde
9mOFl7/IgyTu5jlQiurRSN/nzeclgSoKGzqtfzxOGGcCVRH1wimXbYuQtK5efDRUP47B4IJy7WJ8
QfyiW6VBZjok9S9ODVAA7/Xya87zfszNbVUP5eLXuvZPc7/vNzdyv28570fOqbtIHbnqqQH8fcsf
3zetm4A7/2E/o/epfvS7jd8N0QFlY3RQI+/cJEO7BscSHX4tn6d+LCt6EmYdlQ1s/mtxWtLSm/N8
NbYfsU9hPv4MBy9Rs8M8NX9UxQBTRYobDMT+tcIThaD/w7yyDNaZ4CfbsMOH8sdhfh2hrRaDI4YT
u286/vwxH4tOQWv+9rf/+uf/fPT/7X9lxywe/Cz9G2rFYwZPq/rHb5r429/yH4s3n//4bUl1o6EZ
ii7JgoCIVBU11n+8nYPUZ2vx/6RCffPCPjc+hFBStdfe69ErTEOv1i6LWriq1HVfBwRoTM+DNeJi
Rn8vaRFKcUovXrypy3ybutHJ1KFGZvZgEPrbRnNfO5XalhcM5bXzJvOHnhS6lZbU+xbmIugMOiqY
BMSuH0bKXTmq8o+PZBTvFJrWLblhzjW0JOWOqvx8tRD9xvy13byCnBsGmlkAMjkPCIqq6bpI9e6g
pkl/mKfk36emLSCnpHTjqDu9MTQ5eJK4qYMmO+UBpbSeMvxhzkiFjXozBvd/P/Oq8dczv1RkTVN0
Q5X1pSTr+p/PfKAO1PH5wfKzxMb1oElJdtc1QnyHu8U0jXq7Ir8xLSkcdcCZjLKNHnTI9PFzcVga
YAOLyjssSG7aiSKoAG/66mQEyxKEAst6T1MpJxXaG6q+f83nTflRxGWD+8ztsaBc/z4gG/4oSI9x
VDdXGdHUOaKWe16qN3V4ED0khvNsLJJU6eUF8PxpHxXtgePHVYl4v1EfqbWIrXGZxrt5bZpFfzh+
n//h+AtZ2HRNidDSE3E99bwaWEfVHog+/+8n2pD/7URrosB9vlR0EcmXovz5RDd6qtNh9dMvIiId
vBjO33yG/cTgpKqgLBD2Qcubz/Gv1V0GFrVK0+2P7W5Vg1IYjuj2pozlnrAOetiIGy7RhgbTzGlh
q0/1w/Ok5ynT5FL6uVWual9tQb+r8HNjA7NKdlq9Ht/q2hwq4uEjBjGukEjNpkkU/UH1xOO8PmGU
Q8RcylFyetpdCd7Yqlp9fPOq6KEnxvxAG/CXA8aUH5wFQ6bQ0OpjuKWj2h/b5fK2b7r8MM8BCRyO
P5e3R3yeIfC1eeqZrQz5kTIX2faUX5uwa62kP3aVFkppj/RP1llIlccNdAgI+6A/C17xMPSiiMFb
SyxJr6e/xV88L5fO0KjCiwD9f02xkPZjVhuCuxQN60XWMQkKMjXBMJW9/9NRp91LGRbCfGv815+a
v2puDj+yfCgD/1b/ZfafD1nC//+Z9vl9mz/v8c9D8FFmFUUC/+tWq6/s7i35qv660Z+OzLf//HX2
W/32pxknrYN6ODVf5XD+qpq4/lczPm35/7vyb1/zUR6G/Osfv73BzyLMijlr8FH/9nPV1OyLylLk
Kfn9RTF9w8/V05/wj982n7Cl/8MeX29V/Y/fJuPUvwsUosmKqMgCjRhvle7r56rl3yVZFlVFYvi+
VH/7Wwr87PaP3xTj79MrRljqIAcUQxJpDyt0OtMq8e+GwWif4jgVqcxSkH/719/+8xX246L951ca
tVrSn554FXWNwPtMo6dMPYMo68Kfn/hI9IoGBY6Gw0bYrlExWN0t8DeNNEn7chjQhPdvUr2dP/Kg
bqFh3c7aYlltY8aqdGynyfkjpB9pVqjcSAep5Xb+GBe3attPH/Ns1oNAMlPAXPgVBGsZqup2/mh8
IoeBPPFGfy1bpMmKUPMujfwsNqMmRgg5fcxTBFhYqJR6bnkTeJTC6pz68CVVjvOkV0iJRThraSkU
BU5hMFxWE6eAoLRbUneFjvvoKQa1NzW+ykYXrIxbAsQIaaRVLXMOo0wcW83wOwqPE8QqCcH5HhSj
kYSuXDeCTRWuYMIw3VAU/055JtZ+adFub5rSbGde76LFkqKQquMCw/ctQMxmi/4GSDEyofPgIwVb
LPlNfqhfm8FADwR9h/45LBXqgKNKDWxV1fNtPxrJRIxlsiorJqVYgNAn0kEHEbaef+cix5hgngqC
bLnxareAD72dP8SRQafQBfdUQmTroMRda4LLTiD3qPe3hU+VUi+1TpxrrStqG71+Q8+1u6GmEepq
uZEg3uRel2+oGTE5P/1G8ZULFeaIWOrkB4N4hq2S2lSsRT9RQP8MVaUN/SNodZgwxXbahadeh5E4
k1bnDyHFY2WeWo44ssxTVDxo61iBTTABYudfPn+QO/jJi10gt5P6RNHMsKUzOYNe6zBsURavpMU6
vkyRHFhTFrol0p9WcZL3YgW0yCyuknohHdZ/loJNfnQwQICjzyO5ZYKLFG1eTLGLbsNaWNBH9YGX
0LpYXAoJAkVzZsqAr4zxy2ObIvCyK80dhPu6RWhZuZ5GrGwXiYfJ9OY5+hbt0YTOcLiBIVAdONRV
tGkpGOwlUGD3cn9RQHeorh6tS6oQGM4QeTGxCBTr7Q1mvFXsevS1AjXvJhy69dBuxnfhCr2nGS0l
MoMzxdBL6pvNWwp4aAlfasMbUNBcQ7IhyY3Rfqns/dRuuQtJ+3wRrTWoFKU8mNE7yhX0r2Z6SS9y
6GqP6N8kcrWiSVEDKlQIik1PSnOL1AJAM2kWB3gIosA4slBzdL1ZYJfr3+XGe/6ZUKtltvftQ3DS
HhcGSVun3teXFgBXbC5tnzEyVLPCkgwnkg6DbiE5CXb0KEGTnFmev/Tm0nkjL2fifHmX9KgOzfyl
QZeDPhKhImre3iZxEyqW4ESjBQtV2Vaa2berISB3iauSOXwBHejKjxCBI0lvFDvRBpPs8YNRWFSf
EXJxdmswDBoaKUt4gw9nEGaJHUwnbyvwB9TCYLEMBaM5y/0uPUpX+SkpLZx0Cp9RMNYhNtZVAmJQ
iyTVdiS77wipI+vgflw806NzrlP4a+bAFGECJTa49Pii7UkV10/p+/KaPhpOfE/CQOucZUOV8ws4
o+V6yJAgULlvjaSwqWRd2kidqvZjKVlGdIUZi2uuJRwpCE5qOzVs/UHeL56puOWP4bZV3pSvyVHK
JC+3ZWQM3QzZEJQfu5Xs+DOrXKLNobcKP5ICiYGJ1io5SDItxVp5jHYdAw3q0YnwXtp98dgfpVeQ
suVzGZidYXGztSg377iozbcWbxXYsxkV+A43lBq7EvZjMXfCDpmUrln+a7lzgo2gOdkDGQnIIkv8
R+0GaFviiE59UsgnfxtbdHqEFKlJdwBlb7Vv4+P2IO+qL+VT3qpvwadxot0ZKke7UBsPrEcCGHPF
i6tvCUTaQrbLj5W8wiFTfPJwgrSMrTo4XQL72lTu07W3ae+Jeee8DjQky2b1Jr0lxMbitc79kLiY
x9w+CyzfSjO3PwlMynZ7yKkcfFL2N9jOidseDFtzJPLtjhxBGzC9Z3QJmE9QpYzxp1nsart8KA71
uAsM2gzi9Wv9m8zCQBSR/ooj18+V/ELbAS6PhHmvfSqJHS/PKujwxMZ1NNxIb/CHMa/ikeKVy+F6
6qJHB/McwZTX4WcNIsOC2RSts7N4sznn1dv4ELrie/Zl0ISaC309aDjv8v3rAm+i5+Gq7n1oAjwG
K99RNp3b8/e3lnoNXsbC6lwgCY3ZvbahO27yI17wIj5WHu6A2NTbnncnCJv8wduK3irFJ/64+ADu
xvXtFg6XnmcPWdLN5gslMOS+2e+bR2/coG8iNzF06KtcVDdlZgolsU5z0e/UBkHwOuVFR7sjbuOH
kJsSXe3C8d/gyN8MUywdJLkkyYVwjVWzduLxPiWHELsyy/jwz7W3Ve+XCg2I/KVLEawixg2e2T9n
7TXEfUlcGRcC1f3C5TAeqZzGgnCxXLzOkoTeRRVZfoiX+tk7GKjNhmM0mC3V748dUs7sceI65VPl
GjRGl3LeWnwccgqETlV/vxS+b6j1Y+LyFo1HkDgejqmxk8RfSbgmACaTrz71z0D59BtwWXN5GS9e
+ypVXxWNLE9vgSh46aITh/oUVwaFMDkKkCPHUFBlCL2DTI/GgkIzPn1q5il6npiJXBkAUa+39klp
7YTSUSSE3/GGf4B8XK+HWOzS/gsr+mbb2wdF9qL5sHCUkx8/R8pBukv5ubU1HrqN5T2XW4QwAa8+
cN5ujBlIuu79j1bbh7hcJBuMHYLGBYosJRB8XCnDaeGYlZDYHLE+tN2Kn1dOeDSbMKCYHSjcH+/5
sWKzqW0kCb55LdJNn7mIrCH5VCfKKtB/7KIXYytvwzM59rVyJ9+P9wD5ttzRxPJ2DHxqp6CJwbLV
FKz8mZ+AZo7SP6Q6t6nYlGqO2I5DR/TWLWMh6SIZtqJuxdTyzrHTPWQuWCF3ks9vxJSSYicNHoP6
Lur3nXIYwODtUidyH+vM5Aqqn+LtA42cJ60hIMrEyzMbNy+9pPtF4MwXYETttLOBG0e1o3SneK/h
xMCVWeDGvFj3qhVRIxWu4LlQJS0Vqy58GDO3UQ9iu6YYUo8P1IKxvZQz3j+lkUMUJlpYJXfXmYbo
Oh2qM5P7W2nq9G5NY5N/waksr4ujUqxEzYJbAN2TqwRjM/wKIow5qC3DXsKEgFxHTo51SAVCALCN
HWmrhWJHcP1R/cg7I3pcdpjNIvuArG4GH8oTA9mXBOrQiaVDufJ2t10P8oWehqU/4VPOTzpLu3Y0
h32/0t+Vp8wW9vF5gOs2Naf192Jpl3cMnTW3JONktyvJNlayk77Wp8UKI2xn0lltmw3lDzv5pVif
JhLeV/na39Wjg70mxwBus1PW6UrL7Ftjh90hsaNnYR14DxSZoxfTd5wjyo2QikIRDS5tBtnLluiu
GowVqLBy2ugRnXRtgoimdiaN7C41y5XwbrwITw3QZKTAV+DB7Slx48iuLsOOvhK/YkWfXaXUGJQP
FWXb+IDOOTwpu/g0PHVP5ZXzz5cFzS4/oRcs73hxtL1jZZvqoXvA04I7FrOZ3AW6N8Z32Gs8itfx
60bJLaLN9DBeyy3DgA4HLJ5ByfE/mmP+prgQPwPgQhL3EAWwJiSzZbS+nZuNf1k8LD+5ccqVeBXq
JyOw1EdRXok9vW2LQYQmPOnjpaZTwi95ExnPPOJihMVvQTq1PXc3cscrFaH4bim7IsDFCJMBc48A
IKRCgxbe9NLXkGp6lJNuRWXLuhHIQDnUb1Pz07QrammqxO0StwaO9kbpcSab4ptTFffZJ+/pyXcE
FPsjhQPkqj5HZ7Gq74BatQYkrCujquK+vgrvCemtZ90NAJ6nLrKmZW9V1SEHiUpGvaN3e2zP5bmE
yRNY7VnOVka0iV4CoEIU7+0AyEiER93iEn3wxxey093zBYPGE2MZwbY4Sq0FhwRSIJXx7fJOEuxF
sG1IaN+TgGTTTHNycZ2elXpD3ifFPUOwueHD16GyvDvAS0/8ooY49AiW2L9vQbimdli7DJuMb5Xu
+WLL35Irp6hblcFlmb/31OZ/FinSi+e4hOFqowUeXXoT4n234ZxTTaLsu1GuYM7L9DlvelqapTwq
NsMyfas2ob6VO/wc8mYTUjq2nT+Wt9TYopllaFm+enLcbtub0cAna35OzcvmDx8i4NYQFHoYOtg1
5GzVLm80SwawbJcVDCn4hQW9fYbL21uQM+KbpjoRp415KllMvgDhtCYGA48lSLvrDWEi2k0bUmFX
A/35f+2t5Hljq1pHP1JdL0NUtNHiuSh93BsIbcPozXIcfhhnNtMXSjrD40DmVBsBAitx2KYtunJl
xILZS8ufniHz5GwPMsQJauKjRnNb23X2RAjjK5B2EY//gSEacEog5r5VlyuKERLfgr0bLIELw261
yZ7SbWaU0n3pG6Aaa1nZtMutjufHu4YP+J4RT1ibizuBkQQ48xc0D8iIsRiQ3CrEMdFkMHloIXf2
1iJE8bDioIp21xxac2lJF+0iH7B/ycIdWUwARxDz4YslX+nTcEShQV/UgH5OX9/Jn8j8e/ub5R+a
F+mFAdK446+/CynZMRdWvdZM4zTc7MZVXijKfWXU6XcOznO30QY4lOgIbs08NdunAsf2F38rHMVX
7VK/Lwbb/yLEyYlGjQZCzJUim2sP7zhWHQkp+1f7GR4ZpObxWX2nHOTUM9Aa19HtrN7FjN7eUzfd
0PGgnDTf1/uJK81T+I2zV/0crYevmyu+otyGgXrCVp1Tp5soCz7pFDPS61ASvVRf2WsBhJuSydq6
LVfijpNXfNG5RM/3gvwHoCZ9N+mxhFZnYyaAuhjCkLqX3yXef6dqxRWp6Q8fEod0NY4RLpc7J257
HPAmWasndLuHDqXgHfWIFRhx1IwV7zRT+MQOiqouZJrKfR2uQcNgLIQzQW0bmTOA22aYBKbhjPTp
2XNzD+qiXaNTrKnDjCnZMTvX33NXklFN31EdMqZqn5AeCyDTnxbOR2/1tGPB3ntYWoEVbbTNiHP9
AdLX4FRusJXXxPhlRvWr+l3iEnxy1EK2xsFK1/UOiZrxjih5AbjNSdh/zYLz4kxlHj5x0GWpDFuc
GT/LO+IoZP5oWC7hvY+lr4gcxwawHOpc1wq+xFkA3IeZR8KX5Ov4qUTBwVstJUMEc9WNeZFfM8UU
bWVLmaTjn1LPRuzZrYrzja5h4HIb6YDjJoqYJa9kaiBlyzgI+MCb/bq5hvdqZi+fiq24w0w9vs9e
b5cIr1QIsZ+oU05e6yxDy7+is4fXxXUxnPa9r2BombcnqNfCUcMi5hORF3AYEdgQd7BilomZ0KW+
SJty3T9xNYqV4eb3HgGhF0kxo2suOsmB0UszdQLXwSsSeIOBAERGxFULeSOe6Zyf8sSpfJvLnmd2
jLAY4es6Coht4S2wVkTiXRQtuyDJNeXcEH7ixZkAejAx7WsgX1+ymxO+LQ8MBxL9GwyKvDiAi1ow
dqfklNvR1FY5Ns6mSraCzNfNURmhFHPEgBhBYDEg+6b4qt0zjhR8q3sdseV8u+GMpFA1jIkJP2KF
9flE4uBVWrnNm/qeYJuKSS1K1i2xkaUE4POSxg/qkys89pv8PiDM1NOJWVOadxPwnbOowQAK0RIH
e0pfSNr5KGUjOxdsaAX9u5jb4m5Q5nhLZaGF5S561b+IIigEYLgxZlCrRQCIC96QoTIXzwy+1ffJ
ofx5rM0ev8dXnFbV92o4JfHdLXQhO4TPzRdN3O0lR9yGtU5MX23XHqu7BYSNhd0+5dI6xIXqjt9F
cGKjnZBQEOUKj90rWB5CGXg6EMca1KcIuxIAqYUjfMWlU72Sp204ad0Bzv841d5bWmDp3xXxL+TH
gD9f9S3Fy0qyWhD28YNtdzAYTMNIf4e1ixOJcgBqkTxiDrsK75dwJEDGPSWvxnlQ7xK0I40tipTI
n+LoAWh/+oQtK7Kptlz53aHqpzALTagW3vUe716CQ/7eW7jSBXQ3pkfnjEaPgQNBB+IE4O6KPX4i
x2zbrr0LeFcuJ5ynE2Etq0dOieflZ3TiIfHly1LlxXmApCXrbjKgPdsagUsLLdvVVXIYvRBJW4NM
GK7JCUxScci7R6JevIk89Xgz6Co4vHLK96WzvCOCFuxk8Kto1M3hkN9rx+GYGaZ2gxprpXtqimmd
ta3syjZ303S4U5CfuY5FtxmuU0tBgdyFBphHbvHUHGJUs2EInBtqqpm/89aohhXCfhNg8tDQ8u6y
a3TojstXxW4MK8b66KtX1qAsG0Qg7w0uErIr3NbDbZvkkHbWU0nL0szoRhhHj14MWA2KXttNtvia
zzcXRnGEU0sjoL/YENxu9QpTG5UyXhMF3n2VuyrVHj1qDtPA+IlOSLZOMquUHJHBp1LhR74VhhUh
LP1r4uhRUTKsFvGzFu54Q9GKcmPBhFyKDDVN9Lln6avmMl943DREoJ0z0dFuJhYukuR6qi11Dl+o
4LhBhp/3Kw+KBOfPvN3BZWPsDzyKzGxgpm+g+2HfeM8VN+Pz8NodeNJosAViXQ1HNampjMOroO5i
2Yo35Ua2KTtB3GCn2YYRKudqIV/pLXRLZ1zz1MKmDlfK4ox8wDjLjG/57ZxvCka7Nc+Flu3J8sI6
fVVh5aV2nDj5CEjXivQVfFw9uW+4Gz8Dh+Gxq0YuZjpR4pDw1wZnWa4nJVrllI0ldDYtyGX6m2lZ
QMVz7Q6jyS2GgUGyVt9j+inKdMG99nDL1/7yGAXbAbx0xaiS13Y0dYwWnhVkeKdYMYx1DYNJs4Lu
ZLh1fKIUp6p4reHhjHq3oFDdlsFOAkq7o/k1O0d7RExDcleXdjEuCuR/vtBEAzGoWkaXd8KVlyJB
wYZR0md2qkDarkIsZI9cFPlJufon/6p8qnT/79pdi7D5CScKi16bvzbuxSn2a4sfVPvuKniFGRW4
K55RZcJVmdmKuAipYeGa8WCGhOLYu/ui71UgXSE5ZE16mjPwzPJefB9aKonM8b3nVNCdO9UPambq
jwO8WntCf58qGpIpHB0xWsw2YW673ZkSsW3yRqmPo70WGZJf6sJMPNkI6DfdRnyCWvON/YA/WqJ7
s0jrpJtF/5Fn62rlr/U3ml+F2/LKS3IEVnnhxHrN9OxWX/TFYXJAcitzMgOHxRuv9GhbWcpWP+TP
UIz8b4iGQ+mO+pV6cxO5vi6siNhEXEPL20YEwlikTIFVKIzw1vHOuWPM/7rEiulGb09q7DK3CzD3
Vxw+HxOeADp4HS8+N0mRt1oJmjRT+77RAhtmzGFUkxgpPTXwFPj7bPu99E2ri+1KMFqLe3/HXVZf
0k/FIXkNkKPnTjDz/XCql473deMAMBcByBAHCrcjyY/uS7aHbXiEf7Dmbv3gR3oFNVt7gqV5fs9F
LrbeRqHrtlKjg8Sw/VV/LO5QEuyCVewCMatGqtq4PQnqNN+8lql4iB+kK10v/PUYlGzjvQjV4AiM
n7Uw6mw65wB4GVUhznNjEmSZ3atTN8MTdz5GTDnjHrcG+5ntGdq178Y7DyfskPaJm0WCzYcYxzSr
A4DPbXrP01td+6chtHmgbE7f52v8MO7LS3WlUQyJnxC/eQjoJjjSRnkZ342nsVoNV5xoklfeS6py
Hzd3t+GDFw3df28vv3p4W2g7/YPeyQK5Troqw83tnNB9eFBPIOv0C1ZlKFljbre99LDknnxq181X
zLhnG99Hh/4kPMOhyjYxish9ulOQ5YCXZRSO+ThQIfQndPY3kDAPVBTSqVn3jnKfpfTAVSd8lFzZ
4dnZB468plD6aOz6dX/unsWVvgdRlzNYuoO1yq1b3xMSJ1Fxc7kapekhDI8deheQrcR35FfthTYS
bCZOPfG7WFoUetF9x49YmGLOekExODYDpkhvMnfKAri7qaRWsFdXxoowQfeAToHBNKB3gvqybuuj
qxPhxUWX6g+3XDiRsUooN8Z+7tIAN9npMrgAiy+IZGp77diwpfvR0tfNEmHTNadhjYhFEW3YNnSR
cfwRHTqIcII+xG25rV+7h7Zy1c6WnntLs7no9JixqFEZHN4z6qNjes5kS3xVHW2TXRnx7UgIbBhY
LK8FLdGBMuTbJhag6pqomBlqVC9ICn0afX+dMciFA/aGFfVz/w3RpMtM6LnPi9ptPupHT8Jycx2f
wGwDn49upvqo74R3AlcqdM2nxbYUV7dz/9iVDlRsQhdYpNFD4lcRzcf7IBfWuCNrowtIhxJhAvHE
h7LAyfH8QQqdQxXE/MfMcczb1wIDfMIpryoO9nviPsNlGPeys1zpl+LZJ6JECorO+HJwEoIxhEnO
CkBy/qJg0z0H3WXipA4W1Kkbsfk9kfSPNdBQIkJnLlvhmVYbE3gzAUXoSNgJkdOMrEcinJ+1tfyW
H0l6eL6T+CuVFJu4Do7yeBBju+K2sPzGKvRr1azyyh258xkGx8BJ1lhZ4tS7iOzFSllTcClAnEjt
gdTqSv9AhWP5z1jRwJWk3FIBX45EvUSQaPZncQCjRk/D5ClgDD+eh/v4rkaVzwNz1D86+Ak8EjxQ
E83CiQ602jGjHcZ7n4Or8FCTWzwWdz622CYmh26+TXh46CrzIvEPqoNj2VvzqL7X+xAjzMT2Iazb
cTk1v9F3hmDuu37RqSz07clNY4V77O52IMfqf8sP4cp4qLadhTuXNbwqmEdz9awxmHKjvEJw0sP8
D6OYTXT2FseRYT9l0ljaettSOI7j/6XrvJZb1bI1/ERUkcOtAIGCJdlykH1DOS1yzjz9+dDu6tXV
1efGZQXLEoI5xxh/OvGKUb+fbkFxmOQNgKTE18bkv/eEYG+me/yG14wQxj0L/pybDKdTchWJoFn3
rBfpS1zswvQlywO0VEIvMDDdcgTTW9qbSrLGstqZAxNhJYwRBSboax0BJoptdm/jx18/YT6KWxX/
1bopwx7UFIu/EimI4LItELpoflIcBydSb5oBtc+4pyAAL6TxcwYugO/iHfupQiDBcF9Yj9Cn4+xV
85urZG1nkwJmk3xHaETZshzClD47pucNsg4nBQ3OzgAco8VQGvTTp3GpXYwwjVOCwfhGfAg/8Ess
qe5duQXh4tujAk7JkXAWaX0Hi7nJH2WiGDaSjOZ3y3bm9g/ROdEe2mFnQLalBrUh64UeS/aJj0tl
nNyolvPquMool9KnRrM+jZdcsYvX9CeETgV2eExty4WN+czbnlmMPhgz5Y/TMTwBn3bPyWCbaJxw
JX6mhwdQtN6bkTODF3+r0xOX9FjyCVzhd/w2EYhDpnXWDWnwLYqND+zs2b7Z4bBqZnEdruNJ/c0f
cWqZdsY3LLDaTSM893ZBcESNrXvaTXE4Jwp2WK4kTDrXrMwtwSxd45Afwkm7rtV8+ZS9zw6mM6DJ
4GUGvr2b7psNFGe6n/mlNF1BovDnkOapI76O7nQWWI5kkKmF2qYeN5biJgIei05JH8aVxnktbKKX
eNteU8x+JRdzRkzBI/jzdn2pXsrSNwQfcAHEAUIZUiVr2EnJBY84K3GDktqZhYJig7ey7b9S5jye
zniH8BsmV7QS7cP8UOzw5vMZHXEuUNlVzvDCXHaOsb7cpFfjQtyidpb3bI/qq7Jttu0beSqV4Jet
PbzI2DclzG2P8eqqyFgKBwBqsWv4ulzJLuqVD/K0Ot4gMARQFoGmKzBndDZ+PbFQrkiVsRo1bJfG
HeEtRh/6SXfbPam0PdT7WwzZIHmp1/caf04YRtl4uQWKP+P5MV8AzAGMMG3TsZtxKOIGTEZd9Qh4
urwyuXCBsW49MOWLdEGXe66fsyc2dYvM6oPgJJ7yA2CENmK1gdoBOMQ2azG893OyH886ZoioHn6D
N/Ftpvel8N7V74WX7GVntWDcKPhvb7oP5v/VvkQMIdnyofko3MAVdt1LfOXjEKMquaAcyi4iRhmH
jw2fO3oIz9ND4cmEXTFUWhG6OMKbkjOY4qt55tKcnjnJWPDkeqtdlZvJwn1eycw7q0MpcBzKd5ER
xiupdF3njZM7FWhmwWRtg1gSZje/hYIi1DWZCYGVsUVz7Cl3cr+d/Yj+qgNz2RKEorG8jOQmbsuU
ZHESCx6k0ImMXV95ETniKp6AYBlbWGR5gO0YZz/c5RV/wCzMRENEJk/6llWUMsZhEE7SAxtLM++B
vjh6hAash1dzxBBZJnj0RnlvfuNr/jUVdvELIPzIy3PGrM8i3hpDR5Y6O35rD81vgx27xpa+MY4J
CWEb88nE3BS9xXBHlhht1RsgwCFhUdoIz3w7fEbs4LDLH9/kA+bQD/oZmpAtHswnsEMsB5H9Ji6h
eeDdtgFQqJL0esBu8nP+TiWuwU3yB5xj152aadNhDJh44/gaIsFRXBSzBM8Wj+FtqDclk13jwfBE
sBGR2lYF6PSW3iGKkXKD6AITejGq06/4jaYiyLFDd2BCtIAnbr/XuE6h9HyZhyq08Zl7yfDV2wo7
VgeR7Bfygo9WuV1Gv442kstlUDu1Qg2sXsJf6WkGb/7GN7mzoUW8ZL9r5BSWdokjv/H/cGl8k+EI
PbRvGPe/ACkKTnkV3vWn6T1MfGknI0iz5e+WEuWnd9gpGMS94HRDypIHtvhizB5LRntt9hGuEm/h
lUUBb2uIaJrqVv3apJzMh9EHZ6h020o2XP+E5lwkb/xOLx3gm3DpxQ1nfPWivKuAPPE1U53qxfwi
WUFj+HPonwFPFiKxU7fxTGLennmN7rF5FL/UQ3ome1Fu7BaA885HmV6Xj8ZTwhVqbRk0MBe9AjJr
Gw1PAtglN5mkQiITGIFeRYbNtnkG8iGILj9+ftJWp0wY/MlLqcF+jXHTvdQMhWw8Yc+8x/iqsuBd
k5flCjegoKplBccKtN8JRERwdX5Z/I11/JNxQK1j5oXI/Jwe7gLY6DUPcLF9BriFN+Vmv/NV30aP
7WGtkCc2XogAGygkLwwsD90pP+snweErTT4qLqxDvG2eqkdrp10IbLxMnvqFKFHBd8hODrKvYbXt
drf4jUs32uND+pidiIbsfHKuxNiF98JYnrLz0ZF2hYfHr7xFhTMbPjw8xiwM5p+IGpCr9UP0b93H
cNL5tMC3P+vIFqPRIyjl4kQHAVMGjjPterQpXlQ/e8Ji9Kj9qSOcWqk5yfqM6zXa8odZTIT7aOv1
uBgC+UA4pAXbEjawgojGfnlU5J1+psRM62fyzA45yydbT33kvKz22UsZO8an/sV9PTbPvywRnCjS
O5KRjMr+rXlAFkTFFlMRObV8GTs3AamZsVyET2ezZPMJ1dBT6Gxrm7HzGK2niPjcPML7FIDc6Khh
XSefVO+V8jxQJC2uJHsKvTs+9N/IYOh1KeQUW+zt5nW8kivC68TFigSbB/UQYC/22T/nz8mB8xPw
uuw3ApNtiJjX7gFt/HO/g0UFTRyUn67xST4SDTPuqNQrlj7eIjsmDSIOHW9A2NiaFg/SO3Pd34mq
6hi+FseVIkYGxPQRzDvrXH9GOy6thXnqDU4IuE1lD/0mOwps99Dn3Mo6E4+MwiR9bW5rPvBInJLD
uj3datBdplP78BVGh3BEtcaiwAD+g53uOU335iPEskdoro/de/0mOg11dLatPlmxSctOEKhy+ihn
dhB2Gn0Pa0hd3asZhOOaupHqh7C2IXgTWnuRZnuK7JLyuHmcn9urdhkPjZelu1glQHJDnIDHAnPG
OEI4WM9ZuNNPIgQSdmbGH8u3EHvk3+2DQ0IoHuS1LZxHxixUvXNkK6Y3e/iBeuatMZzpFay7eU1e
rRea0s5k4r+xXvAHNim/3NDp9zdsy8iRNqhrmRhzr0U0HHbZm/kP2XXWLXmmYVh94kIvo2ly60tz
Sqg5aGtqO2jdUqZSdvOf7pNOlQhgVMsfwZXMRJZEsSFjw4lEH+cb6slgPBTVKRF9/Vv/TuUNi07E
QTwahqOlPjB6fKOn6m/qDBzi6gBX4tmg2MXD5jL+YFtbXhO/OClcmL1tfArEYbq5cs7D9xoOi8LJ
RchFMvrifOxG3yqe4uxxJOo+2q45gBSmvzX43xs1BI7FlBlkIjBtYrbyEn5PqStj/QVPgjaHK8h0
89InQb6W7Cn1+oYUK05RjEmdmnGaBFvW5yxrSqbL4K4Mr8CacFyHEPVQHjrPzj54rZmyivtZWgZX
1/fGey65lTd+xcWuJUrZ1w/EC0TT2lDj76+S8Ud2Obopjc/s5mzW0boBh9fZ734nTz7EXEHDii1o
z+0bqXZL6EflkfQAMiYj1SkVv8weYpgZ4Rp8IgDrQ+JDIBrZ0ve8j44Vs4xlLWHpbphbhnZbuxF7
FcEkj/fQKqzPz8bOBDZFAadAQz2yTwNLbzF3ykJ/nJ9CNOHTvoYEoe/lfktFwhvOs5sUQBmtNgIO
48mAU5ojsakARlBby+vhr2U3PVfjLhcOw/TYlU+Ejcn5Q175SgmR3YZkuAivwrgbh0sx703QLjDI
EmBiPw2EUX3N+l4lwxCZscm4pvApS6jL1mg1UuX5ehmGULJTdsuuGW9ZK/k6cFgYp6MleAGkutmW
Z5/oUh1VF8PDm/pkXaAn9R3cWLsDsC59QdhQGOEYJJWfSANb7HInOByvLMyxvhte9K/hcgf2+xXt
/4vz329KCqs6+UrCP1yA+/MiM1ynIw18OP6AUOZUtPMmGD0yAnb3++ZAV3EiNi5DkFs70xTdvGcw
lrRcCSjIQZ2WoNvH4dgzSuE3o4JRP86Stquboymo9Ir3u+4PyksBYbNjtH2/T1oKHrbWv7jfJhhj
a9a15XUqvPo8kVtXnOIfaVy59vf7mvUBvJr+9QPtUf3Pzb8P3J/3z5+Yak/WiRAPZIupwFv3J+WZ
qbDirS90f2oXljQmiZzuBy1rzuGwm1ZjBhWl4NwHvsKblfQYD8axLbdBiFkQHCA56TqSM8gU0Qs3
fkn7+aEJ58cpaDsnNPnWylzRznoRn7Ms+rSU/ElRhU9ZHLqtmqnE7AJvxOlMlm/iNlyvfYBjwKR4
UUmsXJXdAsFqNwZZkdsMPl0akrK+dG24zROMnUsmCFYB1EjwtTMriegYWGpDIDRok3t4ohkuEkKc
3vKhHHdDTH2K4oStT2ff1DF12VRtT+gDKbpZPH6WYikf1ABaVBv6M/FkfCu7pOAYaSKeJBIWaH3H
aHS85B0qXASBq/u+9mOKYPGmsq0wj5vT1jGb+QNVCGmxCwVHP5DyHkBJw+PAybMYyDKG36nBtmiH
OkREBa2xHdkI05Zh8yhOO8KMbkMi70vYqauQJAAe6IlP8EWNjK6YkE8OCGF1ZUgCh0bwHy7q/UZb
vcbwP4VMNwykMMi/rQidWY9g+LfSdlnAywmtEG15MX4SfDsLi3lGFmuBXWoEvRgwEyYT7guq710C
m4L0PVoMUg8csulY8ASxMje6QDT50pzzCLIdhMC5+DGnInFHvNWn+Kmif2hhizUDbUAyh86kLqOj
YSBiC5GFnDB6jZsBH7AS34Mkkh+R/JFBo2jz0YjKwivyhUlcm+X7VvuaZl8rBCKnWANnYggdDrnb
TlDcpTjDzjfvb4EYVbsq/yMmMB+CZnW4mbIRO1Ftb4EF4K65jSVmDk0XJ6eEVJW+W9calHpxjdpC
OiVVDUmhNCEtLB0deWp8RIbReXKgf1kYu89yxlDKlGAei9p2jqHXpnyiUGW2icv4dMo1PMSzMvC1
yKTo5VLbGUrvlsM0+d28wOaOLObBYIqKXr7WnIkusU/MIesdiijIkSmLGZ5df5oxag6VOePiyEzE
jIkWTwquj2CMRHgaa550Ru1qfLAEVn/UPPxJ9IbRWsbelkqMqGRO2Y4ZmlwLw3Ex571B6DRjLaoB
NWnfBZO9oFpDQToAokbV13QincVAzj61OmfU1SQ3I5Yp5PAado3qKqa0BINQMFceQFVF5oZhwtaW
KNa1V0PGfvhZOw1LWVLlGn6WMPnHS8CJRAYYwwg5NJ26CmHnZrC/iz9kgRCZnrJyqzImPX1NRR7n
sadbQN09JU0ShJOHUXlq15BuS1mFZygWsOcz0VvsQGNDJd+33M6aftA5AAPhn5u85zQbFqbg4Rip
vilD8V8avFgw793kLVVfUaWPeOLF7bSXVOjeIiQDltjQVzXTJs0LEQQWCnlG4lkah7eIiNpNaeDx
VcqpN5PObMd4THlrltO2NQljmWCqhogjx+9mUWMa4PStWZZXNb1MFdAUma2bKcU6Weo5g6PG3GQC
QyxMs/FuxQSYzJFHQ827c4llXJxO36Ihvk8T33WpWTM5B6kLLfurLent90GEB7w8K2fscx8RbRKu
JbFX3ylAmDKz6kG2zQs4uFrzNOWC+k4s8EZWwCrxm5bDaNhmKo6SFBHypLPhtGa3T4f4I+vNxEVE
d1DayIAViXuiNgCQTiGyhACWSDzXj8Q4b8w+yQ6lAkyc1FQOnaSIzlCXzbYQ5rNMooqsG0TkmgFt
T6Ncsz4rIL8zMzQmLGclAqy2/dIgvzGicyGF8kmU+1sj9y9lw3XSE7TWTSJtvMF8Igrb6JRXNKAa
oP2iiRtVTBm2080ZI5kyssb6JgvBk7AG2TbYXu/hItbkj0Ua9UViAZJbx4AlsjRvYsqYMsgTAHwU
ClIyd347jS55zy/WtMoV9P6jM6NgJxqUw6P+lelYcna65WnTONi6yAye6HTdkJ0Ue6iNLOeRg/xN
wk0WqrkllaljqvRL/chISw51bwl7aBMtHqGRhTuoiHlixpyCywymXDtBFDEXwkbClelntyH6HhDn
sUh0zMyQNMM3LERiPtiNXsX+aR7b17Z8Wt/iPjAiTqpIFzxlJgs7UTTOk+w1Rna/jQrSTeQYjKYp
5hEYB46HZDEZMTsuRVzSu63VU0wXAB+DLvRQoEW7lWbBXqIw2A4D9o4B1aihqSV238uulyL8q9vs
Mc/z2cdGYzOarWeo8uKI0QKxYRlJHcrnAKJ9xozRmDWMqloEIrzIRIfTJ46UN2eU4AS7Ju3gzOuY
uqUQV2O+U4t0B2QJcFeEisSUhuFytQymLczMvjCoBITotLdMZGiQm8elI9dZxYgMdkjbwVxa/Koa
iKSaKrIlwswtV+duK0fal4RM+Sst6DcDRuvbgC4sFWJcGgZaGIgnI5SF0GRqqMxNukVcrxBR70aY
6lEs09gnKlOPVqf3G9hhidhi+GVYMwrEDAxTgIsNcwSH/WFT623lhQUUPkPXTjP56fBarRnP1qIH
348N1Ub+z3dD3oObCmXrhIaW+MSxQqbOtjEeQm4TyW+SyXRZ4Px2OwZqZTLHNInCi5W1phOYBDgT
CMH4g1hWnGhehTr0Cf3pgLrakTk8zYhYyE4fInop2gTdEptJ3hhvbarJr7l6mpU1F8+ofKFngDmL
KYqtrsSrANC1Mq03rF/G29yb3wHBuJPc4a7TD+QHhjtlAg+QcSw+aMSjbXSLpn7ImUI1lnm0ivxT
w1MSC3ZQfBzTpsg09srSv+BPNnKyUtZQ3VUE6aBsZfQK0pgEuOzn1F7wuBa0N+BPua7e8hwgS4DE
lhgBjW/MDIu0jgw2mvRDwvlr2dQSOXKii4vNMQ4gfQ70L442YN9USapXpFAXovZpMYxdTNyQFENq
kKXaM+uQUWGI5kcJ9Q+lHWu6rzX4e2KIJRSnCvdYLNwQjAEeVLm8tQRJOPe8f6fTwuZUzs0pEKL3
eTIjXyceb8FSO1cf1U70Q4JlN7lMtnVtDO6AcwpFC8i2KmbeNLWkv8TLHpdFPOnK2CuUyMNQh30w
gsVfJjUypLhHrLi2QBgGuxG1QDusmUbWKRwlcuV7pi9NUhJNNlhbsQKkz6LEKdQHXcgTWw+BVzUd
IaMo/dHG7tsUO54WXqBBzwfqOw5Y9RLki7mrj9bUqddF1tHdSpsqR5K2UJx4yytuOeoWBfjiW9Ie
xwwGEwFnrbRoR/IjAVMI6ZEMuEKG3OxijSn91Mo1fc6lCnMEtzNSUnKhDLOb4dbmeNMvBryr8WGy
2CVGsJ+21iXbmmFDjv2roijJLsvyC0SESW4QXEKoryW+6ribFFcUGrdA7bsZjNrYzUZ9UCc1fKoS
3MbkyCa7FW6foupbte4+DOwij7llHWaLdsXSKm+YPgrtQa6wYUIq7JKKBQQ0x/TRxlskadcOw0Xy
PU2ySsMENmEeYIyZp89zaH7F2qD5yqxgs1t0T1I3ED6sspQVc/qupcJv2nFANeakljbsIq16b2oo
xkLe3nI5BtcQy1NMqgkk4Gk/cuU6ud7g+NpxFGJNoCkhjLdWrmJOplo8nHGOmDeSV4dEM5slAY4d
lVNdLDjZRj/GmJM5HX4FKZOdIJ018mvYabtqPimGdMojQd0IHSyFrUpU/VONeRGXPxIRLGzrR9EC
UenisvWqldmb1P3OMmrBJte27hFsasvAECOk9mxRiNTa/KpOOWJFM+4QH7f48mmY9Im5W7bmeymz
D4+Z4KUSsyPSwmEKtQzf5lm4NEgLnkVAszFuCYtOWpuwdXiTY2p4GsT89KAPMi20PBx0hf2ji8jo
NYqc32a4c2KoNI4Rw0/TlMaNY6gaTYyx+vAtLgt54l3BJ33sajTQI5KySJpDV9cQh45DDE1xDpNt
ENDqLUp6DSK8C7MerJZvo7R70qQHbOZcKQcxootmnm+mZPY1w04R9Itk1My7CEMT570Ab2LKgYdM
QAqFLhUKc764bFr4DIw7rmTrqSW9OsPzq18nbnAFuXjgOFW5Y0X4lJWyFwUNsDJ2z4/MFF5w3Ea3
kRMHgDcx1OCGGcjUf6Q9icm4yLhU84LdduIxmEFrRS2HBcm4cYYsremPOt3QXtIeRxFALJlfk7D3
LZIoNkYkZWQYCBwwLnZiIpLxTZME1Y4wJYJOt+pl21fE3dNBruBbndWisA5aufhkHPQwYrXIU/SJ
vAiJzruhmCGqiVFobZ4UndlrKIQPS7AWyxInJ3UphJz2gfM8d4hlAt+1vsymb5hGJQecky9JKD/w
wfGGbGnYCExDwz7UJ0NMPlKFdOBW4wj1OYsfvs6OaqRP8gR7fFA6qCUzx1dcv/cAPqkiYSYaWNkb
ga6MGYXukHSrTjEfQCDnDO/qmizPTgPrE8FdJovZNF+l2gFsaGmTPUzrnK+thFMTffWTtm/mLj1Y
ZsvZYarAOg3ZDTQtkklbEc4KoPWC2nZUjF2E2VYGjQG7ke9IhFPRMByoO5oeC1x9UkkHMND2Fxjj
wV0q+m3YQ9jpYgBvoaS50MlGQ6k9NT67AALoRoGnCx9Rr/XxISqNbWVp4zrKQOMtQ4qLZVIH9EmB
sLrIxa5v4Nf16lLQbZMupMAmF4PK9Ho4Lg3ERxIydERVzZ+ZpVezovmY99nCadHokBhhH40WIQgq
vlmnNo38YVgeFlFOD4UJ729ayKbqu5ZQiADuYBC7WhI84pTEaHQhtXmFdzSVhUnN21c9M4DgiCIZ
35YwFPcYgrwOKmnV1dCS9RbABOL7jHxVWGDFTEDuhZYflKJHKNXBnZ5nzutc2Coauob5Vcl0pKji
MtlJBbOqZTsIOevHpRS3UxEFDl3wG9SMSmzk76W+RjK+zeuqb/CFIjAlkPwkxzHaYCV+LCF2VDIM
w2qu/TbNnFoSMGhrUIgs4MJ8MCxG3zJd2Q7LTmnRVghKfKAsJKO2WiBbjF5BcC0L5Q/Wwhg3FnR3
RT9KXAG5E7SqsGk6BXhNzmytMEtXjy0aWtN6LmaNi1DnRDUAC0d6+LPMYoM4y/he4hhOCMT3vhXp
dvTxHQVVx5fYNMdZ48NGMKrrqiCKtk7AOYQuepz1LzN8QuJQMZPahFZvucYof4hEjEXjih7NNwOT
122mtx+ySFtXbdtAvQUl2lIkWHuxg+eR9dFnJzIUSvAMSErCSOWRsioBpGzr+sYlx4ApkNCLiCpe
O/24IfUZypNeyNDcxS9FH69LA6bR6ae0KaECtCZ0PgkC2Zj+REZcXBao+jLh2TMJLRsi1bFepIar
xvBI+OzWHBmBTJl0DJbYvGKueWBwwYiQ4VeoxGSwlpJTasio2gGqJgk5xXVRxC+zkqIvepsfjczs
XNKfC0tjqqm0P+xv77nO7EXrQqqsc1n3jc84U5vCaYsr0bsqkrWm7vqRDTVWEfO2PWM1loZjvmbR
Fuj2O9mJlbz2tJAixsCroVHGLVsX0IRa7o2RuOdCGr4COalsGaZ4GVCdzEEToLoeiLkiJmEyWd6K
WfrMAuulWBL0K9l9sQJ8CqYTeQDvptSO3qLn7bGeVBO8S5AcPRbxwrTqz2FUvbXNIOlTWwiwVpeD
ZQ1QOahbyqXB2V8KHljokoMpW+omrNZwIlN6rqya3jCfBKieiOK0/sbmFeOr3802iQlX0wgtAtNx
NW7r9sUk81Wfa5VUyxpZaqlc1Y71j7TGxsnI+CNuUvDgqMoV8qfAJMsvFZnxTKx9xSQ2uI4QYJA3
xDCWhe4bMA+UzOi9QKAINVFyKkHBKpSL6BGokkQSeExK9xyDx/UoqztB7WMcyCo7LfAPw5tR2Iel
+k02r3WOSfNdRESdo6xMWyun21uIvcjzgkJe1V090TBCFQkux3FTtYrupHyNEE9yFn6bjrCG25s6
udGCOgRvSkGOyKJA0h/AM6Lks6lK42IyjqZrmDf6YLxakO9ypH5oXtTZ1SrhT6H23qibOp2bcDb6
hmRFqO1lA1dirBTiCGFiLBXD+jqg7F6n9qWYl9uQRMjNGIWGPwbzyZwmfOoMMFItmCnkaooDQ4BR
HAhwEGaZFUNifhUujQyVdRJso+/fw1B4TUpDczKdLjmqips8L7kva+khCFrRnkfkhwrpDHTnnZPP
6PiFkYW0lBg2K+2lEUysGLDj3xhhpG3bj17ocTCdQZOWEVGH3uBX0PbEkUWE8A4SWh6yf1tHiwuw
/TUBBj9R0sclK/MTWTTcWuaoCpP4rffak9Lm2rslwLEyk+oj0adPsSPKqdGP7LWXkW/2tQq0/SSS
XRoVLYyVlmswz9RtUtywszT8oMFHRoDNQIrfiJA/gfqejyz+HbIsNpJpQz/C/qzXWCoWFKSSCb24
bOMCx/b/9Ws0N49jtwqqNG2NU9HK5Hx/elgb5gxQvTYRuBE7NP4F6tD1SeuPvzfzmmzQzf32P7/e
//x/Pv73z5eh4X39vW2YIIyjJwnjH/5lhEZC4R2vP+6/3X8IJb5yzYBI9e/N+2/3++6P/n3yf933
Xzfvzwtwm6mGb6kJ3DlFKmzlU74P0opPM68f8Z9f7/feby/KxENCjtuHbJVX+pNyf//B2YXi9u9t
YcHM85/b6qqzRUcT34x80fyUnDlLEFvZVhll7vEHXPiUpKCoQb7Jqtn0SdvFLccEPc2HWttj8ajt
lygwHcukpLnf7OrlXw+k61MMXQV5EBT/7x/cn3a/KTAUIgUsOtzvijVV3U+yuaZji6mKfhnfnvvz
7o/cf5Q5XshQ0oQnAvEQbusFgq5kfRv3hztZ03al/D2rsgZh2BpQt+pwBWJcxA4UDrhsrW5FRg2Y
H2TsxXUF+qsm3bVLAGiGZm5svdQ70pb5IeP4DV2hbBb4jQsMEVxniIP7mQS4FoWpMf1MpPiQsoGr
DYhZ1LbAhfj+Yjsr+7FQF/tkNYoq7if4evN+X56PULd7o2n8JuycUhqQN9wfGcJCWkjSLn6zkan8
37/L2ogNde51MrORxaX3V7i/dhUKq/OIMBz4OLH39//981/uL/vPc+4PTR1IijQWqEL//abSf7+z
+7PvD/zHa/+/D/99hcpMWs/q293f5/7H/yxj0ydx/ZBJFMB4ZrH8mTlGChrB71FoXUcV4qIsobMj
i/aYMnrGTgr3jMEsAMOEmNHlZ6pKtU+uG6hAGe2MdC52ekTwi9CPoEopOH4X+kM0uEmX7YQQ3gpJ
F6qNxYoTWMLn0Ih/dDXK9wNZdBvSl5iCUrnQcWp02TgVCLrOTAzMUg7oPK1CmXCAwYOI6AsvAPsQ
dEYBq/neNrWeKcDKUzqurva1CHVWFF3iXwKnCocasRJg/VA0ED9NehF1wtSgxcOjyH+HMMZit4ID
RS3g9Fgu9ozoHOTysIv08rkjgtirI5xBJJgUA1Myh6IbvHvNjY4zNSRXRrrKRnGmvG2xexQhIsSJ
n7EF+4Mu4Qhd4MEj0ZeJQQydykTPVfaEHJRsZnHQnyYJYKkHwZQUYLp+ZYNnobUfyoms9hTRViLA
JdaWauHSwhTHgKuM7wd2/xuzEppLCbYYJOcoWDI7XywoNFL3o4Wp6S542DqyJR3KaOyhnwaQ0duA
kGMEIKJhvaXQKjtwECcMYxREPYyeomV4L3z2xJZvm6L9Eo1tStoaQKMGop+ml7am2U60Cg51hF43
gA0qA64dVO3D0JRPOe0Rz7YM09RZ8jUd7nhUQgwoz8QVQnDM6jdUBvnGMvE5abow3NQmc1IpjTW2
wHbBkIP1QVDLaYfvtbEJwWDTLm4OxiicwAmaoXuuRepijLKfugIPk7nFkLOfTmMqHUfFxBc/7xO3
M8sHoVPq7agFZ0FWv4p6ndvydgROYYYjMpEPCYmYWYEwJg2KP0YWH7JgRDge1sJDVDBDYzvDUygW
OCaZfApxGVHEobGblnFADQVmrkLZLlLpJnbKL5GQPvFSJIgX9QPjAC6YaLkQ93Id9Ga6MHuUQ4q1
VIMBpmuG5Rv40dQMQ/aCKs6optJ0J5l0QYUlHIzgmqqD9thl8h9NRsUfZy8hBQqK+gLervo+tCJ2
Kd3yFvlCKNEmLHLiq+nK69W7b8DAtfEbBdes6fW6EhGf0mdulbCqKbm0AK5QsyoFkDYU2LYw8Jqe
LNktU+M7xJz9tWS8FQRW5URjvK1HjNsC5rrbIA/2YhrvGGa+yLUa7GqOkICFP6POUnuRyu6Y5RYc
OJNFVM1HZHWq5g9KZPpdFTy0UdzsVbVgHSnzPSOBBxER1tQO77jhfogEbrh5BQk2Dx6rUrq00UTr
x/Emi23QKAWVfv6RUl14aGJ0AnLLCE+IJNg08LDSGBp4ogW3KIZUvRQinjpRTtGJBhiP5YdyIc5R
5PrYtIHwTbsGo0LcFRYC37A/qDDsRoQ9bYOlEsv5lohd+lwhD+HU5vVXrjM2aHFIdBQd8z2SuW2J
0R7kFzKzjUUdr3nXwDJMIMpwbCEwd5FwoqbHwE+CdDsXh86Iw4vRsydjVM5RiMPtpEgfZmKJsGEK
+Jdy+jKrce+1KW24FBnaaYiC744RWi9pWGLI0LumnvdV98kl7irsAxcF9WzQc3VPwwAtZt5YA5Mp
LYQ0NZDbp5G+6FZGNz735QhsOT7XbSvCLY1+ZaVX7JphwbbT4PxOkixRw/OioMRwXPpViThalt2g
mSZjl4jdMJFdgbzRmIh2uQ06GKOMPtSprb0Cj0pgfJiw00ysXTh2WOfBJoXI4S2CoLljgqgCNyBC
FLuN3mr5TlYwFtKE6Ixd9v+Rd17bzSNbd30h4wzkcEskZoqk8g2HInLOeHpPsNun+/T47d++9kWz
KemTSAKFQtXea801oNFaSAh077xbbLabNhBP1YwujGbVUzenmJr689A0sy2b1D6mUsJeKAbqdjC7
rxhSKoW2/HuMQRIOdZizShOfBbFqOOqE3QsapMyqnXaiZmJs6wyvjztK+IVCgUcxFgxojtmiGq9j
K6MHVyOqxYIzy+W8axHXpFqQHRaRGSPXKPqIPOyZjKks21MnPQniXYAeqW5BOD3bDqP2uxb9/zDO
yXah4nrW3BzVIAJOUxJeVgrjm5GgAUnH8ZRQt98OJY2VzMTGNRI1KCiFtRHH5G1A8GqM41uq00wX
9fjQzQL66AmrhU4Y5izWih1oSOGnftp3dZxuK28asnNaSsypufVR5g3F/BaLr14/J6YYoZkprzpN
rXyOoIjq3JkzwfjWl0tVl2nhJNm+HriAqNmx2pvHz5tYHQdxKoHm8OljHO+SiCXbzLAgV+GjZDWa
hFTXqjbocrIKIQIUUP5cth2gPDu0mbFBLd+7/2A2YeNVhvpYkKy6s0LtNUohG8a12G27hWAzLA/S
kGCmCPKnUAjDbZjV1nZSx1dyc7GV5Mq0lVjtIS/hoRa0wNUy5AQxOqgded/SprJIxl2qh7dG9sdl
DyAa7Asq9pFmU0i+uEA+7w/yv5/dv/zjLS6/0EQRjTn3/o2+lVnOjcs7NwfpUSDzbysbg+iYeMvR
Rb5kBJ6X+ZT7LB9nCk5T0m5N2eQpjfRiVei54kiWAICktvwcJmJWvykB2n/JQud5X9LfH+BnzxBw
eLh/GQomFXQ2bI7a1t02ub0HajfOf7wppWmG2W2n5hwuIzxRuR+0ZGWvdK4WNpdsIioZdEmxPNyf
/eN7vWlx39QxGNVyTHFy2TkJQsmSNlA61JeJdgy6jg1dvpzLvx5IkcjJ1dICW6TjbKsVzc41Gc/5
9o5IDZKAPUsukg7XwkpYHmJDQ8p0/zoK5GI7V1RjrFRZ60KfoKsHfI3iBTJrVl/61pQ2ugGxyFwe
5hQhr9BWqT2Iw0KqAha77UpcZ3WhHUKjYILQZXk7dYWyvT+rRUHeloNeUMygFBssjNhKUZa1mMaW
g6/u7+H+TGd/S4YTEq4w2pdaJW3bxpS26Nj7UL9ttAqaiZwg+g3KEBN8KsGlD5ULbZFim0tm5Ycx
4Phb8zYPrPPY62U2bYOKU0h2AxHaWHaMRtmWsqRsGyUmapB76KrVUR8YMlPlgk6GdWkZObQAiDfp
DZpCiaCUSHR7alTZVnr2MvQxH0pCv30pMxhOFltet42E32HZx9wfuuWZRMz9Wp8VCkOcjPuDQXK2
U6cUROrazHd5L2FfIhk6g+pVWghx4wiFMw/UVzdEAUv+SH90Oy8P9+N//1KhpJhmFHM43AEAveUc
sHL788EaYaiYaAVskjBQ4KZsiORQQVQ6+EWH4qViwWstIOG/BuD9yynGU15M883pGvOqKMNbWeKp
6+dFKxnPceOF4vipYI9n3jc2w1ju/kem9k2oEm59lIERztaG4g7wzYA7LzVr4JOJXyRu4hq4w8T3
+TtkAxFTJnSRV8NzdK3H6lN4LHa0pkREqii1l7UgzOWYBbGNo8nYh0/zG3ix7/FEx+L2FD5maD18
Y4Jwame/QBSXi3L0KXvSQSzxJdEKmFaK6tIEgW4dA46kG/6aL8AxECQek/p8hSddD4BevU70oTqG
/Vq8zKf2izQScUI2uFIRQ4A4ogf4JnP5Sg7CnPaVl9LpxSH/qlfiBTMaTcIMNzjCG30ffUrsYrCn
WvzSjJwBv7GwwzvVxi4r53r0cYTIqhdqX4hhwNuWgEYfpbczACs3euhox62wGSO0eBSolAoetvN4
AU2Z++kreJD3qNMAF7j4YyESpLRev0tuZ6mtX/Vv7ShfhXdle7tSj2et12DHUmDvrm7hnjUD04r8
Fr9Mp9v3iDf8ZYCB3frBXoo2Kgb+zh6YtHU2kp5aOQJdLOTke+Czc8mme1W8Mg5wwM90J+ga7dNd
/InjsrTzmyupXlDjKMARi94CYy+Ah05YwcA3UKBQUTNWwwMrMeYNJPHWeY/awh8/g2qlXX6s1msn
pPL7CZ+3WXEzXKvV2jKuQur/Ddf+JxT977kesvmfqQcIT0RNZDmhGSbSVEnT/hHsURI8GaeKhFFT
3JYCkhU3+RV2xTr57LbBBcppim6BwNWHyHCmjPgm7BbmYf5ihLCuRaOXLmyXSXdI4bqxbNoI6cJJ
jQM/NDc30j7w+xGVirtM8AVLpsfOusGXkfy9QjRBGfg8/0L380ifeoPCccADui6f+3N8yR7L55aK
gy079U+8hVj7mn6oGFz8/phuufejwxQZsBjr14o/0ZHwjTOTGVqDNbIZ7NTIp/Htk7wWTL482KrD
1WGDeUNZOqu4o9pn4wCGeaSavdd71+q8n7r/1h+zPTje8BdjAoYG4xcHlDbb+o5dmgMw7S3+RAwp
flO3Rv46XGksPFacdKw2sIr5CVc1vAYBWT9Ssg2GWZJZzwzZlvbjBbFZ9YLEwjwW3hGjBF5dasMp
x2+LJOrNiFhkr9NPtPqecFaeoWB6lhv8zJ86xm7Fjx7ThdMov5qKG+27DQHfvnrEF6q+N6WNfcrF
et+ewQAieM5eCsgiuF5QNrnInTFHcp0auAE+Y9eONrkGrnXFFTadFgTAoyLaP4DJIsNldeC0duSs
gVkC+6SDHWIg3HWL8WKHTwGcuitdaFZKISudPSVy6OILvYFhi4zvODmsMkg/W0Nk2PARA095kL6z
bFOtxw+24LxVbuC+tq3epp31xr7SZ+XmsTZfCziGnAW0cHzT3lESohB1t7Fvuv/NyF/g/n8l2vw5
8HVZlFTd0C1L/kfcByD7BkWXPByJ1j7iWQqdZY5heD0Z1qu8KExXEbSud2wzKJswGj3hSGoW4vei
Vf5v3sx/xuv88WYkVUXxLKpkH/zzKtTidtRrqx+OkUytkP9IbCLnfOIQgWjDYcP9w8FnR2Il+6rg
VLangAYuNssn/CPR6f52/kyU+HNa+EfAxT++/P8078I0yYj4P+Rd5N/RR/7xn4kX99/5M/HCVP9F
aoWisS6yOJX6ktbzZ+KFaf5ribVQVREhv/bHj/5X5oX0L0OzDFE0DI3hqJqMxT8zLxTjXwTQiZal
K5ZpyUzT/y+ZF4qlLsP6b8Oetbkimfw5pOyybsryP+KEOpnixkxTaYPVbaabRWOb+Ypcs9NtCnE3
WqR1h51xbOIRN2Q8EkA5mVzXEts1etjIGFVfTfMBMxcdaoQ0OsCS1M86nbZ6/dE2GbWERP7UDcoO
ai6da11Wt30SfVRGGHoDCRt2oZrtriAZHnRUR+Ewo8Y46KFIOGbkzgWE4Cpvmk07vhKRluyJNfTL
Tul30xDQVJBhZ2SQPDKD7qyS4elNc3SQU7/vUWt5YsF6LTXFA0kisP9ldDFVFX8iJKhsgSKA3YxI
Lm4N7ve2uwjctGoL16UR9TrlJg1XMLWiVlEg88usmELkBJNmvBcCyaZTJjlBSYhGhUqKf1L5RTD4
QgDaoesBQktwDOqFw6jSh9a1tzgF+56JJZz+8rd/sUTJ0xCI77oiZo5TE4toRs214szwJwG5jC5g
FqDZyCEegRnR7V0PteSm1kDioQaUoiizjQizr7N+qI2sKtnYZ2kCJEA6iUEq+xXye6o81bNW5U5Z
Jsj62vBwk8b2iC9nX3dI0KMofKBDm7pyoX4GatieQhWvopHo1boIxKtwJdg38KIG4I2CoOoe3WGG
EvyI3Dpat1E8V91v3J7InQ1eBiwdTsZG2FEM+atTDYMNdQegd8lUsKL5qGadn83GZYpKCMwEVZyq
9JxgQDd6uAp6kg5uMxvBQ5MuIbWtcBEUihxVkXzrFbKIfu5qXKZWZcfCEPiRkV2KvsAxK0nzOiSG
i44ObSjJUM6NiTwrpa/s9GX6dSssQO1G6ZPQjVx5GEioMIQGhaxAbuYN1X6tnMMQCnzXZzAnpiDf
9TpvOgct0jwXyFM3cjpdWjY3joIyeHMzCM6QdYIrcbxbzY0Sh4IvZmxgtWnTsJvEITjmCJzc7rbE
jIn6dSAs9gWj79Sg5E4x6JRpoXo3kbtfHxAgkLdp68w0v2cDNjfNZ2wi3bBuheg5KYsrgubcuY1I
xeSm8YTUaGxZ1PS1TtQwwIAcf3iIxgu/YK4QPh9maurF4XzUucXSGnnsenTLN8B7cyBPmxjNp0kY
pzPJgt8g0sPZWJ0MU+3tMV9q+hnofNkw9ujOPYrjNM2zdCC6IQv3kdh8RLMObHoS4XdDQ7C6dznu
T/EESMtcUH1JW14EM9D2aXWmzWEekzjESxqDvtF69Pe9AUw1ijdD1lOl7WVfUsFxCG3wKZCJkzRT
6Ftz9iUkyTFUBNzy6J5kzjcukpCZhr6ZQhzoCsBLhEU4SUqSMFCOIPCKdXecyKjVB4p6Wgd6MIf8
V6gFTRh0KN4Q2UNroOep2td4qnZxh+I2beChm/NXjqUG7Lt+YK8JEQ9hK0ik9txp3U8iBrR35FZl
90SypCaMxO2g3W5VgxWboV6qg8LhUpET0LYhvG5W6Ni0e1lujoEkOnkwHdsKxn6eaJg1wdUa9DvD
YmbnVzIBqVpguhJy857oNEFBharoZejiE9nSGCL2Q4J9IWRs+bphLzE6NnjX1nGAfE0I9MGJ8+oc
5sZk9wgxFoLsuARIqilTO7p9gR1W6PSSchFL443qK3yaLNsNwksqEwSfYSoRVPClWhRiyScy0p4T
9SxY2J9aZQpeEzhE1lg2kLlz5giaTKFovYbDqLloXcCCy73pj3X1EVTysY9CoLNJ8WxOpbFuesqS
YUJ03hD9SEUxnC0rh8Yzm49ZL9w8VWjNa4E3PoiywWfj/nCbu8uINpJOigh2v26HrcU8LnU5OTsI
BMh5AWdj/gZSdKNYRCxqi1Rai37Mdmx96oKrciC9NxZGzY/V7nVG6NDM+qtVxgdsEheECpdWrL5V
k+Vu1GetZwzm/pZyy4vIZdtO44l6oWdKOB6DcsTLIpS9a5ojbMjOD2aRZHE0GaV4HJoI/JtEhEko
zQckO6CGyxDbBAATUaVQIQl7JWHPlBTzx1jFpT9L4Y8yF+M+Nn6lOcCLYW2wtlSOqSsbSsRuHkvd
2VAAbVRk4dzi+YJLcMmLuLkdhXSOQjyt6xlDNuKDwo8G7RRbYBQ1g6IlWnb6CDU7lkZbKZTe7HE0
rsEwbWQkd6BWMESPGlSFtGMx3glUkUj33TdLNpyaLwqq5Fk3xOFoldomKDOAtOVYXrIxWieJmfqq
ymygkwRgRoGGYjM/D/jS7Kxhj4WGAid6Tb+oEcufkgjEfZ0AQVNQIqLt7z70Wq+3E2hPM5PjQ3WD
anwz5c7XOvaIKTKOuL3RttIUPPo3q9gp4vA5K9pRpE3/rOi126nWZ28Eo9tWpuYbsUwfAZPAKi/y
B0HTt1LA/Tay5u+k7z5jTAF+gxcNkWU+7ZiUtnEAJgRbDaJF7TrF1ugIN7ojqIxQ8s7SgOC0ehQT
ljhCxhZQU2a3lGjejqFRkc07s7NLBEx96UOZcS8UJgx/ciHeoK0/hjSCUJ8znbXlGB9qCEqxLuik
gGAIDONwsstkWbtjC3RG6VceCaU0S/1gLAL/ztCdCYxPOKM6SyjNHtnhz9K0ThTIxHkJh1hXRMPH
qUJ5MExCyDIAOATsotL02tRB5tDzBXcekFXahEjCQ3E3GTjoJmBa8tyzK+xTlP69/HGr2JbqRmcc
gh5FqdoIkk85Hn2Y2n5LgTbuq2wgbyslHUPjk+D0r6wSvUP9PRoQjAupeNLV6r2lorlOGm4jgaro
bku5u2jTa9TWUJzUiykNpkMv6iWMKqzMPaCriTTisM/B/dInWCHWwxMozJ9RE+L1jvMj5VE0PRoI
KSlSn+VWkj0k9qzfvN6qn8sH8Sb4hUlpK2qx20r4MTyzpTFK1pXbBQtvppi/wiGW8WyxMUqLbofB
OHBKAzVpWlJ3LJPKL/GlEJsDMALBKou4moktQQuI9IwtvhxQApug6hCkdgNPPEv0RAqqPUXXi6d0
JCmkUEwYH3q36bVoACAqM9OKUNIE1iDFHD+bSiWeYnLSBOsaJa2wUQiLc3RpwlaEk2ludllsztt2
inoiEfHTjpAVrOl5ZqIfQXmOVjEghMOiJUkAlIVY9uoiJkOmYBVojIBz6kretDdEv1l5pIj+fgfg
T6zyMfqiEo1VPZqgbGiVPwpAZYz8KhuwpMbcRNtLMDEixYnStSWLOF3QGjfumIXfmSAVWx2DJ8y0
22Okho/RDTHa1NcQCimRU31Sa6p4BZw30hdxni8P2iJw8QSRYv/96/sDa2wJ4sZFuXvI/+YSL8LY
xZpER7uI8INrKDZcHFJ01BPm2jxqRU/r6KJ1arnlLoLNfHn2X335X31v7Cm6WAnKg/vvpviO7JLm
kf2//Sv3f3erJPKa9BF+HysirCL/fk0tybCy//V1yxreQbq4JIH9+yd/e/rXmwp0OEeViY7ur98W
BBr4QVCgqjBZTP3xd/9vP6UUQKukPa7bXALvU6WDhPz3UfrjE9z/VFJCPssUwfrjhe/fK+pcR2OY
mHaj0kywNPZULVgI7T4U6iXB4f6DYhkB92c4/OED3rid/fWDuma6oXoCgBAdF61kzPi6NDOkwrtr
oF66NveHW5zvChbzvrTE8y1T3d8e7t+zFMhoQU5RDTPp7LddupaXDkC3SIiSdARDQUucNbqMBl3M
KzQPWfokLyeUzlpht0tD565ZExcN2/3ZP76nquZajPvOnwzWLTu50nIfHehWnVCBDlo5/SFd05fG
yB/SNjqTBpFxMiwgUM59BMgHZTJa+0Ux99fDXSVXLA2mv75X6ISzGLPm35bm3F2kF8wQxW9Dsr/r
+/76ft+PIAMLZNhL9GBnlOy4M17z/ktWqF9CKS88S1PRdgVBRW/r/hPFAHwl9/X6/obL5Vjfn/3j
S3maOm9Wd4zovWYBBFreQdqg6BKqpt4mclxv789MLtk/vgxLzGAm/ixHb4jsqLnZbWu1rLb3L//4
HuPOwefoJ5uHyZu3JEevHmKAC1mLEsR7Ea2Vnw4sssILeDkv2eNmPLyMW6pTm8kjqcDRwMi5DZLX
DtyY9zBvXwbPxx9HPR+oC1SLKd5bVMrnze3q98k226Oi9iHGuNqZ0qq3p+5vI3+w22nlz1uyYVa1
+7a82J7JGW3QQ1I7L7Fp70cyDV5yw3kxBU8/TV98o3N4QQxOV2BWc/FN5pqQwK1f+dn+5YZZi/IB
cKbODk0boeKGVfCZ9yb5LAHOPn8bd9wv3ecVfr/tbFMMRYwPY8opaqe0rkAE7JBjMSk2nw7uaHVQ
8xOHZc58IAuF9sXhmRLRneeNpb2C3hjfx+mUW4M7Ry0gFFSmbntzi8kTBY8+Q5+51oSS4EEnvjJw
x3kjyjqLnCOvfTukbeCmrNSHh8HjlODmGpBExPs0Wff1qv/NcZlbAEIRY0DiJ/HjhfeR7DvT523Q
yKinhcQ6eDo3hU088LEQNtNxx3JkBi5P+NJSPSDeRD7AIwINBMlAPYV084cdOFWAq5wElgS6dTDZ
MH9hMZHpxICj1dfSO1oBvouZoRzoJzp1ch1achUxPWDZhdCcH1n8Ly82HkGpchaKV5DSuI6SzubV
iwbLtINaJwDISlvQEU8z97VDF7hQXRkWKF/sHA5QxfyEj6xxzat5qmCknFL6EoSA8T+Cm1zZZ76T
zzRrtcq5YfFs/eR5muzoWTnB4QSRDvFwpV7ygwxl8xBuse6ugMmshkd2mBLxIOan+CV2awqrg+nj
J3gAoskB638qcMfvHJ1ser5dmBVXlkzuyEfnzl74SFhLYk+f6+ZR9NyRmXVfbKL60Aoob38Ie5AB
JNrKBX3KZ06g24BCPnnGdVcHI0ivg3ghwsGJHHzLv+hoMkfjfM32sTyEMnyz/Ckt98LmV+XCqYa3
fjNCNpfXBiFtG40ZgzwQqIaM6B7kbYXcJVMUhyWOlm6V3/FX4Z3TnIo/ln6FRivH2Kgoq2K3u/bH
7LvEC/QsxeSe+nSzSjB6YBKe9fJsATJIykeJGNrq3ORv/DoFfgi8HA/1RIQb/S3OOr5nBu84vgvY
ZacT45FT1tkv81b88hdT9Cu1kncgub3ds3mHr924DKR0Xue/VuqQK9VcJDDi+YnXjicGpJP+cvpL
9HsLsgZfxVktDwwu+HAh7mIGGmfWvObzIXzmw/EnuSBCTqzRXIAFVBhVoNtivxA8Bv48H3IVDBfe
QWw5tdcMO1XwmAwm+Vfo2ct3H4zkpt4gK7KEPUxfBmVqOEppgxLmm92EZWhxGW3T+1HKE1TaT1X5
aJVfnfIdVrZvARKrN0W9EUEXU9iqPf5kFO+F+hMdo8of0Ogc114GXpLFfY8PIpd8aZjWUveh3B56
bGFc8ll1TiaQauN7lb+J5GGlxYNcHszrLKEKQnbEGRlownJ9S8TGxPGmZy8eSj5/Iiy+X3BoFs9N
4wY1CzFQSExcfOaaazLxQJyCnqRtbatfJgBFL6k33fxgvZsnzjAiHY5rb3+AbT61q2NErI4/fXEF
60TVLCVDNkSw1dctVdd1Zp0G1f1QzjRtVjRamcqTPUIjyecZp8Pw+y2mZeZg5tg3hhKv4ROR9sW8
OrIpmlx+ad7mvxpfuLyVff5MnWnycEjhF+OTBkiCQqKJhB8k7IweTlu0mr5ErwT/jXNATViTHyEg
X8HiHRC8Mk4QpAEOZaJXtgxC3sm4nV6JVj9yDKi7UcXwZ/W1w1ETuLfT5A3wPB6ZOaM9Jw5uAUfL
6J54CzAV2Vnb0FYZvOboTR705emL2YepdORaI3bO5LZ4W0tbsC3cOVT4IG5k4yeggf3MZNk5bO4h
3LE/C7lr3RZ8dbTXT2bCnZRRLzypxNj/Cu8FN3fB67ecLMo48kkn+Qb6NKZa1qVoAt7f1Ktw+Blv
rvjFoesc3sUEnpgFGeZP/nz8QiWFaVeLNvONK9/mp0zV95dXSCQx7GJPt+3DeHc5+sKTcW5Xwyt4
knfjzO2P82j4HKDwY/jiiQ94pl7uIrSsUdaCu+Q+zI1d5EQvd8IlaoP+qvCESA5UD82y/KGUGZGn
2HC4mc3nmTPK0OK95qvIzvZs7BkOaAE4HQqHi6Uk+UN8ZFv8+mDkcbsgEWDVbqs99y/zxFmyMNbZ
M3diINs2ub3njL/H/cB/Md7Zhu0xadkhnVj0ByUZQOJJOAhPJGoyaU6rl/h5tL84CPp1tDkvHCbt
wBHnKZ+fj8XgX+gN2+U61Xali+QH7+aZ2wuNfq14Tp/lK6ex2HN7vl2NQwss2laYo/D2MGVxrIwD
dz/tzFWW7fmz8UeYE0i4pTMMxHFa84qzz63MxFDIm0ZSsCxP+Jz43A9MldRZPWbR5vWNX2aNQngG
bIkdU2Wwyed1tOfEM/mkz0yD0pYrj37Jnk/GHPDKzV07vPEpFBIdKJ6tuIdyZEHVuo3g8VLG+1vd
7CNuqO88UPGcbCbU4JFhn20QaBpnEJsTlxHnJUcN4oUfubZruE9uWpeQGdYKEBARCZWcNo5wBtzg
zPzPb43LINVHj2GW/vK2uPnzEmzF5zV+uvL20HxxWd+wZzNnzxtu2XhPeGO8tHUARAuf3WmFPb85
6RjCr8soVRErgb2B/KeIBGJsKBqPLBZUb3hIf6nFm6z2ggt+mtmf5vFK/SCk8No9cd9smVOrd2RM
4NGHBw4BqQAP8WSj2ep6O9sQNhG4+e7WIfZfwZlbtRYNXs7k4v/MDCQL3UG4EOAbrUcOMYCT0mr2
FD96aiW4Mfh3NTlmvU54S7SeFbbwmxbHLX4hQjrxU5HQoT+WtA/SxS0NC//wYV7ZpIMHWTE1jMsk
J2Ppt4fxGBhPZBa/Eum+BDG9D5x4kWoArmgFfggBjKRqtu0GQM1+OfhSfl+ieeDsX9KMyqLHsqmE
B2eb/Y74T2mvZyemKIOyxPA1bhGRWNFSBChtOiJv3E4H/swQxbhO+1XNXW0EPw4D8FCS83rQrW3J
SaQhIvm3G3qaI0nwar8MA+ToJUYFXukpwHI9m8ew9qbpgZW5OPgy+d0MV1bE6k51RIUYYTbbcIrR
t0CbJ6I624XZD5oC4Zlbq/EUs6NkAAeuwnUaOLR+WNMsA2xfMY+w1v9izHI7Z53N2M3Wo+WgilG9
5q1H6sPKH4EM9A3Nq2CIbMTNDTMX2ePrWPVG1eMemOe70Dy2fEma+lESCUDBd+Hoiuv7PpNcW1+E
p7r2GGnFK/MVI2AEdkVNe/Q664Cwh7cVlQfMBQhBfAToM7MA08pko/GR5A1NQXYYrFZGW/w2I18R
MTI/Dv2ON8yOg7GF/xrnJPvWDVkJpJMTffMILYm6I4t07hhNt5aO0FBYG4CyCVkID9ygbOUAfUwO
nGzffI3NbwbEUDjT3UOTMV9abSs/Su+Vw0Vp+EAlE2xz9Q4sg8nSmAlZhX89E8MkOKk4PlRUpNub
ujY+LbwjjRq+VbJOVthiVmUrE1nXNN5q7XMCYmcbsEX1ouwy1zsOhbnJ3stiMxpbVXNiEoixIkE1
wTKymyEMnwWXtaWrMbjWLGxrlwHYgvTMor3IgkQ5NG+E0DGuuZGyam0vOuIuenB2J9iAio+Qhb+4
5IrY5SKODcA8/G0Nfe4CncTgSoymk+cLnAj17Qv1pol6PJ59qkNf7S+3KWNnAYPnXndgMuHkhioR
sAdsyQEaRIjQh+FA8ZFmZ3MWCSfI3mnuVls6LXRPQk+kgMjSJQNEhC4HFZnukmVQuzotsYFyrb6B
gY+FWYBhTaP2aCoP4huOCobQyKWM/r/7NmFvPoAICFUvEyjHfpshLgkoPM8DnW5tGwuvCcMGDLZy
EKod35nYeT8X2N+PZPfhq1WZ+eGkjq+jJtson7DtdG5j/eg6s9Bbp9lS6cfFdvEu0T2KCdnwRFSX
3bkNT5b4QUOdj6JHfpmvA1bPumNgIsfAZpuPF8SxXni8L0yA87I5ereOXDjGxdL87Cd4mh644UGP
MaOdKu5iKrsk3qN97SkEcNfFIkX0xj5WWIb4mHW+A4r0lw5q3C7nNrjKX4QOp+3q9ogwB4tu53Uh
YXoFOCAxNir6/wPNnrN2weWMkyqufHLZ4SvDqa7eSdqjaNzDb2gDdk6hw/IedY9V29rlBsxipXwT
SJU9395VgSkDySaApWtwoL6rXSzYuyWubhprm5KUYZqRV3LOlN5hGpPeb3vr0oJkLVqTaCe3J5J4
4K7IaVb7TeSb8v7WMr+MW+YfhoKBB2nJO0DNWxl7DQ45jfZ6N/Vn0pyC4XGGAtq7RTj5Yfim8Aao
6IJnXmVqBbcD0cFegix6Sr9mglHP+dvwXqVs5R3uwMySO/SPSJYm8MEra9uQJo1KhxiHVf3J/8NT
epKf2gcaMQ2BtdmKYrTen6z+iOzhhmp6WAKggtgVDhk2c8KgqbQhPPhgxmjQsaFoHLCk2UgXctlt
bG1PfJ0/kRpgozVe3d5n4iG0fcjs5rb7QGIm7EG7LjkJ/iFYz48oTQGpWOiJAo5Iv2kMZwEWmdDP
ycQytuu4ZK3Mfg9c10cjmA+iwTVVblS7eLc8yWPO5GbuVs/g9hASP1FkcWVKw+JB1dhhbMlebF9a
HBGEVdNpp3BHHxVcEPhL9ldrGLKsUW6ODggBKC1iNy/ZBSzorZOw203ZhjaGfg52lR88yd2aaNDE
T2JHozB3YjaFN3cgPn0JgieUSFkrTnaxAFeG+5DpDLrsSthpJ8mh4s2skPDPxn1ByFPwgcdSZPgQ
dZBvcpo/zu2t8kUy8zDSYxPYlr6Kgg4vUvVwvR01J9wbJ4GSwso4FW6xI8BxvEbrDn4Xq1B5n/2O
bO9O1eiMj0AhPH2wg/mVGNP37qnFLU2mklM9Qf1j9jlwsuJ5L6JHwCgKd+9QvkgXApeKw5QcMdGR
WFE3V0409F9mjxV4KrDCxO9hJBfWdYESg8WWXxzw4SxzYmFbzPnHskVRaLjNa/zCLCq+0SELfGLE
W2UTxczfhLShw1hVvdtV72X0CLmGq1i6VOrDVAJbgt+J7+53gY3VyPxXYr1BL5iz6s5Q5FINFVdv
bJ24/bFCEPplE5MViD5qgHK0hJf/Lz4+gUWRE+9NN9+Sf53ZzQa7WcKciTaQBJCtwHsJNpmusJ3H
RQtSv9sPrwYSBNa05ku2j/wMNGJHQF79gkahCIg6gfW1ZMwKO5pZ7Kpo6dBqMxEGEUW56s6q6UwH
2bJhA2DMU4lOAwbfbvJuLYMDNXwEvjQGn1huskOfXgmiWnS53ap0Dethls6U+vFRLXt2lCRuxIuA
diQAcnCEw+R9MAoI62LZm/m0bab4naAzsN9ueAzXsBsh1L0yLSQGfZNV8EQ4l3o1XAKsdfiA1ip6
xqwD11A9kBP6tszeZIzSGlop3via/EYvJIRQhaH87khfGtUTx1onE9hWG1q52OyT6b35TUvSDVFM
MI9bB4GPAwvrTJQagkg8v5ToVvleqjAOrWhAyQ0gKvp86zx04TtsaDOhD6J8gAKIFQKzPIqOEvzG
a3nFGdX4Ax2MtblhkU/01baxs0vEyIBzVH4U55qEiBIxzg79E8Uh6xieVMge+Tp9MblXDTaGRctY
3b7jnKSUTWZ2+0bRgCcQLNY54zZ66+BV+YGy7F7C517yO9lBNBtfyAnr2T5b1Vv5TEn1q43PrLQE
P1MfOhC+6tEqthKcwrGkzTSvmTqSrUWKN/zCfjMcpRfzDd20X/ls7/dckmBYru2L/hYyi9IS94pA
QyrbaeM6iB+SDvUagRHs3H84AuwCyZWTix8NYmWr7hXS1XbWkwG+oj8kHzL73sCdGSJEaHrQ4nCG
uTQJCtrLL0ROfhZf1gHeDzt76hon5AKoBZTqmnJBkzNJVI3LUuUntpb6yBA9WEdlx+iI1gQTmb52
Gssz+uho22Li+SXw5jN6Kl9Kd1mVnW6PubIOUHGSAkgA+Zg4+u2nAgy12P/wPQyP5FXm8pMJOOuH
aF10vOtgR2nAQGXsgithcluxAmACXkd+/0mizarn8uGvhvCWyUVryRFmW7IcxzUzSXBmeXuwjsBA
HuGTHBPjdaaM5okqmX49WYj99QIc7p1+VWjQV30Tr9TYnj9oAOnLbPscvrCEIukZo6ttFMx05gOZ
iWBbSSZk2u//J3tnsty2km7rV7lR44sdyEQCSAxqIrYiKaqjZFsThCXL6PseT38+yHuXXb4ndt0z
PxOFxE4kCGTz/2t965N7JlaUuvitxUiekKzLuiEmDmzT7LIb+9P4DdtB8WI9FE/+dQe28VN0GC+c
ie9VfNfnZEfFzyo4uA8XRZje1Vu1ip6giZ5xXs6omc/JwTh3zMicCv5dum5JDt0BgixWwUuGZPHq
dkEUyY00P89HZ+UcWJxR3UjkfTsQsztct5ivC+PUGsFdsDSAgmxk7//xK2gksAY1JiUkmuRADngE
zJb06mHpNE2dgT3Z7ml9DItd7KP7VEXHEh0PIeO0sMLF14JEgoKMBCPHyD9MGPn/ugcQ9tLh+utP
FfToHsxLa4JCaZfu3MfzP358PLRVMa80JcT3WiNOnN+en8haXGNriUwaO63hVD9+BMufH7f55cAS
PdT2Vw/N0MZhO+x24S8P/e2ZH69hF/SKfr5aUfvFNk2aR9vWB4yr4YZG7d6v6BZ9/Aiq5X98/GrT
sBebj1/hcMB4c00sGs0YHn8+vP/X2/x5mxcY1Z8v8XHjx2OytI72TDWAXP76Vx+3//zzx28h5tXV
b/ckKkRc3zA1/bxDW7iyrj7+LjA6XIkS49LHS/zy7z8+NopQAhKMicuqCVhAck1npddvUEZR/Fpq
uBGJVH2Jbbiusuu4r/a27YaQwkFuSqu6CbKFlhJTu5rxryQG69HhsRHevivZ/iWktht9a5Nxwj7K
sRfwJiSvUD9EgfGqk/amUfLFgww95egoWzj1tUGGYGd9Cq0aWBAtCw8LMzsg6j+TAcwOLS94Ti+e
qTXrXZ+JJUmpV/BWxd6skRUkPv5ty0YmGxIlNBASgaP1up1qNHjmBRsTWp+kxyekxicL2ixZafEj
Zs5j5rM8MwmR7ac1IXgy9jbQyk5BldzF2Wds+FtFlWNg8wZB6NpoRpaKuLXCIa23HtCxMoxuwyYD
IegydlnB3fzV1Orgdnhd7Ng4qKx+KiPjq+nM9xjbob2/Dj0OUHCjARoBxyMbsSadAI0K0NbClhun
a2/cTlAAnSnq+O7LiFwUZFB+h9QMyk5d2myOUEeyA6D7yixiezBzEOuVioJOMfSY5Ul68V0AvCO8
3VJ+Q0lyYwbu5yBBwiq7meCmNyEOwZC+5UMNmjCfWQSE5P1l3fcw16+0kfNjZ1r9rjDnBbkZLWFd
c4U00bbZTrcSmW6bf3InyN+tONQkAiMmgVBEn2X2T2MkH5q6J/GTbJShRh2VH6aEjlBNtrXZbjPy
gOvBYS3GcO/XqBqVfOq8Xa8v4J4IQyZ+u7PnnXBAM1HzbO0XDtNrg+gPLM+tkPGrYrWVLqTnGZyy
hPpWUvXIOGZWLN7LuHttAhPr16xY7THH14hcOGKT455aF3OgUdsQVWZcJ63AIYN0Fuqj5azL8b4K
SvU2EzBS+/ZD1k6fs7KmDup1VFOtFJ1R/i4CrLdhZxwh+K9HVeT7pHJ3Y0YZzIYfCbqcPjULyzg2
cChW8bcCW7bE1B9kw1OpmV2n1gZU3zfjNXCv04geaN3YS2RfXRK3lZbnqDG/zCVojkpq4l8s9pOZ
fB47UVw32fySODNDihRoZRpggu5orNEGfmGvT/cpWIkU5WVUk7NqqXfOpI0QxFsO+ms7Obc+XenZ
Raoxm+PTOPbHHjt37VQod/uMJF8Ta3XwiH/7kAlyVyvINDfY7x8Iacko6KReLwGmNZtStnIVROrJ
6jRgJVt+rd5My/teJRlZiQWHawRMHrqAVG3hb4eKF/emicmr94+tHZGtWmGfhUsDzvU8m/4Wha9/
Rvx69OL2XQyeXPtsHsCQPqEmrxFior6dKgCLvf3VyZEvjAXraDpiM+D+jVGbdC0mQjmBAE++1d0m
ZqExTZ8RP9+KCkeSqCdvqwL/u28N8WnoPtuCYa4yx4OdOs5GWHS3w0lo1OgE3qXZ99r1V603MItr
fV8DzV2y0828/66a+RG1c4SOgW0hblD8jgVRYE7zKerYXWRyAPiNopeONc2OVFfJpnxORUZ6lj2f
S8N4Drk2ObpYrh2PAA6DikxkXutgolcJWKTr4pdpEJ9gDuBDh82xMw12zFFoY04Ac9kmZN/4DezM
xrmxtTg6kcRjNZkQP1NWqkNwV7z3dfnNb+nz2DQgs4MVzua6UpG7Ct1g5Up/1WGJJT4QPKRry2VJ
SMcFoubB091LMdP9tA3KngZjz75OfSpmY3QXptWLXTZPVT6cOeZn+F3QMf312MV0TQ3zU6ApegGB
gc18l83zzijLu0jBbwOBD+fehRPkZ9F3NT5axQjCDaAmWTzhnVRWgjQ4pSJvJqCJBOBkFKYrw+5R
dDkECiuSS8w+fTMKjXNpbr8rh/JWlVbXgUpeEwbvVWuFIDaJLUUaPELuYMvP+J1WWHVL6GmIwkm5
ah+bLvreRnK6Ey1n/xygVlfeQAmCWRDZQ7HNdB9RHgReEjfV52QsB5z7+a11Z1EJMQjICrJ3O5Ny
9c1RtAuq8EvavjrhzKVuYnwsJpNQCSCoCPUPMrs3/PocjFVzRl29qEopqItiYmfj13t/gJHvt9mz
EXavtrRK/MhLq2up1cGj67MUw3WRY6uchqfIgVZm0JtE9imJ1g7ZwibU6xGwg4NIy4Mxuu7OLBRt
4MQgkoGKedlSBNFoe8eyuLNyel9IcXMwxcMnc4RTGil9XRf+wrYjIiXy7E9mbbJiN3PO2q6lEFIn
F5gmb0UfboqmOwD4GgOKtSXJfgSSaMIhExQEk2OfMFZvp5bdZ0hFbFMQMLLq/bS/zlUhVkOzsqyD
0Z1cy6fdZNJmCHwPrcmY7kVi+zcBJUcvQ/TpWtMbpvQFx0rJKMso0fYU9BMNWLsgt6jvPN4tfZI8
HwHzVIJCe5k/dA251b0iEt5pKAFoeTD9mQExGsd15BtXTk0eSoQ4bNN05Rvwkv3/WsryNmqny1S+
//MfX79lUU6/C4rTW/urPUxaQrh/Zyk7vw//5/BeN+/Tf/O0P11lrvWHh94HZxmYE9uzXPtfrjLX
/sO2uV1LJcEAcMdPT5nlCNfV0vbwbFiLEewvT5n+g1EBVxn3mEqYwvmfeMqEdH/3lHl4iF2GUo/z
xlVCL1bLt68PEfj9f/5D/F9Z1XlmdXZN+sEIh2UybsjQQQjmIRqIaxavDdMh4gtrqW2GF6N2oFtH
GRksVIu7xK8ugdc+dAFErBg4xClvBvr5wPuu4O82IC2om8ZpEW+bsRRYWJwXlY3+kUgBBMSjvRXT
jMXbdq6R8JMM7DnlzvocDxkTJrzyqyIDsltkHYndbc+itIMbY8kphvdhTY/VV1/Er7Uu4ntW4MlG
Ne6ZlJgBWUDyLAsKrwOeiGPagORuQM2u0tjAZzsYatel5Z3O2/as+/SiS8Jc7L7Z1WPQXGPGukJ+
/+yBRaJ+6NGyHslRI3mezV9XUdyWi8vAMRThSA1iqc5vdsGY3faR51+6XL1hsnmpLK9gran7uwpy
ZYmC87pNCRehODR3U3JwE2I0TEmj76amnFVIC/F2bUTrxqybNRARYmbHIkN7GBjXtcov8SxcmmEw
K+FiX/mqotYTxMRoBsPT1NXZPh922l/SJgZeuXSwFgTLmT9ByVwVhXnojeBzAFUGFYZ3wdpHOrGL
WpzKPgryUxaid6HCYOQhqSslihcMYRjcBUMt8TebuPcvtqAZYgxVuclpfcSCyZkVCoU2gmB7z+Nm
DiIALUWUXZD34Bnli4oW8gG7g26K9+2AMa2r8Dw3bUtLNG2YnhdH/ZhtkVZCKvGTY2o5X1qvy3cW
+rKBlLHCjDhu2bLLqPt2QxbGlcqoJznLMwbHNTaxDzxfx4J2fMxt2Qh+prWbuxYvvik5HLUHjKIZ
jWjVL637+tk0Rr6U8HpqeZ/AO/R69NR+7ubnPKRkZM8onWPXogvv1o+s7CgS+Tdidp0T+73TMAhS
zSZmtMkmutESPd2BZDjIZNwwV+W7qefw9hCs3PHBq2tnG08lZR+qm9qjRgtpezMPXBolJ10krFPf
RNHGotgxV3rd2YcinJ/lyKmG2Q/vfTUisGFp4yOFmfWhzeJ2E8zVtYW1Ox49vQtAqm7J8ptyauLK
FaS7gGknEBCw4WAZtxNJV/l8i3vTPaYVKzu3TVmWgmG2G3AGo2hY3FBerwZYdWE/vDrO55Kgp8fO
+GQLYpH4UkktQG+9rmg3xXWsWeJzkJI5/Nw17AutYZ5RK2KRURY9w0wWsEskqUawg1zSTHZjNOT7
seArcKocXKOoHwNOBZLvUPeZrd4KP67vSfggXE30+ILae0JgJBw+7Nyjor/mZu18k6aJvgodohtr
o9z5tUE89MhkCFi88Atr55FYPZScPKggEe/iAUPoXxOtzWrlKuyZ11NrJHM2q6NN27E9Kthnw7Nx
tHxhV3ZfWwwkUZ0+TsMM678W7iq4mzKjW5U6bx41/U244R50OHwMfjdBweUrXZtN9+4UvkfLGfra
YPOwVg72NjGIjPGR8cwjdcGAYlcERusK91KzNP4ZFhsibESf70pV3o/ugM4qxxXAAuk1ghGDapG9
VpDQjwuqS9L47JFsGhPAdDVNA5pDfAtQ75oEuVg+Glsqu70hur36HugiQtLM96y9GXoXvX+3ZjsX
eelpahHalW6IusztH9NUgN+wSth4tbJIhdHPhjNwigIKuk/IMhoIOjCTp2CeNIFfwPIzOmQoLcxN
7qIxLN41G8bSR48iTYhwYfRqjBnBIGG6b9kSXDsNFQpZJK81Ce4s47dDH1lr0zVIeWqJE7NLLiDg
ZLdFW0UrFfpcp8D313anQXCMQC7xEjrLg8ZAZxwh2qlzRouiSj24yGKtc2Lm7CFWG9SKSPRepEWU
ahB2Cy2sUldpkF10l8/bwZpOnsWpkBfkUec+OQAVS0W6EFV3kwjvrDNqScPgx2tVlP62y10IDBGu
ybRomvUQBe+xUe67bhlUo29EKN0EJWAywwC6giB/QwhUu8mNDHCbgySd+squ7ZWxSQKU/srI/VVe
BOfExHDg5LZNc1h/j1xDnpxC9rs5d740pemcKtGQPJcF5dVo+eZ5jKqdBY59U2cgJyZnYWzjBV9h
rYb9jz/6DkTiqslTYx/U5X3iqvLW7Y3olKfQPJqM7Zskds+b3XvsL1TnufOkg4r9cJ3c1w1d1phZ
xSiMaqcCw7/v2+nsWXF1tN0o2QL5AX9qIUCQ/s3UAqepOvmdzat9wndtU+1OCT2OquamavL6MCcM
TS2XZy4VDeEosjaV7o5NMX7BlolqcLaX02BPUJxJAxVBd4/VWy3zVqfzLciqs5rGdmOgkthMFWOd
ezAMHBVh4ZxDB7ekNZpsuMJXZvuemi0PG7P+cay/9ibVH0CQwZXuiemYzSrZdvUoqHtHD97ckgnV
3ZAKVu9YmvGBo/CpqWpKgS3CmcA0QGUsF+NMbntfgg6vBzQvBepcG7k1m615r/oRPcS4WFDEl1SS
gOCk3plN2UT97Fk26PYGzwT6QHOtqBlqTF6WsxilTTSeu9yc98Lx3zS0AVJEdLSyBr0ECYA+xVW7
9zieKDUJWLX66KE1NIqY7tEd3Z0CEQkvL2oBZNtfZ6kvTEO0i1uLAGmNCazrxnGjVY7CKgHVl1QG
YsacLZRuxHcmZiXEdI67RVzrdOeM6uDUQLqN2haf4gIMs1pODEbbxC9PjUimrdJ1v5on8UokyqdC
ebTmWRYuU5kVEgwto5G+GwskewADOjKbu0tmi2tKcm0cnyIIGpahxQc9QWzW0aKs/dJES3UyHgGA
deEF/z5ZsBF0AW/ig3FwV4k/4XouQFKmpfpUGgugm0IitUEov6O+ree2vikEiXuI8U1UOQ2DHGsT
Yxk6803oyW6TliTorR1V42WdzCNzYQSuPyApAEzUyZgcvtBuQBjkVNZGaW+4ZlLEu1ZExW3d4IBM
58l7mHT7pmf16JR+fyfsmEjkWD9k+WPRIkhwZATTVZCCNBD17nX2qWBuzpgbH/LZ4hAlrbevzdTa
Be2Wur2H9MaN7kpVgedJ5sWivMKjVSLE94dLrS3vlFTWt9jP58ekOE1jYz52I7jtoL98/BjK+Gka
p/g8uE1/USNpyky45LMGKBocU84ApHz0noQDUVMhB8nhlVpV5vcG9mciI0hqcWzBGIjnqqxy69ov
kWlNhcmkbfsXpsTiTGaEuQ36kFBZe3QvZoDvIFEubbEYEmM+4/S3fGnfAHz+4oy2t0HPTAQkoQkP
rJWRQ2b2xbQn+wJtdGvmorn/cZNHlF4+mPlxohphh626JAEXR1MV/b4Ic3PdDJUEpWBMGyvtJGKV
dnwSBpevSEmpsDM+QjiqNxvUBUQbvlzZoq6p3hqSNNZylPlNbpZoB7Bfnr1MHqhwxr07QxY+RGTP
cLlSAB3MZN3Rdoz6KqH1da3dYt4YfG9Xp0pT0IdMMNCg7p/SNHWvCqueCDIU21Gq+8lNwMYPPqna
Bvi3OoZWKYJ9YzsIzob2Ynn0WauGxIyRYlSNVDanBTF08KXmDnu6n0fkOE8ooOVAP8qowiVfJtoO
S6UkKsSngV6dCodql0p2AH6H6i3xIdFbTCVhL/et3NUzBbKgprTUwa/wjnmGaZBZ61p4+RNaKCLd
of7AkttjpYdbxxESLBf2eS27MxuO+zzothmV/VXl9ea6Y7JborlNpUEol/TBw0jj7sDnB1/dvWRj
nuLAr93V3BYkKBAgWUfeBOxPvKYMFDT7UXxnFnb81FHHjuumzSmcBvlcbnOQHZojQuzBRHDP56iL
WSAWQEMYWKtNEJnG1ehgfxlpJscQDRH29d/il8aZs3vWItgCOZl1Up9s6wI1ujmCYInX7bJCgTZ/
qqV7ySmSYr3Jd3Zov7I4R3M3o1NzRliG3vDaJKV1z3BzrCtqSolE1efoFq091uMTu6lRUIBLLWnt
e1ABhAewr3ST71lITQeIR4VtJXk0Y7mDEXGtWZuQuE2DPrD0u+1wbZjsJrOGlkRTlXtt6K2RDfdj
ZKKGlFy6Izrq0CKf/XNgqxsriJpd74D4bbEsiGCCx8kqbm3n8aMdis8aoCj5j4mz6WGrWTpQV34f
3OQzrk6/Tx/9oseV4L9oh81KNDaPfe7Xa5LFvgXMu/Pg6lVL+NCqdyFMVWxQgcbTIh9LXIFhmOyj
3n2Zyp5d7Ci7a8Dw88ZWwZ1jgNTy0gydQJs4RCSzizBhsJwkCwk+XYAjW8IfifC+BoPhXjd6mwaB
9UBTYZkGKT0SAEh+e/S9DABpN3O/AzpN3y0t1iWhVe5AfTgtkNNoCQHBUf3e5R2vhcPU7ScgnrOW
JjQ2GLZpwLo3duG6m8EbiLfv/Kck0Aj6F136jKyIME7vWKO58rqwZEVpTJd+1kRDYz3SnivIhs7W
Q+kRcBMABhMEaQ6F+qIlpLEolGdVFO4+KYLbKU2N66Zpb3wTzbHjTO5aKcKOWs/NbocZuevIpo/G
2leWB2+JKxMq7VgnCcYY0Tq4ROiYbnMJksVUHGmYsAp7fpqQRB1QgUesYzzbuW3sBi6uq7FiuIgk
0N48A3Orahq7MXjqOBEMkk0q10YAnyovo2QnkowkIBEuqXetezNLedPMUXKya8A8XXtUYXdjVfoQ
xVAhcumE51yCQ2d1WF1jhmZNWJHt1g3duKa0NKxcnyW1row9mV0upA9i4qqbkPnomjPS5wwVN6TW
4AIXznUHjh1/y4CP2Ci5RjvvSSgLaJ5tvOdx+TobY3LNAOysJFcsFUtWYQMlZ6JMepSlnnmxqzdd
o4QCCpHvs6qi6YfaySh5c0truWiceteDc3TYyKjZ4GKazS8yF94BIzWpGoMlt0nIVB50rBoJnbOO
uWruAtkBlqnTL6RGlZND+HldFFuk+lI/TF0DZM9EWZnWSFjKkK6oSUOKmqoFg6ZBr6pYZ89BfRgJ
2KkUmpbmmCYM5azChEmZECAXaKKoH1paCWzw0sbbzR4KE3IG6EA24iapUnF/XjI32Lg+M3N97yc+
gpd49zTZgOah+IsbLm4/6ChR4aRe0+HcN4VnbVpatiQkq8es9mlRKJbksxkCxxs/paFpQvIdd0JQ
QQPXw4JhflcyN7gSoxefBTjcAG/HcuRr3xYoCC0m9vu48F9QNdCOyRHeWimbCbvRjBqzeuvZh3dx
V28AkjSwwl+VyEi01/TT6F+jWStwcVtNtJ1bloZs/ShoB9m275Cld49tXRyddIz3gqXQGtY0njRh
380jHZc4IdiD3t9z1LCX6VgaIEBN/AOWauI83JfZNesvyW2uTHvlFzXxorR+t7PxFraUpZrghWYU
hn3W+bvcIFx+KHEJWvOdm/eafmB0RROMEVo6bA4CWuOQxdmWUM7a0OPa5COmLnaUDSonFk1WYyKV
N4xNkMavc8iWWZqUYiY6VrkD2j/rfFR2MqKMVvqXyZ7VaoqyTx+7uLjqNCjDs89kRi7r1K3tdp0q
jvPHVkI3Pq/KijGsnlq6QduxcD3cDOMhnCFoULYxio6ktoUSPSA1aGhcBnGVwygt6p1qHfwHLG3K
eOYsqogwayvSbeikuBWrwqWGZs6gDzNKNYCwyj2QE5puTP2bpkIK50CzuG5a9RobPdv7wTyokD1y
LtHO6ezaTR8NYX+uJzgMpsuWGNwvtTCJgJKVOP5/+hhmgJQxcx69NjHWyYBjOEgrsQ9UdZm0Gxy7
OLvzJ3woaYjEomgyUklL/zZl43TTF2CGyaF9G8iTIiYkfVTdlB5pVN63znDq+lCe6gaPCPxegcSC
0y0fKbp4STg9ZBZ6OVqklNanc9qUxyYa9bFwlqZhUQ1bZAAH3y+RxGcCmkWJSnPWm4FzpIm9/BRM
JDRoYR//t4Px/9PBoL3g/V0DY/U1jb6DE4j+DYv341l/9i+EUH/ACBYuyDXgeLaiIzK8N+0//2EI
qf7gUjY9l3YvySrw7f7VwZB/gMoDpCdM6WpLmqBL/+pgyD9s8GoLLlFry9We+J90MCSf51cmHn0Q
B2o8sU2uZVogj+ii/Nq/aIkxLys2vud8sNiLkCJXtqM69WaJbq4M+6eCfRKaNSjFVWRz1dc2TsM2
KncEYzz2fpFdECe8BbDo+tEL0fzn58gJF794bMv8NjM94+Cr6SUydLkLa7p+S6GYZsLTAGLoNo/B
D3mtdra/fBF/Yhx/pbvavzVmlg+mzKX945JhpqWzYCd/acyofCoTL+z6cyAxAw5ejP0AEYeq7X3Y
BvmJRVK4FgRR7ID40PTuGg1WfRTnMlTvbbhE/I39beGUI47pNN9bndFuteydmzopN+ZQd3duROYO
w3GC5QllY6399MbX/rc+GaK9OeYPBbKdi0tsHHaapicuvuyPEV2THbD475BFhmNN2fRqUpRqSL+4
Dvo8PlrdEB+TFuvp6DbA8SbMXJRK/CPF6jvfoKDR+L311FG2ZrWt0Kxs7NzAQDdp49GZS2ufK4pr
QYCZ6e+PqcO5+vvJshBDgTF6tmtq+VuzC5FAqOGvtWcKmS0zXhhtvV51m6B1g0sf4C4qZ5I/Z8Wb
jQzCecv4hWSLb1oFlOm9SuKzKpHIJ+Zt33fWvi3abpOTZnpVxfSOavsxdtLkgd0FKlVHPgGarHDl
2Z+DtMVXm2IG6Ms+PwYj0THEfUOGZk+UR+ZwSQqIt6ETP45pCP4DYn1EdDEtM5eo6LMaRbirbNb7
XHSYdwqd3vYEPLJ2bVGuC6C2NCPExXI5lt58p0Mne54CG3BbhnXPLkNqm8XtBJ3MZY25iqZ5QRnY
D0kEwiwO6dNLKEZ2V50sCypQ5qBR/NeP3otQHEyozf/++xD/78XrKkBInOUO17D1O8fVnQx2FGXa
nHP7NQnm4shuz+LQxcjoQ1a3sS+jY69s52akp7RLkDI6fk58WXhsWVEfZG6fu1aZp6jNNxYgL48S
Z1WZz3//PheO8i/cTdOlF0uD1vIkYww/ltPql0vRNsdAlU2QE05vNIc4sW9yJ7M3NsElWMwd7z/8
uw+O5+//j6YxwFHtCM/Vv136Jef/TE2yOCOeEuGtId4rlDFg9KQNXk2Q3N1SlIfI4z1WXFBs3wFs
eF1xJDuddbMyH9wHa/KC59YyYU4OFsOZ+8qi5yoF6v5chKSwk29Y0jBBiN94k0t0CeTwUqIebkzf
ufkPx295w//+gbjWpC2VpRxnmU3+/QDS4o5C9GXR2VbWi5uG4dENOflHLWqGq6BaBQ7ADbb3CI77
EgYbI9GxnqkCkXbxEEV47YBfbVrBkyxI1kNTiruPH4ny3kW+1KQiLsFJzMl6QEd4HGeC0BsMkLKr
GdmpboKymIftgHo59qvhAOwH4VHW0xQxLHEwI7BXTe2mZ5P9EruX2P3kkdG+CsPDJPzwLOLOBayf
apzxbPFI22AIKJttUA4o7uxkvDEGaAatR0tESHydLuB2o+m+t40ZnpcuKYAqiQmbQOOT1j5x21OC
LtxJm6NfkNNXKoKN//642wsQ9rfj7i7To4XqEnqnWq6/X05c0h3Zgto+JglqA/5Ildewh3tt158H
Yi+OYR9LyAAaFEg4fUuEjt9J7lnLuBi+VolLlBXiotvQiM3rZDD6XStd/yGeDEy3y2N7iiTAHr+R
5HRWiXU9Sid+iQtNP1lPIZpuzKdVytagtlNGotxRIMB9jITlg4IIt07rxttM/Yz7upru4jIbTvOS
4ARLx7gOcvE4yERtJ1mpPbJG6tCVme8N26y2uRrVPsqdjWHkpDTPUYU9ME/PAf6W3q+/9Eibbuln
1c/Kva9lM37Sjd3emOI/gaipIPx+iAl+YUSAQu0Jyu7uwmj/5RA7tY7MOmytmzajaUVkuSBfuBNH
sxlRGwWRYOvm6P3HHR8/Ru37yL+Wx9QUO6vtz+cIUoPKmdb7z5t+eYjtxqKCo8gTf75a36A37d2p
ZLe5vO7H3X5KP/zHrz8eOTuGsaKHg8HIQYb8caOBTPbakOn2lyd+3PHjX368wTBDwYiC5fnHbdbH
O/j5z0H28mWA1TSvm7Bd/7ef6eej/3xdUOKBpoS4HKmPZ3z89tvH+vGePu758U+7MruNxVrUEKLs
VlPRX57/8QBf1dr4ceQ/7vn4MX0c/o9fFZdsUp1D5vid6JegvYa0Wss/RkJ6exI7EH/d9IKhr/fI
mqe752/bpURBE9d67u35+5y25N+0TxNBkH2hxHWXWKdYzd/NsXXW/RRd2iT8CgaLcM9kfC0zEz/u
Em5ETS4B6XjsPLN88jv3HDfUkdLGoQBQ559kxHK1sKGcdCYtZxHsujw7MuGXV53AphTnxsaSFDFC
v2BP2SI1DiqWCYkvz1IOBaXT+4G8YCrC8VWEaqVdUrQGP8JN2yIMowsI5R+uLII8QA/m+DgAV910
Pa8RsVddmfE7q7N5VRmztcmig8qh4A/S+dRoeXaib1Xcn/vEjW8iCwwOEkji4eo70cvbjjbeJokH
l/4tNUcqzUBWO6xBXAYYCHFbS6t4CK2OCcnpt1y+Lyp90cDA1vaEVyrqMR1bjdpVCoJurGDqFh5e
LL04/CkKkzqH7j4pT0VSOUSIhXQWlPg8j7OBv/OQWO45CJrwaLQmGZXFtNGomfc1njr6j/JkV5hz
0iL5nPgkoJM2jHx4/Bbb5aNUdUcXRD7EQX3jVa3GxoyhOlAc4KbcVV4T7kiFoU97IZsMVuQIw8Ek
Mq3r38hJIuokT3atSFu6gpV1a6kX2LlUO0rUq1NJtjMRgrrBUWw4+U4HDsl4JiMjucfpFF3X5d6o
nGMdOs6BGftIlB2RLSF+oZgSok018Kp3+fbi8S2q0geqA8aNJCxmIm55X7pkHqOpvZ5cyqfGyAlG
nPew8lvCv9Em5z3tsZCqLHDiqA7avYhtpvewOlX2tHOmHu9OBamaKE2OdDvDpRiRW8omRBHTxaxu
MobixH0SlG4JFQvyq5bqRoq/2pBE97oz+SHaQpFcI5eu6VkjHCLXY5bjd3dIDun4rOz4m1N022Ks
oXEpGmFBUZ9IsDgUgDpR81R6Ww3dJpb9q+WGp9TAb2XQ5mSep2srTjkFd4oeOi6JJ1WwgiHtSKJL
9j65DG1qP49xWN0OpVqVIba6sunvqO3X65ad3mwWj6EFqborED5TvT4bNq3AIkaWHTViuCEtedtT
3zt4vtj0cX6x+nJnwkZdN0VZU9BS1OajFNfmiJW/VQyt8Zx+mxWyLVm2A57F1VzStStzwnwr0Z87
ZP9XajBPWB8o+pDxYU7O2ZakKSMJvBI6lJQIdXAYxLTNY/cVDdYtA1Z60A14q85I2NmV0z6X1mHy
p3xjJ+YhC+DL0XHjInWCe1X4FHKR7Ib+14xi/Zp4VM6DUW/ZrWNPm4jddoAV9xc3Tm+tIdyYDIgU
plAazLNOrhpNdRg06LlDI0dZjK53bDeXqmc/KGZxMlz87ghPXLqn5X5mfXnleMUTi61tHHtPgxPE
2zwtTgj0wGjI6gvnEM7qXOu9BcwdiCW5ddUwCyZo+4uhOX4jtUlIlYncqoISM9H05tWYnOhc1GS9
UI0sOvUoWaHSakPK0VOmA9pb4Xj09PtASxDqXJOjM3SPbIde/4uyM1mSVcmy7K+U1JxMWgVSsmLg
1pu5ed9c9wnit3n0KKBK+/W14L6IFxGDkqwJ4maOYS2K6jl7rw3cFN8on3TqiZlurfFmpA6jn4jf
e989sBQbN/VMzc+dD7h4riOBj5s+9klWHostKmwWStPkXryKcbJgVTRnbvZIgW/X25N6UFjjspYQ
8TZL+QKc9iBEjWQvosgZ6TDczyhKRk1TtdP5J511OoT2RhEwjEP4PUG2OObdoiAB69CO4JvCTt9N
3oNsDPs0RuBIslooilyjtU3Eo6ZzD8OFRaMu6WVMNQQxmEGTSRVvLEzn4Fp4lZvGuPT3Qx/YlxJn
a6i959QsDjHj4YKvizdAHRcNfflcRdQhIw08mHXRMSqiCnbXZxf2t3YHjpCu34tnB7d+xDdMZOAp
WDRQUxTmW5XOz3YDR2XUY7OxpTXue+eLE6w/FF36mjNwQlxQRGvYBFExq8ZCQu7d4FrbMY8PJZqP
MTRRGLYdqPmMm61fv8EGfcKWOX9UmAhJw0pvqnAxMzriW9uMGBf0ri7nQweif+/79b6RLj0LPMW0
Iop8P1CXB7RCUjkhH3hJxwl8YVDtzDQ8DY7FDNpxni2w4xRwSLSpbSPZgrJ96Qyo2QSkNltaq/4+
1OFFR7V3oDDx4Gfjc9bDe5XJ1eyjX1Stf1kdAedWPx69GX27ZY3faFaDE0pMzjsXf1daJ3SQx+5K
xixIrgH4dNyRoOxV76IFvTYvtsLegxXbsmoC33pKAIKELWaMc1o77o8hDY/TFFnfbM8gocZ0h0sf
h8ZdpaS5WfdYN+tN8szie1Mk4yXyZoxry8OWx1t8MD+CmOemrG886bEbj3VfILrK4+wFX98f6zHU
MF3hTnbvDdfTPeJI+zyEPrI/owANvhyjCh6RlFGDzvJ0Kz0ruRtpJ9wWHX4rJ2yNj75sd+ux/Lmc
bnyu4Y+2McoTS7Hy0JWDvGR06YlSK758o25/2uViz1D6m+FapLHbBmEOdjhcDROxTGh25ach4v26
Kx89/Lo8pjyS9BOrtyE/JfPcPiJuDG5+H62/ZpMqftg+CpzCBH5tVgERdyQc7y1KLa9RHX7zluc1
u/zaR34CVcaEhGvGCaYX7V3jnEtG7YYTIIliN1iiAYBMhXtCsfvMlOcysmrGQ9OHR0x21qPZkSq8
7ma6745bu98nZZjgr6v2fooRy3lKkxpktumbbwdv6540Ee6yMrHfuzgYwS+M7qU0VHyXbHPDrbZW
2BufFbI12XjtzyBOMekLJ3tGAGocQH0C/tOQYlza53hQeC8umojWrNT3UYbupp2D5L7zZXgWE/YH
lEyaFXzwsn5AVtE8cLlq3gtPOTvOg+HS5E1754Hr30rTbr+kRNW5HBUBRAc8RnpPNfqBo5B0XKsu
bZ4KB3DTukvIbBe5Q/RloAbcBJaBl5vU0YthFAZSLem9RWHyvO4ad/HTkC1lg8YEfIA74lLyu7tr
HdAspejcL12Ef36QAcZJjHf9kxXN6hjESX20Bm0+0brufz/x0JekOAXhTYcr4s5Tpdh21oTayGyA
XiNu2SRmKX8M7rsxF/ZXH5Fl3xDjfCsLqe9sqoO/d6iMS+u4xfcspXtt0Ba/7RGI3U28Rmz5TvUj
lKwvB4RLgn6Z6w7AG9zBoblhgSJcnqLcjD0/OFOQZFEECEsj4avr0IlyiyTa/x4ArFlfSttRXdU+
9EwcBFerJrq5lAHXZLRTt1F/XPdiyoctlOe6k+jkbtcdsHcGX5PxtL4eMvwAz0zI3vMCOyaRls6W
1on66mEo/H5BCf1wKcPoDq58dms2Pnwd7QWfPl/Wugd1iHYToNm4Z/D0Lslkk0IsJ/2JiPT3u/aW
rjmLTuu+YDl9oZkNJY0R7yPhV7keA/o4TSKnSh7iwCsv5TI0LYv7D5FKduWDmTVfjx1G6iFH6EA+
omnvJrdIPipYtet7iZwAhqgUx5TcaNYGzQz9uQp3/JimbxmCx/U42vAs4uZE/uhNbXOOuebuhTCy
b8Sdn9bjJCOlhCRrx0dlGzHS6LnZexmnF9OD87pHHuvuJuWUeJyb2j3ZJc24TIIosn35JuFte+M8
fqUBaSyeOaWXxpP2k9eYPwYjH784eTC3RyK6DxJm+2ZCScNfHmDaBdQy33stbDTXJpqQfZTYw6el
LusDbS+DWk9d48z1nGapmQC6D1DYLEet8WlRQK3F3eAF+m6sPYJilqMSjfk0DGb3krVKEO1YAK7K
0+kL2IjNWPilx7YknS+Rp7Awm1ebAt/68k2h8QhPpXOt4mi8twoY9usBkS9/amDvz53CYZTKABTT
8kQo1FlEatIMJ8nspMr0kWQH+2323eP6EiUZENshnqzbTKfOgxcn+vcRRR7AVPKL4DHNhH3pJ8bq
9ZAC5bJNvw9oorbozrYz/FmRfzNTd7sesh+TaRuQ6HqBRBw96gnGZyhYpBk4PB7qysJVqRrroVap
c0tn2dis732skxNlnvlNVh7rM2v09+jV548aBIRFpuQDbY7uRrjErI91ayNqcMvnLjA+fr8qmx9a
lBIrbKaeew0M+gLrP8i9vstjv3rtZ1GfdAjwELV8/gW8aH213Tx4u0al3ikpCJyRqMpvU1s+/f50
VAdYJq4VY3kE+SBRye+jtlb3OlAYffatoTiPDvE265sojIvNhf4TvWy3d5yKn8woxWvQwp9cvmDD
MqzN+hPr4iG6X392U8DS0M4Opp38GHsu3URoj+fQtenLc23XEd16uSDogGnXpzYTn4aV1cfS8Zqr
TNAjWBVeZeFK/1rnwkOmjV6o6Xuuqh0MHU+eMt+BB2myWLVca5GZJLgcIKUw84PpqOenCanUVYZq
ZwY1obCsYLnEfBdTbjzYqTvvnAEre68GdxuOqKdpv3z6QU17xkoRdQ2BfJU4xNNsGG/KqHEQTwRH
nN2IcBZdiu+wqo7djhiFlMbbbPdEHLqflDGORRZ4b52dxBvb7vtjJ7S9T/CD4weuR9wFwOcR4jYw
Bvz69yYmYgJZfZgvX1p19oPUz5fAjOo8emAcut5G9NMkkDiBcP91/7/vt+68bpwF7P37ZucmBwRp
l/Vh6wHW++e+5TnWP/+6k2E83EjfI7NkBTmsOPW8h7ju1qiQDDT3c6AmVM5QfUZBeEafV2+Vj+Al
TVkBJYaeDzLQb2nyjXiskAlxWQD0JX5WLfj3lQEP6YS5bt0z56/wjBAhPJwR0fDhmgYy45lkPz6i
fSG+fG1OJyO09Fm20IxnFOm7viswzgRjBs/t3nc78XuHfkkEzqWGC7Zs1r/yi0lx6uggRiOqCadH
os7a/CUNgze0phD8jiIIG2BooNLoxtj7EN1/0pXTLm36b6ki8BgBPLngoJF9Nexcr7kvfefWj1t1
+A2fTz3stjmBgjInkUsYLBiypn9d3xzV0fpclhjAa0aOQRKk4H7Plxhlg5XKHnH9q0Xi0w1KrBcz
S8aNWpIF9ACDviFHBwqNtm5TsnT2633rfyvFFF3gKE3wUW0rjGqJ3zaYJv0tE4W41viEVjSHk4Vb
WbOKkwjpQXtm0AZGcWA69qJy7naU8ZCUEfAwuydjK92WHUtLH8WOVZXqHASdOteTo84y5sIrKxO9
muiiM6K1fEv1yvsTt78efaXzr89bLp6pbPRAN7j6hKvlqGgZHmcCcXYxQxUtFrikM13rrfAoOWRp
YWA48o2N6Mm47XX72LlVdzAJxyDvqBgPtvJvhTGhbE+JIbqhC01DpCanZm6Ht9RN975sArBTYXhm
sehiVzonC1LEArZ1btGrM9dJxcYLRovENnp7dS0ZfzN72lmJA29ljH4MSv3M/KgEXtvmtNecO7ev
6kMrxX0xNwitxuENlxKp1ssZqRby//pXS+eMEr8xVHudAGJDRAjYqHXe5jQU16i4FUHnPxiySS6z
jScNGRnqNB56VUPfE/sOvbxtIFBnmYd7w4eFlVoAgSMfT2InhhgmAHKzPp8OntWHO7xT3Z2RYoYG
2f+mvY789MwpLpVy66d5wvKfYkK6ekI6+8wh0XTqEgB0RCDvIwRh576zMByOJBIhPMWME7E05tJA
GAzZpqgJqvugw9DQUCCOc2bWNdwLc3qJ3SF6yGWYoU4u5M4zi/nJqKgy8jz1ue2o2eZA+c/WRIcj
85qZiFPLOtZlYZ8TN8Q0Ufto0MjxyAnUYDnUyOKgnPySLYHR66YcnYdQwYld4gaCZQBbMwf+2uSG
VWGaBsJn+sYPpIevZgh5kAlYdEaR9CYShNj5SLOBgohvNupsGpzyfv/pBbm1n0b7IXHs5uwrjyV4
QGqxw0Jn1zDz57zusS0lOR+QbbWHwZG3gCLs818bKdAI4ItH8l/K71FSwrRCKrRJRPD79Q9LEvfY
I+Ps6j7Z1ggUz+uGklN3Tv23UPbjSXGCnrXO7tMKOGhhj/q83lX9468+zNBh+N7bbHACEmCPpTy2
OA0xyqmzPTnGzvRH0B/0xKnWPJQWrDjlxvW26KKMcrBKiNRaf+f+hvwUQg/CqT97hrPRqA1PQ5BP
F68cb/NMhkjE4NL7SxI4XqLu92a9CfXER+C3/MekfC7kIE/D8k7WDZkdHpLuail2JdF5XjZ1jCWs
rIhHsszEQSsv72RvvoQto3wS8RLWTYBo6/df0T/+4mDOTYUvcptnxGdpYQ3n9S93jP755voPs/a3
ZSbqY9wQeb1unCU7Im/K19i1s31ihe153ZQN41i0ZEf8dV+QG3TWk9jdrMkSEQ4iJuGlukkCn4Ap
R7x2MSCraEa5/E+xE6RgbbyywVDn+uNpBgzmW3V9wVhc4FFa7O103SiNBoztNml6C7KutvfzIN/c
fqZQ45qPAFaQvUW1vAwWTjg9MV7ESw/W0EReFO3SKOWzWjeC2foNzk/Sr5aPpCvJPLIKQGbj8qtY
307ecg5FLNdN41g5Qbcf0/zL7Lzs4hHc1kzWcFwTStZhq1siMyQ1Qxoh0QPlNRjfs1Ps4mQAleG6
4xmhS0Q3YAD2hoj8nGVlfMqJaGWJxKBd+pxqdmXCQF1vh7iQ4qgrTvaQVVt8vmSkwfAuSV86d221
K5yIa3Fi82PvbFw2hR9X+yTqMAHa8jwt58o6HKx//dt9seCHGOqGjiu/i07LcFejNrhmc5ntCohO
m1zm1S29wlBRZAYOngQAo814PPilqenushizJRaLKm/25pgF96PAUsEy94seTLktQ1AKYa7hlUXR
cBoaA/tDZF27Me0oAcfc78RH4c/5rYOKB26U2qdj0nxirLimtFhfSq8dLwH0mG3+nHjh+FSpObyr
0BhIx+jPWUhD0EnoLbm0xG9EbKnDlMbTPebhJa/JwBMUCJsCYSianbLxMaJKSKjF2t6t5clDmQui
Loe8DJi9YzVPypiScrYsV3zvDsXL8GhT4d2NAbrZvhiGR9/zWEZZZnRMBDx6tMVEZVZUiYXzECEl
JTqc1k1L6iJpgPU3K3Qh4jfLaJ2N9gaYUn5roRMj1pvwJWEXgCPreKY7E9jgKuLwpeizn60Z1ZDA
uUUtnimgZFApshBIX+i572OFyNTwrc/ONQSKbAv1hV2m76Pb7Nb7/bqni2An1kk4efvWli35zBnE
1EF+YOWxtyGsqUvZaHG0JwQw9uy91KbXvrv0+U91Cku6iyv1Lq3Z244xxLj1v0FubgjcHG8cctz2
qownHI8QaE6m5Nrs91P77mPHYjoffm9QPDN7mnd5SZS9aeqEUg5Q4WF80ne5yNT9unFUnSKeGMNT
BvyGcqW0vrTRIh4ovZe4g83NUi3dK6+YHjra7aw93hrcam8OBBms6PmVRkqHtSaxH9CedrspJWYg
SUd5xMzOqeNhxVO5Oz0mRWts7MVFM82T3KL90nzUqsEQkE03fWYic4PAdPZnRqCCSIeTCS/miNfx
V9l2JhLkun4L+5zeRqootqEq39oOorMgcPs98wZ9Y3Kt/N7Hz2HeH+PaMd/GID2rkWA2PGHNi2+P
xakaAQGh4KKebN4pZXi8CJ/LiCVGNHJqRvY3ajhUxbgjKwmDWJZzKQy1egQp1l1GS0a/cHyVO4UQ
mxmk6k5D29RvLQ2OLpbFPRQoRF+jcyfC6onOlP2COUSD+WRoyHCKTDo7tWOn7ivehfCn8qgdXd2u
Z3oqAueSVnucx0QE8Bi+NS511VNRFbgB7Pa63rJ8RHuG2dC58XHyOzGplNGc3B+NsXDf/bHAQCTL
70NInS3qs/iuL8aPBofILW1Rat+e45/8wLMfvWUz94QSZdTRS9PFc82qb2M3/MjCrNAPaJ82HdIK
XBGkVKSRmB6xk9enPqHbFjn5NpKIRaqJhrYdMfeM+sr5ZlOsvElAV/u1BdFGMZXAiUtfu/tAdyW2
o1LeOQpj+RKGlC1EE3zGSymBUmV9S4OoAx4Tin2de9hZ22n6ERRiF8zJ/BGGPYqoIgFaHjhERpiS
zFV30s+6RHONIyL9McbpNqh98cvImjHfGz2RtEzPgrOsYQo4FLgQQMb7MkgABXZm+AiwgHXR+G6F
sfPaeGZKA5ELgZ2Y9quHqeL3zfW/dDhpknpMFaWKmmcxMjgTa/rNddR8aPDn7SG6uN+advzWt/jR
EbX/oTxzvusJr4l7AGATYoBLkIVMcF0qwJ4oczCeQLZEG9MrTSfqJpR3TfEjLGnfI/FIXtyIRgBd
kukYm4H/NBOASRtGNjeuMw8vmKK82P0DGOJ3STP5vaqmfot4p7wvwEbcpCHwHRx/9HGmPKPZ0O7R
JmavbopJN4ejyfkRfNkqeGwCu/k1CElrJoJnPssjxR/Y3Cr3CQ7yGJZlQYnUy6ObfIrVefKFeInm
gTB5ZgQHw5/RpvuGtXPGfrhPC1yzaTyfXJwZV3f2MQJl9VvNyF5m7msvxPBccs5XjqvvUyPGRjYF
1okfEYBNL5C71szLbac6gj9dQQxEr59lU7xYDYiSzJk/C1vCEsTxI84EaT0pQ1nbtusxRs91/85j
vuWti0W24cRoaRVvGn+ONpOmvoVLlSUaxJZ3Ij+JM1GbXDnim0OHv6xOY2NaADLVoYgTExJH1FEw
TY4OpaQjZSZcsGJwj1WPl5HrK/ZyBPK7xKYuAxhI3dMVZsHY22Rb5CT9yMr2n9vJDW+UrMS5IDty
42J9Ouu8i09Uj+aDU3jXLDeTjyQmPH4ujO+JZdCjyzAgO/FkbCdG5B9q/OmOWCluBqe+OoYrN1Xb
W3cq695G7No3gSy926xTn20LcqGIa1LGlvqmCFrvK/gYZR0flPasl8Gyi0uoSwv7KsYcRlNI4W3l
vM6z/5XV1tZIpL4RQti7ObJjDLaiAnueZeRmUZgLZKMJWSTXIGtDVmc6KA60RbiImfF0i1SGukIq
/QPdL3l1O8DmnmtcScRNdvSL66e6JWYn0EDc/vwGtV1sndh+EVjsMHfl6kul2R41snHwhqTAkLd8
Kqbz3OSpczLzor7UEX1ci6hnp/fGp2QejTu4MYf1lid66HlFpq6q0khA5moJRiSJxE+dnzlBY61H
RGXJt7+DcA0LWflfA5JYDCRMxTZ+lTR3WtPIaJr5VY0IL6wgdT/CnjTZbLoVQzAhqFTG1THdEper
WqRE5gW03d83rTz4RveLTsbDkEUICw2HqUU6jxdDTrdFYmWvqTH5yKKmhGS7LLyf8i6856wkX0Zb
EthJW/4avcLcZAlOdNpU2XNRntpWBed2Ev4Zp/mzIkj2SAY7FVJhz3eyyq+Vx1JMjSR5zZEmr7kr
5r2dAE1eF9OqxFUWFfZpgEjyXFgGApg0fehKZA+jCMlDvol9GdwVA8uqenmH6J8MYPNMsJphlw2v
wFi6K8WL4E5pv2Rd0XtvbZIcynCawYdb9YmmMemcjZK7lLjrq/aa8MzhXnNzeE9ZVAE7iZ0b6DW7
MWrqj6Xz+JUmZAO42SB2kyIze8mO3fNuiqtbY1DT1BfOxjBpQkuqH1R473WR2o8DfsF9TnlsW6sM
a1UAuNsbMHZqoc6V26g3YVJLj8sEzAinSa/ArUMuGMlv8r6b5E8uS/jhEYl9eXGZ2m+iBJpKLBUY
h3Z559FrDNqVi3aR/IiWGaUxHgVmiJ1MQWkGj47T+Ddt3/cQ8PVOdGGyo15UIA+y0oe5X/r3kbHF
rd29GhGgFCVTLnURFaUZqLzD+LdPKgiKnnKeXZ8ui0iN+d420mI7IMI+gmaK9gA7NrTw1Vc50ATq
2vIPajR01Sy/vB0CZku2SJ+aoE6xNWWwq4OeYFqHAXsWXnFxS9BKnRP7J8Ms5FEFFqy2oUMuNhvD
fJPao3N0E8KUfFm8exALLpp6faUxUFPMDb+bXCzMJC6faz+7b31lbl1AZvep7egDUJH+Msk0vpRW
LA6WpJ9qd/SyRP9RSkiHfVQWl9G3DirUXMPS+JsX+6BzRITq29hKq1ZXsuF3hYnjhCS6vnqAM4Hd
yMzpP5HQTjLvFy/KeY01tOi8ih9rfJQ7Xnqxo4BlPZVNZj5xArdEtGk6o67Lws9tb1epeFklLYk2
hLrjPwUcEibRIalNTKuORhbV2e3FaXR7qVOu8rKdTjECfBgjoDet0C52ZkWqZc5/Lm0wthfWyneG
QJMV6eF1BJLf5J1zYm5CDoxLItWcJQ40yuXqpj4S3WQPY+c1FzM3rkVi53dBDszFmNzkSuULPnNh
Jrd5QXRzqdWFwGy4WKXxEMWzdTMCybgWVMPe4bU3GSkWOt6nRVre6cAp7oxmhp3pJQ/rXWVuIact
Ca2oi+kO6uYLhmv/pQe3grw0fO/TVjymzXs/HkZKJ09ZKikACyz4PfCkXe3mu0BSJ8FSqxNimgFH
YdFrcYYZTHVAPtq0Kz4dQcc3k96nJ7rmKasZ7VVZiu9mY22IBo+f88knuEdjo4nTz6zrw30DleCo
Yz2+a3RJWYVRrizd4mQYrnrOPX6wtD+OQRgDFpdeTOmvdIhbj6pnPg2KUq1OLihhbuLpu+6W5a7z
OeLDR6kRRUewtmAiMctOPfMc2WIdZi7Tfmlkxb2ZV0jsfPvSJeOM8YNPgtTp8R3jyYy3Mc5oMPnj
O3MWhJRR+9RhNLfrOH9kDVFth6oNd0KK9uhRwFhqB/F13aSjw3GJVQfHpTetq/2XdZNT2p3sJcun
HN+HEjFUk8XZIQUyHccixIJD2m+UdMVVRVyO3QoFjDXq/FjohBjgCMRBWar6k0rVg3aibwArj6zF
e6ZWDAVZx/I16ILiDtbNxHCXdUtchgjkXtHOQZBSEPJY9MVhKkNyFmj7vOiZRk3ISqAnJ4WrlHUX
1UZJxd5lrZ6WL2AxiU6gWpvFSLc1C5owN6Zz2i0Q+bqtL7YBCT+NTTTkg+ucNKK9SlvWdVIsM2Xh
N8xNjOyAyNbjN8m6bRyKx064+pr14W0sxoQlpURkVtJwNhC1+D7abF035dmk8A3x7ZDnvXMGk8zs
OqBHRREzfAqU3oRF/KkcP3zrpF8T51dbaERl9DaPXrV/Y5Ff4W4pQJ0SXIoDfiBhwjLxecdJk796
SbrtLXO4NiTE3shSWfdt7PqnJqi+WW1i3aNjuWC4g1rTierVr6wzlsaMhkwT79JprClWZOn3cTrr
7DAEdvTSDNPwYhOPYrf5T/pY+mp4sXpkBUyIXRQCDo0MygullJh9subqDzReTTU4aLMgM2DU8DeV
8lO86OCpGTwAJemwZYLBRqic4hikT5xB5a2Xt9mROZB1GceR8pmED+MPpveSaBj0lVt+hXZApqiN
IKWNn2tgVpu+y+VHVcc0cHzvl0ObHRgFkBIHtuXghYemCrJz6UnrSpnKvJa0Wq7I8fR5IHFKV/BZ
KEt9+FhBdw3RvhcZR++amjC0i5pyH8t3as4PaYuNqXHKl0jb3aNjkHhcVnTpmYeWwDa/OiNAb2fQ
M+4scG0jXdOTFxBNRqXSeTMDJ92n0LD3be7Zb7ZALjBOuFuH0qJUH6if6Vy8+jUynb5LZ5avqt7T
1Hb31PVay45A1PTBc+mTSwUUj6KVdx4lRbKpnY6px0h3Q9GD2ZsZO3ubqs792JsxawL1LpR079e7
kkSRhCH7+ujVkpohV80iNUnjw3uw0fVAVROZ5e1kez9cSlobfL/vZTOP56hrBgCw8QgXpo73IRZA
OjcdIiK6yZkXoPsfzeKNFd8dVqVm26ZdfqQf499ohJdgEGyHykcsbjO7ufeRQOjAjq8Ddq0nTT0D
RyOBf4t7WuF6xpqW7R3D8a+iSy8InOsn4XEyLS5q2yDJxQ4LmiITxcmKouoxsBLI05EEK1DIV3su
OPnm8qHBmbJz3ZAxNrBeRZo2xzjOmTBYEi3DVB/piiFGbFPSbSGMXgs3/HOThi2c0mougapV9VdZ
GuKybgylEUPgC6TkAgUNOTZlBNk8I/a3Hv1O5kczJVWvjgsyg1rWoQggFhLSGLiPkLYT0erHbNk0
5U0DGP1i+I3YarqqW8u6JOBaPqwKaeM0Wf1OTLN11sxWKHU7GSpOAhK0AJLnlBlAMLezdkCJvU07
1vZ92jowa0Soj71B2XAajOGAfd/fgckm/SWsgnM1JMHeSpvnTvjBhZJ2ADUiybYqm0EvC+zWc67I
pjPA6KjsxV3G3dhKg0NfDu0L0hAW8gpgtKHVz1IgM3GnZN7Ww1jDXkasIQJVHlGpn8N6UcFUXyoq
4+vUr2LQqbsfUk7MyHx1+g4ORY70Km9s42RY8dM0G/7dKDvxMmnO9xSj2O91dU/WwIaONDVqNHC6
/Qybfv4YBWtQL3KgYy83EYiAE5vRiFMiuDFllZDobbn3tTOB97Jmd1N59TdHaedhGH5CkeoeZhVj
ZZCogTpKsFfWkvvc8iV2qqlgdRo22wB1iQea7R08TL8nlsg82Wn3wIlGJ9+GfhZ16EVFS4ygtfxU
EwmgA0/EeehJTIZgQgM7jdzLuG7GO6o+xB/QWpU3CXIe8HHdWeQ2rGcQV9t2II3THpoNQmPnQzTz
sZwd8dgIjANSnqR0xE83jtEVd9n4NPjNLbOD8DikJnJbmWevtAPDu3SRkwdOe/Za5taBGxIgDI8H
ez52dScB1kQzFf6YH2VoIZ26O1TTSI/frn6mTcySJ1V3RTa4N/wu+pNFQeXsd7jbXTt8QjcNKj5P
3ON6E7FXv/Wx5j5Azbsd6wrNWt+SZhtwrjiGeUXNLHdUSsWmnwrzKs3evBLkx4iecUm0nFg9j91H
adjpk+0r9SyZIhux/VEJ04SQzEcRG9Wff633GX3Qggl3Dr42kE9iunp2ivBKGaX/mCdKXPXUI2yy
2k01tjDBY8mQYaFBwoza0UKMp08Ko8/O0OLCb9RAGT3HACAQLHcAWO89RSxZVsxkTKvee3WDhXcg
hf7GW6Ixlmbyq9PBaxvHjymn+iEBb9/Opn7oZuwntFlYtutoybRJxuD74pK1Mx+FdhIXp8JE82RW
iHeoxkUvrkI7bSfi7MP5vnNMzGZJqhbngCxOmGzbs21a0ZnoWIgmZHT11TbQXfSlAQL5XS2+9ZlH
qLIWPwefyq/VFShfbARYTWEaT5SQIUzOVf6BcPE9pjl5qWYOMbAaPwmNPEGGRvzI+IncPsfGVyA3
okZJq4C8mGQJjUmejUkusJLQP9tDCRHFD2dAM356u27SjgZHkzhfawU3QWdpGTG5oR1hNgyRpyZ+
0Ixex9wYiUCk/ko/vQ92kaDN7ACxkHTakFdbuCDTJkPNTr4qSizgslFJU7fXcDcR7rDAI2M20L4+
mJlB/ck1vIOg93X0KPtu8pY2XpOELIHoTB6D73jQwkdNgWuBVZQQtCGjM6TBVfUoKFvOxVvKw407
2Der9fA/f4z/Ff+SD79Nhupv/83tH7KeKBMm+t9u/u0F77ws/3t5zD/2+ddH/O2a/milkn/o/+de
h1/y7qv8pf59p385Ms/+56vbfumvf7mxW1kJj92vdnr6pbpCr6+C97Hs+T/95//69T8hLvh+iAnz
P//5Cf584PIO/s//RiVS/fqh0x/dv6Cmfz/s78ho6z/AIpiW8KlROnZg2f9ALkCT9m3PN03ACa4F
dwFH59+h0SAXPM/Cishwg6P2n6DRrvkfYRAKvlJSTSz8Qv9fyIVgIVP/s60URqxDOd603QULYWJU
/lfPo2fjeRYy7Y9tYQIjgGkD//kWdz3ElLkKN57W37TxR946T4EJvW/lB1f0kjZ5RiJWFRTuTYqW
atMH1XvNVAz660vQB7AZqzq69M0fY1fc9oGrbnxD3KUS2YiZMmZQlfRZSSDpoIAbcg2/8fuIhb50
GbfhtVRiAXv+X/LOYzd2rO3O9+I5PzBukgNPKmeplHUmhI4CM7m5mXn1/8M6bXejARu2p0YDgsJR
S6pibb5hrWdNz/G8nMUMfGEHdkUnEy+l5X4w0H7Gi37NDGiYetifbQ1FjXuvr50A8A+t3sKoXOhl
Br+kyqmLenAQxkdi4HAbuRWSLRF4EyCG2L7640OX+U+qd1baVDypKfqJlLgIJ/nd9v5dLaJzjyp5
aIgP0tUlNRD3ygbLRtsKQmg79TZF8glj30MXVO91prajPqxrHTkzosQXkgXuW1BkHUTopeBmzXz5
pwwbcKYlD7MrzKuQzpGR5cmEj0QsJL9z6Ko35s6cWxsrB5wbMILsiwstxVo37K3n2Be0FW9ZF2xD
ozeJkWByExZfVpWslfL2sc7DFtTM/nEEwFR2SHD0QeE0kFZd4jcsQYobJxgzYJ5VO93BsET1QtYZ
6m3YzR1cSD3Jdjpa+NDEVIQ0ZC11gssG8Stwm89A8X1xNyFfTRCI9jk7rdxhHsYeSdyuFA2etph+
wQaDPQR/LI2wDtGR7wWlORgw+4oBgaBqy2Tz6e0TO2AxNT/bjCW/bPkajjwOEqH7uhq816Q1gZ8l
3NFZwF1rcKdONRCpBItLMOdKJRxi0JWrvhsQkGA3ieseQid6OIuAkbYCw2dRuq1wlD+ntNULvK7e
yi+Lnxrz/Tqj6mTQdYlZFJPBFm4bbMaL1q2NZVO6r6ohcZW+9TPINKzjyn9KXAWJPjyHhMbXGfuc
qO1Rg+HJi3J4R3bDFt9wx3utMz5N9WmksfZg1sEK3UOE+UTqrNRXMNKDpUM2/UT4gXLpIZl59B7g
BKvmd+0dd48/Yh+Rnnh7sQS+D+cy6tZTZdhwg3+kC2iOfujKgJdIGN1/ghb3SrN1SWOeX1BDGFiv
DIgYHhkhPS3ZhimwqxX8WZR9BX+m3IQJrp0xkMPezBC4BkspAWmLwnzwm0YtwgcdV8YSdgwZbjNb
DsxQm/nfLD4iAmwlaTtwI7eZrf+IQBB5Y84vvCrdZxHjFxCol2FMfwaKtIVp8qgos3x1+nnNAvk8
5ZWgvxqIX7hGwQkaqAkY79kAd5f0rCxrcp6rsEC1wxbqjcG5t2pKkGvzNGGpauzvCdE6N0sr6fF0
qEuNF92SMKhK5icUMcMitp5cH7tYJ9NdaEwgbX+nVchkOWcJymPd8lvoRvhjK2PV9ht6gycG+Rsj
NYBvUG54Li8a1UkE7jlO1jLfV/ZAPltOTozlpqg4+Lrwkt83HhRnI3HQVfBWgODftTyFru0+mcpi
9wmfhK8UCzirzCdZXYLVgseODDkGcNxjwGPu6bv1m5vyc4XLvpOzFujveKL0ZAlAlmsv7wvJCZTT
PG0qupeFTPPflJo2Astqn0sOloLd6hLiQWbO8jCA/ixu4MjrkdiozHhomTEuExTQu7wmKMuUrHJ7
xd7HN+fXbCuxTcb0LAmHZanUh1n6P+zVUyAI2QoT6jBHdyERlcG2tLWjVwOrbELrPo2mg0KWtmai
EC/96KWuOY5Slz3Q2FunmBE8fw8896qGyeuTF62SmNhhPT1bPBCMHLxzGBz1GK+qH1uPDLPWQ6PZ
S8CtC9tIy5WepD9WmQeoc4ty00XOpdd4BjvbIZUVqQ05o3DGotF7Rju0K2melyS6V2c9Vz1OxaRc
6DmmD98tOd7ynulLCDIm0ottj+1uOaTdujNY+nVkUS172783YNjZ1p02r561oDiZMvhMTTjihgG6
VCZfbZFRdvNspc5b3/T0mW46bUqpmMyMpBemdNFF7TCt1c2lsCJeehlYBc1kP2CDD5vPkrA2r6Mi
bHXOX2AX8air9gt72LMCE7zwGmJNLRHeu+nst4e14e8wqUfs5lidiG1v9yxAahLTmPHfxUxivLzn
uC1sta8sEJ63GxaiNnxuGr9oqdUBWvGqIPfSgl3oxL9xI93hqfpw2+InsnPQae17WXEZGEb2pWu8
FnMm6kvG5wRGQi6JO3uPCYZFoa+RyKNHxyohnGGog60zONuK035EVqKFMeGaprhAtDz3vb4MEpit
etCZy4r88TZ21hRHM2BQ/8Y58eJNzD2jbLxOFr61qaje4xZ2qETnsdCMlKN8QPDiCl7LSL4VNydG
5TWktKnwqC+S/EPv01cl9cNMF4lxr3gMOaWuf9PsJksvwIPBtnORgu1b4uKwbZtAKnlyesb5JeJu
RSR5YCD4VAM0615w2Pip2AOoTJZu0xQbo2Y4kcfg/cCKahn+GzeE/99KnhZakKe6mzgqvHn/1ZrX
DmR/BTt0M80HpABDuuiYui10C9Fw1h2rOSUbOh5MUP6Inr4DMR9ShtF20fxccFUvc7qrTe4ixLzd
DnnxgJin4sjm6iuJketpxhZBMNTyUHsChfTGKCNleNYyGMA7rBz7SiAiOlw92vgtd8rIOjuo0Kjf
KBs0Rz5q7AqXkX+2aoOtf5npqwg6BxO5dVjiw5pLl1iaZ/pYDYKRcRkn/e125fgWJFAPCStmjkNU
IJNyB2iP8A5IsSoQoqYTBmWl1Xhfg1dWIrsMyfkivPiulXIhkR8BlrhZDVFwb059tGoS9OkR2xnS
HwjyofNScfHt9UZ1wC6MvVSnTWwdZ92R8wNUCJ/Boqzcl7ykVEo1yiyRbhyfGUBJLIVg2bppDPuB
h7zYmUI0x4Yhxp83FT7To+q7euGMKPyUWouh8w8WrZ/XSGNHBf4eVbgesS2RN5LfiuP+oJRvrHs2
aeS9ryImZvzfHpzI/Qjh2W48KZHBBYrRVljz5s/HOkzBVdElpEXN2qcI/VDC3AXzK9me/1OXfpOp
l+6m8cgTogUlC5Rd6sFp9b+Ut3/rVW8a3GCDPoMpi/27J9vo4GpI+wTJJEsBxo9IX7hKCO7ubDES
XFCLhsgshYcBDdRSs+qjbyoQtw1WqN7cTW68Hmr7YuSRsdVjQSBrGkRY7SrMvgl7621uAn20G7SP
xSwFvgl8hzx7dpSfIZ+Yv8CyzF42MSEORsX0eWoMbGDtbD2Yn08aaD8Npn1MZtdNlR4VF2wOEHbM
0FyI0QhPrmhOso3aJUleoLbA1RIenp200tS31ixt97JWYLux1pGw2dMylEeQ9Rg432h0gsd6gp1e
+91nWaruFLl6d5quWSQusgKzb2UeifBG+CyiX+haxcEKGMUh8t1nTZKtK8UF49UkrTUdeILl7V32
S5Q4Ivu5fRTLDFBm604LMjQeb5LkxFAwvWcRPoBppwDG6ApsMEkZo1813fdCY1eF0YddfSveXF3U
mxLCz+GmzWZ3jan674/ZmptrUURfN5m2Hg8o1v68a6dIEd2U2hGRECkt0jwYWsAQNosQdPV1vKLM
wVE/eBhWcvMEhhtLZYJHJXSK5e0jk8gTkotDVB6D18lV52GEur2p53/858NevlhxEGxE2bhrGhUU
UHkzOw8bY232c/iuKzoUZASPRS5FQFrE/UkEEaxSE5vNqMILAgnnaEBWPlZ5If68ByMBIG+jAauZ
P3f7Jy0yd1SmB/RC9vr2GYItnCMEAV68Sg7LttbPhuWcgz7pviW/rBx0gKQqYFrk6Pj1goBsAL/t
jn3VizOs8VNCAoo72f1j3NTapcmdI7x8kv+sPjtWM/1OqwuccWjft7cPnSm6WHlEMDWpKljhdZOw
38Q41ROxXX2XQSUwchBxvheCkrD6X3IKt0hW0ys7DhIi0+E9b938Rba+s84KCoS0IMcO5/fSanm0
I1c8/WO+8Ncg5p8gQWPuxv8BgZq7dVtYHsIBLhbPt5gm/JNQlPmaiXFItbsmrwkHCkiGi37ilCQP
RqtP4LFoHDDxxx3UfTvm7vX/8vNtwyMFC2m7pf9rWuCPNqSHRra72h2enam6KJdikkbQitMvin2z
JtqlFaBGjWn7v//Z/+Jf/fnTUcYK02a14v873IriX7PjiZjxbKRPnBvGuvWfhmw0wK0CLrH1HdbO
8A/W7q/p0l8P+b+GXf/68P/L2Zdh6joUy//18Is5Hu7ij3+Gpf31PX9Nvjz9P56to7x2ddOwPdvi
Cf0LNuo5/xG6b5u6y4BLuIbHl/6afFnMp+qybaL//t8s/T+W49rCd9gjGo5n/l+xRfHx/+u1M6NN
+Y/DwbCpUcW/6KK+WRYeq8hsByH3u0xYUhE5rk/Vj++IA+o6wsr99DnOq5NuUYJFEaRtYvwO2TQv
xZFeI2pfhx4ptvmARpu0yRhloh7ueo0eip5zHSgfLFtN+GDdG1ev1S5eT7kWlhZTIs/6UaMO69h2
vydRHXSh+ceEXJBNRpIR0Vn2RcOMsKpJOkI7YKjN4GrFRqFUs9KkXmd5Jte9gyh5qsdobbUkDZpv
PXGBjZMlS7R7sF5K515qaNnblGG6sOoz2TXeRuG/X/CdZPOQybjsA2ufdTkNbGp+QWIOV8lkreoU
9zsAdJWal6K0fxkKfi+LJ4Ovis2Y6B/4xu8x+nWLui4OuZ/vx6lvKCNbBkOld9c19TKmQ126M0Ni
7KGVu46xjakiVkkUPXZ5d60ClCmej6xVxR7qV31lsvtc42rPV01NiEpXkVbvJM5DkhLE48jntulm
lNyxLCZkpj0xBXVdsykZERVJO2ej38M9Ddt+ZU/RFWnEt51xK2ABFjvWNiXlwCymbUxCSZ+QXxNl
skcYUKA0X5hjdk2R+3CO7avcmFY8Vvd6Ob14kZ/gWa8Oop3ApYZlt1YNeuBeRzxaZQZiadyNrogE
1gruEs0wLAbT+8q7+KJS7cckoq7RwCQlW8uMts7kfPpmsMuK4rUIPa4HsQ1bBxB92LNvlHcjf1Yw
qXt2xK9Bbp8Q/i9jRrErVmh0eTOCqhrEiqriOmkjepHce+gbG9WFDn6+3Fr2yWzaLwRcaKTaV+pi
ltx0zIXr7URt1WsmwGjT7JOtEcVeMccIRrUlYvu7yUbcyJHNpZA+sOv/ohHZ2jYwHQICwTPOmJX8
0BR4YocBo+JomuGRdBf0+Ia/arCvbLyu3ndVGEIarx+dwFja+vhpOd9YHkwqex0R9IQRI7RJ0g54
1LO0weNokLNNSNYezSwhoX12lihAEZQExiYvHBMvgqBOLMeHBDvTJq6D6NxCubfTsX3MiNRr0mrH
wZJf++pPPd/Ew9OAuXenIbC0aq1ZgkwN9jQDb1OTMXoZHXMx1JusQqXtJZp99Mzh3KEIWMZavnII
ZWEPRCWI4nIgJCqGTRaZR11rAZHzZFaUOdu6bdH6tFy+Y1A/1V4b7aOoGldFC2+ACVpYrNOm8ogD
GDguRHnG4/oLHq6/Z+f9nAwW4SAuIxgrOQBZmk4gF05lybVLeAVx0mx7o87HWdGpU9HY46YOiApH
F7lsbPuuTD0CV/s+XfjsnYj01dYBp9SGGeWV4Z++M760Ufr7BjjLyjDRDcEJ6RYQk9b+mAo0MfMf
LYd7r0h6shoxbPIP6GarYKcJb+tQTW7xOaJnbJnnmzSiqJsruSwMa3picMFlFP1m1l8v5VA9DqOX
3rHOHAlSyA7KdeTVNbqKr1k1/s/02DeOxvo2qMBnvaU4ny+ObJl3oX7wY+eknPCzJttoi7ThpVex
2GHKqxZRW7EoC0F78qrwGZEQ/ePVvbeZlWMjLI5F21X9ognJCh9M+Z61rrOxNbs9ZnAT1RwbPXza
Ux4/OUzXJkOxuu87YsaMRt8xu67W6Dkg4+Xu6TY5EpPG3xOS26vNggUWFjLf5NNX4NISVoYgZKDz
z0nTuXw3xvYgydSu12329nrEYSleGtvCw8dB01XzhNokxbaJ1EMZGnso7sNaB4q78HuBAFq4R8Yu
UNIk4DOiXneAaJ+tOqKX892tJYbyWI713o7iX9xA0WdMwUPMSMk03OGqVzinJsDYqRjUqbfJ+pum
WKBeK/KXpig+XH04J4Pd3xmzgc3zg8880fj5KAw9ZpFnbBpaUqDNqidJeQ/kBK3os1knL7nSrE1d
xCggbRYXcR2jamISidP7zuMyMEVX4ICRS99yjB3R2HNcRGGua8fzN5ibjt4QZps2CJqNVmFciCPY
YaZ5PybegcgmG4EeZjIIyvk2rIf3iA3zBc7xSzeiUvIJMApVOa5kAozDQYi9akztwZkoJVWo3xl+
9RD1cbv0Rd2/2YSSXGgoHrrSgQrQ8KsaEQRWy2V+YBCsvCcOYXouNf3eq/LhiPEhBfxX5VvJkrdM
JqYMcTe8RdI4c0Ordwxm48PITLUkAXFMbQOqX1AfRcsjYhI/kU4BI4GuqO+AfZiIhDlJUxAMQYma
wPlozTbe5162bq1GvTs92SBRYTCvG3n+ihHGPqKRuwCom4nsct04XQs6ofzNvUa8Avl4Huk6mm6O
xYsLmmGfKJgUFbOnXtMp++wQoB2iOHDnRIDd5E0b0a98E7oQ6UzOVunuVw0UHrGgeIO2AqZOEikF
ovLQH0QzsXq3yE8ebS09hTWSZjlOR9mCi9C6B0YSw8LMfIgqaH4sf0i2voF8z+NmnOWAYL3EPrMR
8g8c1SaVyHjRQUmt4BxqTzovaJQ8zXviEgppMzDCXp42mCdHiweWdt+eHIcwGnx94RRpSxd7L2bi
UayZxvirXKjo0CYR665mP4JnP6PC34pS2wZcVXs1cQ/stCy+iCzbVR2TTJY0suR2YnqumIUnVCeI
kBkXpKV812fR1E05NerVh8cChkj3QZZ0uiaIdIcXrczBCQobw6Wp6PD1OS19RNa9UQTTLksfM8eE
h2ibGcmvVGNEOYlyvi9h6B+8ViwlcUJrK43UIQFJqAUTp6VO4gd/Q/Qaqpc2+qmbX7RHTKn9utsq
lzxdF3FJ0hz9yFLrAYAEFkEKCUyD4VqxsluiyGl2ZPtgEMq3qP69fVGEFHKDJRcBpYiu1xfoo0z7
x0E7oF4+G7aclspF1ZyW7gduknaJQoznePZMVMkjcZfHIEx1uHaChU7IpekCbFgLmX1TDvmHJqzs
lZ6SU5cqHowpMbhpTuarMgsc/xbpGYgY2k3T8FIhZUwpVFGNdPayjA96UXU/5ACuDHeH2j56IwDY
IN4TP4/sJmqsEgtcEHQa1Vc3rKkrgx14kpYYcSbSrSkVQ4P6M/FwpFrSkTsTf36P6SkGaFe1To+K
5uIZYjzqQe5d50tGpplzHboHfK35uppA8mmimQcl6LqCYGQexCzXbmMmQybkCISjD61FeBQxSVyz
YXiGHMYJOgTbnhzdJap6bTvOJDss0qhqiuJeFVi1vfqqu019n5uqvGtALYJ4cGad0hMetKdUxMS3
jmSwTEaFgjlyh52RWQx9fKa3ZdYgxnURCDX8bltioaBWoEPjEpC/4WOkx0H4hOfF/DOHgIW1HWG0
Kkzzzhe/yE10V4E0s52bY2yNatzwpTyNufnuWJwETR8Vy6RLSfJrADrooYfEnJt018Io8YLCBs7I
rWDQ84NBhkGZz9uL0f3VjXisZZ5uyeu6C5sM0SyqHUe11tLH/0TpomFALmL/IS26D1HWey0KkmU7
BmdNFt96bu+q6gV5+W9XMXOHYdGaJuxo73fQl99RM5AF+Q7qlzjacTd1tBsvynegXn10oHq0sNni
AtnHjn+mNr3TdBYGAXKpoLkbBjSfsMBCF+01oSZniyKiBbrpWflSjfVmjPotDJVlpdVbbVKbRmu2
jZhenIGM4jIxVzqJhQvd91fGNO1sy3mwcOotPNf9jcVn5YXNCX3pI/8QZEQXbaQpr14unrjTNrBd
vjsK70U21q9BbW0U4XRLZsnHtOq3ZgPKp8F3wprKOMuVdKqX+R+ZMn32HH83jCWy4f4Bw9jJyxG4
F7bxSIjQsZ6tYbBCmClW3Gkt/5iN4lqORDv17k9LtF4YokNK5UZKiBEdSstObzeSsJhqsjeeko/I
5157dQ19ueWKfUJ85iT6RjO89QSusbLsb2HfA49Cnc0PrKx6Z7DbBMAEID3EJY/2OLFRqbLLn38u
DTWLHyhoLvd4DYZUaWNR08gUM4pNr0UkSQ4C5G8v0U1YAeynWSkrEJhV+vwCOQs/B3rcrwQsLjeO
kelBlwP9vhxlvBsbkzVtucc+AyxKLwGG2j40Z8H2Nz7nRA19lghDPJhPReq/dIO5bgrjHVPoW6/q
08B81Kg+iIB+1hj1pQ8uQPWL1FgbOcMniIf95P2Cgv4aRFGwkPkTzLuHIq1/1faAOYKVbj6dIiW3
9hDtZF3+tkb9npjms1AULMBkPQGOz3THx2LwnsRYWLP87g3P51mM1i4x2j0Ro0xXUUjKOwp6DBK4
83trXEpjzl0gg7LLdtGdVNxcp0ButJzoPk0VGaHaezqyDAWfllDfSgavkiUb7tpNoO41M7+vA64U
aVIe6ogJGpedRz34dznKRZipJT5nOr2jHYKWEai3em2hPXTAtbTcvCeL9SBYcoUcEUhuz0hE15Jw
IdTrD3UOTlM2wyPywCdvyk9uHSOzbDcJUCanZRdKjqc9yTu9Gu+UiXsrK7Vd41WXCguxQRuGTngl
NOfEaOC1c5glC4LDe6fgyrEOeR2/t6l+ZUnrMvlcMY8HBmI/CK19q9PuyCG07Lr6W8fWTvjt2Wct
yMwVQ0p0srlLA89Y6Eb+a3Qt9MseAQHVdzo8KQO1MmTnujYP4fTc6ESzs7CkvlvYnvfFdprMbuPe
F+EzO4x97CYrP/cPJWCvsWO4N1Qb2F48AtxTszy/V4O3Cy0bsUsKH9Ae37souR2ZRWZv6qx+B/34
ILzoQ29WIsh3+I0+yzBeg298zMv6OPblb90icZREVdXVT565xdJ1x5R3Q14ARlHarTzfe3Z8xaE2
N4xMOusfwwmuAIN+QYL3veGX21QvIQfcRMYfWsUnlYkvvB4h17/33OX2s27UX36j/Q6b8VC4cCQD
fQUW+5QY5Ur0n/MqVU/YcM0XS+gk72UiPxqP4i2yL3ljMfuP3sjxLMhuZaartoqV64DlCm4UPlmM
1EPvIxlle7UY8/paWh6Sp/HH7HnJuZX+WgzMp1JnroDJ7nONtwZ9Z46Ltdb8y0AxUUgW1uTBcaYt
0VFesMOtZfbeaskHLJwVjrTHtozWia+fRrvECO4X2xbBkKbTozvtIwcGZkINKykgMMy2B00M9yLF
UJRH29qqdnozbhMaCyshsswPHpMkQuRjbENzPOMwPkdiWDvt/YD0q0BqzWIFJv2uNrX5WNy5Haml
aKhXg1YfNfuXe2HQeOeZVCMMxzruPn2ESuElriTj4Aw4edpGX8oMN1Vn38UpVgMa3hUkBVJRqZaq
rNsZHnEsdps+gIG9x5DTLB0faYI2fMG/fZHIh7chirtFipWJqcR1LBSnW6o9KW6biyCX51GZh0q3
NqXhvoCPzhejzLdYOzZEeO1LQyDQwsFWsSGw6kUti/caAIWbKJq26X5CYmXivu9H/aH3GTpZ1SYW
6tUfymtlqYrBFybc3B7ZVinQ32OM2afvdyFIlBJR7dhzcDCd0BNGhIPsmy1q9V9GKa5GygrcuBRx
dge1fS80fWs0/V3RaXe5k7PHqNdGSms0VLimnvGiPyPXPY5ud2oR37MWWyZ18YbD8ynJjUdbYpiu
xrOccBT1Ab4nVGXQwxNaotJZw1qCmkmhVwXsm2gDbbEDbbgQSbAyRbllnLMKUTeY7qnKm7fI2g6D
ogezHxyrv1du8Rbld1pcHBObOy7dn47oaSS5SLFKbq03I2spk+1jzTVi6QKXWXBIIvWGqOwJqI2y
tyFnRDe4Z0aPF4T8vOzL+qWhPFdxTaZmeKYAptIiKLZ22LyKq6MQK83/r0IfTxFTioLUYJaV2hVS
Qe7iF0YGkli3C9/twx2FE89KRhKkY3/rdLTQYX5q02VnZa3wF69Nf3zFlXft+OtabhRGcRzMbu3p
1XeYspkfTfjDzvSqquI8AOjIpoASp7tnscPjpklC3gZCIcHqucMADwy1Ulu+d6J78c3mV15nOE2c
rcQ82JZrO5YPpsRRCO2GrNxRnYvxK7PDnxjTdKNnH4FrELin7HTlW+1DkNIKQ6hgLQiMZa4Rl0Zi
rTAhkzZOFyVm0B8utDvsf49FH1wNwDZekkBPGZA+aGX52KhHfPQONlc8Pxo30rZA5FzvUrvIdgao
ECbZC1wGycJBUrApJONJBSycT4Ql5E8GKgRoOO05MHp97RcoK2nQHxP7V+30d3SuFEzIvwAhXrNp
7/rFY1mnHFfd9KY6BHVuCcw9DNf4C++Qn7w3JoyzAeH0aOVfaT0ehvY7rIr5AH/JOmGvrEwjuGnM
gF35vDYM5qZVy9odRfpRBcwVWq8wFkRlk40Z+itbmJfW7hcYyhFI19255Fo+ZA4NejrgD48772A7
hPAi9Tgzdaaqwz7VVySGIuVYl3hhyoT6yPK8n6wpmIE1UEx8aM+tBp5y4vwU+P/YCdeohyL/nmAj
5nY+Rx35n9hjaOE3qQyDhe8EJC+OBTQ7Y9zTASyIT4T1SufcICCsMRKUcCZ7ALxrpw53LftWDIHh
Ex0BUYl2uqnqRO3bjpF5mFlLV4Gpt7wI9V9EDK9R2U+J8O8RtZgIhax7sAZ3NaylhW9pL5WfgTEI
w6dJG+6xZb4Ejit52lO0kkNL3HZDXksi02ELJy1cZKZB3TwHDiQJ2kbM0MJQ3jLt65c2zfyVPrqv
Jly2TVwMe8V9SwFoANVF+UOrF1PLoY0ItbVdPSBxZ88vE6S68JwXIZk+eYgoRuHXYauCjzuXoDE6
DxVVBYSwBZrBmL25LAKJ/9iPqr2ak8fK7JMlw4fqLzY879Z2n5VsoZRDYCxcnsI8WOumpi1tTrQx
3VrISE6+SxqsmHc4oU8zXsxJi0TLo+AMiT0rk49IIo4c83bvoP6ifpP2Ps2IPk4IPrWyCgWqpq+b
AJ8/nlOXZwP3o18DGQ4Sojx7ytMwBiqu1crZRqRttwOXkpXa5gLhok0NhcPSmbelnciPTpk+Zm32
PTPNZebXG8TfMVdqw01N3Edq+Mk9j9vdK/5DOoByWmbWs5bYRD+ZoMcdIAHzlQw3AC2Zh81hNAhq
z0pM7K3XLIZQMNzA9g2+coOqw1woeKpQXWpQ/tGKTjUa8nWfqfsksZ4g37xEI9iMe0XonCuLO1l4
a3LRgTt1DrTDoH8fDY8Yha3w8p0gcnJRasG8ft1PZfaNWGWVTayADWBWoxOW6H2LF9lj3Neccd+a
9pG86N/c4s56Pw5LA0fvwlY9eud6zoE3KcE/jS0JSDhv5O/crMm1BgPPYJnLAsdtGtQP9Nes/pvs
pXXn0aE0poUf+bi5rK8M2jKPT4QUTrPWMUWCs8s8uS5yd6WTKWYjzGp4CsAl7XIfoj9LB1sj2Jd0
9M7u3gN0w4AtFpNM9wBJ9rCuniHeMI/TjD23bEBbVXzpye1BwNfszAYJaz980VaxumqzD4HXLS17
VkWZQWJpWrzDEd97U7/qdWNGb3/pM9R5rB7DxPoN9uacBCm1VjF86oOzS70eBQZNieuinaqf9Z67
j68+tfLV6uxoH3DnrYEfLG1eyYyktQW2knzD1YhXibmsszA8uosqTTCtkf0dWGKRmNpvN9QPCD0f
HBhaDEEWUTdcWHK9CqaFUASG7yhSV+hsWe89sENZobPa6JqKuV2ox3DInsy8vTOCgMojupZtdnTA
8Z/6Rt8zYe7oEuOKm3herM2wwcorDmM5sAoRas9w+ks0wQ7Z94EuaeXGhIKCJeWVYJ6rLvsIqe9x
hDvAHvrt0FUbHMn8z4z9IPrvTKTvTtC86bpz12gKj0yePaK5g2r1NRbfIYknqG6mhd0wTnedo5sb
Z80Xa9PCE21NIR7U9qIMwmjAUe1gCHwYto48fHT1BVzKlUThDqjTeySUhpQO+YG+kJNRn6hjMi66
aZgvznPYdyOECURTujFscym/tVgdRnaKappjqKNr3LjAQ/znQGTbyUEnRBg8Mr+eYkQBttfye09D
Cofh/SWsWCkmIAqew3y4S1w8cL6KdmLCWtkO5TdCkr0xFPddAbbVwEIezSHGDdJAporEkGGnZtpb
R6sbcfD25gYl/PvDG3LvX5/714f/+rbbd/z5H5Brno4Wq6fcoxQVjzjDjI0+8RCqCsptMKMsYT8W
h4JdASvm6aFIUOKgaS0O5vzm9t7fb/4PPjewPMkWAWMRt4/TOc0cpl40iRWyAPCLRSEPUDDKP29u
H/qu2+zd6VnpbdcckxAIX6YThbfwBjdcOVFuLmC74S2IPYu+ZP517SH3JhBmvCtzlyyN27uI1Ihw
8YZNcKMU+/mQH25vtBlO/Oe9OuBiDcQOPx5OLVntPafl9739mn/eTeefcvtYAihjYIeGSSo8x5VD
TDWpOYfW6P96c/vc7cPbF1wPCRrH5f/4MtE26oA/I1tyv+iXpe2RL3H7sixe8Go2bDTBQ94YkY1t
cmPTexQGaVQdWKdCZp/f+/vN7XNkaGhIWEGYdGR29l9Zpsu9IL0pCjyCXELGcYT6/Z5Y3yA5JdrH
aaJmHfchSvxd6o+0ogzfCHLgdlwzqzL777TxerpU3oC32Wd1WR2lMY4r39fW5B06mNOLYJUPCrxG
agR7VMt3XSzHg7LHnaF0Dtexu6SYe9eu4w44nd33wZErI+QmSLe8KAfnFeBxduhoApLJKS9ujsfY
/C/2zmM5cizJol+ENmixhQotKCIpNjCKILTW+Po5YPV0dY/ZLGY/i2Ilg8xkMAJ4z5/7vee2IAGW
0ko3ob4TMmT7Rr1XJlPdI22dz+a0PJoJ8UWyGnSHqAz34lx/NqSgbIciSDlb20mLi6atq/7cqbXF
iqofmDIQm9IYXqkNOwO5ojO1Ej9GRt0qpLyZZZ4nPq5nCOAhiu3QFNpzOecuRv6czocs7oRRfFBG
qT0PWnOSSlQjS6nvKnkpd9Th9o2E9OwkwlwNi045D7KikPsYcvcruM8F/bIo1Y+Rp7HHX+nPuZa6
mO9PTRzrGy7sa9xN5s6QlOAIvJkKSHHJUnmXLNooZiXfW7nLTyvMO1kYvqCs7wz+n5hTQLeAODkp
xc49RA0rtdV+jBPyafz/xUVol+Ky4EVCUmsPzTK4Jt3FBLiG1+m8KxoeZ0cRO/iCaV6cI8PIz6Lw
zHRpOmlEsKN/zxip0G4rljVvRkJjz/ncOGV0pE/0SHdhXDzKYW3QyqrBKm2Rdf0AS3RI0sYlVJNf
V8hL6NLJ69yZjYlSNV/ctOYoQR8g96SK42aUz2dpYiBcWPMxXp8JsyeB6RzljSQayNgNs99gm+Zd
6SfwEhXxJ3Jo4YEZ5Ff2O3FLm+6ZAsQT1zeRiRJKEwYqOTM5visquLKIJlO838f++vLvV7ScXN6p
L3lhDgskxAqZaz7mL4plfvf6cizzmto1KZ9U8DR4nM4BttdECG4T8Gth+tBr5Y4P63nGKp7mgKCU
+jBOElkvYW53qvSnVBC1C1b1DuWC9s1CV7ZeHsdl6A95priqIB61jkpRIqy7ZACzFQynrrN9pcTH
tqDOSzDhR+BXYwV8vxHiyBIHDer58KKW8nYgutcl86GyO/xjVgTIVg+oUw3BeqxDTEvlmhpcmAMT
FGl4ttirhMl8GIF70mwg8VFqKxpaEFrJ6pxKSrBO+zMG48mc07dRUClTOXgia71KOdIZqdlnW0bb
lCWT5QVajYwyaVVbUyo446eOMeqguIOFAr9J46cqDqD80rYajLojhColX86qvsaaIszIxfe+qjY5
Rhb01srgkhlmrmp+WLY/Gmc78oHU3NfC6TEga4iYr5JOX9g6OrWDpF8DMqMcS4t92KnTYUwX05ny
4bXXlUd1eVwiLpuoCa+9QHwE1gXTyaYAxH1qVwM88xhmWCWcxbwjGmZU6a6QY1UPwktQMXmVo4LZ
bgr9Uls+goDbKR2aR1NSvTF5xO7Eiv9sdYAxE1INIH27wqwc61rKvV7TH/Ck7Kou+VKl6wgBgCY5
Mws48+9ExfppCe90Njj69dO9qEpr1zAhuQpTZGBAZqQmyvJBKn3sIKBXwpU0xTkPDUhyWRZRdcn2
2SbZvJk0+SgmVJStTMKh7E+F1NstUKSxxNMjTdgVFA45Skxyu1IuSDPgs0fxeCrRMFPFuXErFg6B
n7VHgwLsT17fjVD9NAxk0z2zSrFX6Ekm1hOI0Gkbaejem0IjxjH8GCJJfuk1Gi5au88NI9zF/aS4
WJ5fJOGM5Y05LgoUtam/CbJnmR72ZRX9SCAKbAPAgd1kV4vibJAHTsYhWjGwI9j6RaATHKCFiKyu
hh04Qj+8lpKtIh5mqNi0Kcg90ZuesNOJTkQ8tx+J2dGprwquG9xlIalGdvhttnpxMDAKceSbckIN
lfIy0U6w5dncGvpSbzntFo9NW91QTH0OanJP+m9F1TR/kOcA2BRQo4ozSs6LlaN8lgsZuR4nfuYB
0w1S1+xmJPHSO+s6/0PUit6vaS93OhScubZKp+umixRNvVfrDB/rAF1gmiraUfuIBGXxNU6UvN2X
KpS0t0AjMzhaLnqcy7tCb0wvISKmYEJvNxERtctIdpLV0SvUZcpmmh7RXIVMNHuYkF2gupFSWciA
1J7ng40/JxQGiG/9kHH09AQZfkJBnqzXGLNnCe2XPKxgqGx5FuCysyJF+1AqzloJ1TkUpadIo2aW
82Jy0PYQ4dHX2IZV6resuE9CigQ/QXxssbLR0tVPiYZEpwyOELjPsKlQvlkZnbG2UZmdof3SItMz
5Oa9n0Vro1fNA21Za6uYcHwYSsH3eMxS+JQKkwpit8JHZtZbOkPmOTSEkCu6EndJVOH/nPt8Cxan
80wNogERQ7nTTuNeUfofiBN/8rEY+Lf1vabLxz6Ykz9Zf4nU9juchuca7QGFWuMOI7yYJoA1lwRX
uiwkHIY13edudlhtiKejNraDUPoEFDfaOe4oDoT6vaQDDF3cWHnAnT+J1rfYockcegKw0lT8CmqB
X8GotmqhmsQ1onHMM9oTAUfqWK9Fvy52Kb+Z06z+XhCZwUEI7zCFkNeZqeIyGJMPMfuuD3OCGLhI
ME+RKZqnORNcaVQhYy0BCTV5DKNFM2ZGxYqwFY22B6Faw8srxHFvYAdyKt5EopFkhEn7JBzOdF+y
jdaj0xGxOHt1nX5mfS/s1TaAO6Ui5cLhmxV+rieNa3Q8+1SIiYQvQ8Cq5ctETNDhr0fWh5dmPQVE
zwr4WKcQyV0NEIcd9KZmqyKkZfL7pn7561M0J5tGBf8DoU/1V6ysGa3F3xwysUijw++fsNQjNNAS
b16Z7HFmIeH8/ePS0HDOM0jlSiH9KRajY3LIt/x+wEheErjav/JZtxXHCI2GmB3aEGlEtP5pTc+F
FaFAepPhBBXFTqyW4lC1benGQgMMP1g42nc6UCzZ0CtP7mfVNjTmwkTWvM95VLBs1cWBxf0QFUbi
8QYdK377A97r4lALAeA/TXj5fSglnMtBWYIVo9PUdDe2ebyrBc3TW0JrzbD1ZUNuD78fhjEQnanS
cDZZPZ6lVnCNRmf1KhIRyCKk74w2iJtNMq0qdPfFrG1C3nH0gAIyrIJvgHU+ut0SVods6MsD2pKa
hC5gqE2QfxJnL7B1pds+Ns99MzFczCe0InWiuqmYtgfkjqLbN0gFYIaS3yyixIsJTj0oYRnzHJMv
jq1cD6hIDyPHEwceSe0kOM0yaaJhsvpfKnWuDvQWKlCDPYqOSt5IigJCZrFIihkqsXbpLgBLDfv6
QBaFuSm78EjyQ33o87A5FForO1IbrqtLyCDk90G4yi6XFE3w2Co4uRuNZxZkwhkzRidTpbfz+wNj
Om61ti8npTwM64sQTgwM+jY+wVTsdw3Wvd/nntB+As7Nb9HF7K19QhHVzs2lCPL4Aa8vxJzmSw7F
ZWcx883kGLr3YOy6ktQqsR4PkQrtta6oZ/D4XLqcJxCL06vMCN4lj/xYFe1KcR/0ddt+r3U6YG2t
YfIOKedmWf/ghfaXEWIcY+3KNU2/RCcUChpKKZNukj6F2H1C7GnjOCGVgMvciLGvPqiPwUitN1v1
Jo70d2Vo/yQ5QmhBbP28QnI54JvEiEHD3EiSn1+N///bIZ7nCqLHx3ce445pCX/7+g+mBwYGET/B
/26H2GVZXJRx+x9+iL/+0n/7IYx/qJau4Ge1RF3GfPBPM4Ql/UMTdQ03j2jq5I6L+r/MEKq8fonH
Vfgh/GOq8bc5Qv+HpRuGyV/RgYDwL/5f3BFIXNds8/9wFkmyoWCOwJdhaLD3+FH/7iyK9VhNMgm+
ldrfWubULI0Da20LIuMV3iaqUYy/rh5T1dRGo3oNVb9n1qLpA/j71qfqZ6k7YatFrAYoyxsvZCEb
Y+s6twOSQqJhNn1HortgIbZU86Mpt2ygcS84WUjvINH+sO6Z0leojMbTVGtHRhKU7JrBcahdCA7I
VabIJAJctX52LLj7m7zO8C+SYEvzex632dINvtJmjKxex5I+zTjNVPPyEeM6NsMm20hj8mLNlkxt
FFKhZQTDGho4fwYPH0Ij02uKQGgLFZC4Nsn+mHO4HERlR6VIAY3PowPPWuhz+DoSs9MzOkA91lyp
hZxZU6yjYSy7HHQobawMbtyq1KG3wqrdy0dUD3RsMaCcK4DWSzAQwDGvhVY82qmVNC8iy9Ta9cBg
qUT4HVlD7V5T4l2ESRphumcicTr/fuh0eWfWNZndBFraM69GJo/+3EvlNs0tNFYCxFWGtcIG2S96
fMATpN0nZ42f1zYV1CZpPPwKWzBPoHFeEIjrWulBvUCSYRV4ivse3bMId4WDPUO/+d6M8060lNHL
WsE3zKxEqjld1InCKJMJhjDS6doA2beTVZkwlN16WkIFl6ibJcX5NyWKtV/cNogRPsqq4SFae84R
/YEgKQ5qMSLpIXXWj2Ab2spYksKCLlXay83KrBZJrM7LLCbZRucsn8Nt7haTd5AKV0vylzgKLyY2
GrdkwZ8E41UMpANjKfVBWMUtRDcxMGAwddVl7CvYIt4DwHE+9GJH7pFNxhYG2LrM6Qqs7lbFGtHd
I5h05VloTytAvVN0GZm/4nZTLK/ynfxYTHr21wd+NW2Osqchzo5pBTyFAZuLaf0SysUb5Ba3nGik
aPI6XDXRa4wB4XC1GW/NmCmFQolNG6RnEDl0aDda0eRQh+mYip5KqD5RdT/ieUeRv3QXM2Wop6Cx
4rzgt6GCM7MnprwTxufamDFg1vlOSFPqBKU0P1Po2Jwwjnmlt49zW6HbtnIwmIar1DK2DSm5o5Q5
FYH0qUaM9oNAQnJQDMOlbqSrgPrPLqHdu4u4dpXEynJ6nVO7OJ3DUbf2BXsl+3TiTf2a+d1JX+Ya
HiMQjymmWnAqJ6SllkXlKPQzCuM4Z1DEdBRQAK1NRGNjkA27CmiaA0km9ZYOdaKaNCBKdI3YJDoC
eUbCcQ3qcobXD1qFFtYAhS5GFCd/aU36jJlM8C0RXfbSoM2ZK1Ax9Cl5O4PUiVRzZyYRE4J6eSmB
/9hqQZk/V+VVHAHsFav+pSQ2tUyxLZdUT+FsEMibV3tORPU8uoy+/IDceF2lqWykwiXSF7Jp5/E2
lED3l6ZCzt/yK+oxPngZuZxMmpkhjZ+yUv6RGUgRTNJttZqjQqCS7K4Lk87MrQbFLTT4Tx8m+jlR
hShUww8/pvpo1yVCyMj8bKI3/HGTf9dzGdsWZi0hpz832+oVFsElQwIC1L5+hXlLlIyJLTdb0tKP
qYQQD6NdR6Kr+hF541oRLVdoxz91OD7VOhMiFd1DXZaoDwMXLsI+VvoJCWST7Hol+swmFVGkmn4y
1N+F1TTQ1xt/mgL2KhO7ry6rmPNwTmLlnfY9qyYSLk3HvbW2SmJ0QmilnSJPriGJ5zANyCEPgyfa
/D90gPhb6qy5sQQOYSmbK86ujTDWVxBMkdmRoIpuwlIFiQFoQB61vK253ua2P+tVeyOJ5L2Y4isx
bJ0T6gLJNqBu7WrBVx6Y/XsezPG+Ssjd02SMQGBk7YEwWEKNAyc2QieeOPar0SKiC9l3C3MdGgx9
U30Xdwwv1wxmHbFU4lnvQEFkk3LAbHUCaLNjqMCMaFY4S2hYUjDQwU0RMQSLEdWaqbwQq/eeZUA2
gPF9V7G4q8b5ba6AL9aDQsJVxSi5jl8mUTpHUa9tpNcKWgXOc6JiWmiTRJ6AOa1jZlOa3r7EZXII
+mB0xpCBKq4KTpDt8kQi709fIL1Bva4EwYMmiSqzSMGJ5J9yiWgtjJa5pb9UXqw2xMadYbIesWiX
5qtM9/NYGiEvcalZ/hRhF7YiAjmtM4wR09HleLgIJNcPJA8vpkpjIEkaJt04MTqc/HIKLSM2P2KI
voMEb1EKEPawttyEpn2SR3bWIOnuqtYczCYRGCYI/mSFl5AgkHo9ahSs3EmsBYdIWLZAmEmik00A
6AO8PKHja9wfwGyGHdkTJHf/xK32ofaIK6NYvdWr9CstWy+3BnnX5kPjWK+JqD7SIlLpehtUF8hz
ZyHGhnZCohm6rU6E3Mi+0WUAeK3lNq8oGoh9XjvrF2s0P8h/+qOLpRcgrzXZgXyygnBZ0g8FdBTL
81uNN9ytUrJaBLorQGoYgivSO2VEueuTF0DfvGcNu1pRG6kLIfuNEMLqzNNbMR9MRMB7UWUQQKSI
0y6WTHqx6xo+9vNN5cZwYUHSDf7mVl1QYI/sxWrv67zFKMApZWpjY8HP3E7r0bQXDgjOOQINxX1U
sp1Vzz3SiIF5vi6+toH2KKK7IcNC/QKCH9SK7i46xxdCwznFUUWFrRYdekNCOKgbx6pnRKoxjowu
M/5pTFWgNzKFpSuR7qTgHaYKtFKPC0uKVhIZC09vOFGdf+K0uHSachKb4lPutPew/QM36iDH5M0a
sqehPrJ78zlIt12k3Qa00F5vJTDdjA3keYcL3U9XYW2an8Bo7ZOx+VhmmRPSdIVp/QhA4iSb5bdc
67u2nvdyB0uDJn2vVS/SbCqre+kg1sKMlGrL1ejTvYw2g6gMm4U6HRKZ+Vn0P13UoiRrZfIvCFuw
w6z8mmgRpF9Kv6D5xEEmhcZrWwSnNtS+dUNGbBgY9zg7V+NAsMGyolkTOoSZZr3hWSBdHXoYXknW
vkrbjhoZlLNZXPFwGI4QGO9xUR0KRe/hWHansNLQWKeW6fAqlY5hyZdIAd5I6ccF68jId2BnLPry
AOr5Mxy6m54Ie3OtK8Va2RffqoIEXOKyjtvcr6P4QtKRze/U+CHS3iWRVQ7Jwq5kBS+h8JCZTfTT
q1Cl12Xpj3kReAJBkni1JBjQQUtY8LgctDZ7MhKtxJEp3jpphr2Xs7RMufjcE8dUm/qO+E+0cdPL
kjf9WpwGW3Mil8ww5O0UySpPWZPwp1obCfODLxOy5tQpsVkxJwH4gDr1rSk6DGrHNW/hhUgoaxMM
ZBNa6heApQ1zy3fyyogLQZkQmY+atMAeh0sSYHVb0c8uZNDdUGWN3Zbmdkmf5BQ0vaJrz1JD93pE
NRQMNLHaRNoQFBH7g95sC7XYNSkLnRoXMyh95ksK+2BeJaPXiujscXhuuGTwpxTrJrNmavZA8vdR
PTbcIusfNbNHGwbXxE7WL5uhUP/zK7+fx3UduWa/hiKu3/374fcLKIwixrT/evDvr/z9mCEThCjN
8fb3b/z9+L/9+N8Hf5/Y//ieNE0OitwXm7SH0e79fh87LISe3z+y7rf/fJ6/n9eY9EyYVBTrwV4r
e/CzGA9+/+HfD/AVmr9CRf9+DAPIvz/WNxB1axE2XUBXuDc/8t+f8ftd6n9+61+PqXuROpVjMh3A
3+RUoGrlfslRylAxRq4WQCFaSWuM6tfv+f2gNWvKpN7QqtWfy2gJnf/x9//+dEil2ek7iEj1b0Tr
319B/5pukLwcyn9lDEMoo0pGBOb+PmYMpKaOGVmyKb4xxIvtw8TgbR14VOU+yifmR79/7IXwWnRE
6vWbeoyOwgkmDrvVAoZEOiTJjda77lCUIirrbCSTzvQ2PihPpT1cGA+NznCgcqHRc0MTTMvvZXmh
IsU0Wn6hsPfQ+FFJ7+NniZYs0dgmus9NAieXU5AT2/E9uVgkgdnLS3+aKuMhezavyrTYXwqD7xKF
8ZFgbjT9LvYAEC7V6Pd37l/OKuTfknqavzcEiB5KLKHGNv4YWXhyT8w3+iYHtb2SzzbdV4EJZWb4
6dDwK4d3hl4CSCi2Flf5bE9B6bROu1FeWErsYvTJtG4dpNB/quf0sHIJIheMOsJy4nyEp9pOiI6D
Ow8yyZeeVZVB4WaSJlf1dHM456FzzS7mFZ8S+qB00/W+CAUX8a4XYYYoH8POLx8BRjUr5MfWjgX4
6GWJdrL8Cr5rEuErQJoXmDaiNiS/0m7vA001vfdN/plh2nHu0ffxJmdIbrfCFjsFR9YRDJ5dNOme
dZRJRypsFRlmFmUd0qiUXd1RnxlcqM8TMOGb8HFtS78jLHILQk45ZE/5Owt0dsWzviWj7ql4qh8i
h1Bff/UgoP3bGjbewBj0FLR+/9Ug2YeOLREuMz6OYJ/5ee9aOuHMDqBdm9kbXiUkZxwx3Sp3kw98
+Vua/K8gvL0vDqbh0Tp1ozu/Fji73jMbpyZjkYeXyZEvjAeOXWNP+4pmp02GBcdDm4Cua43ib2u6
VxwZPEyi9fqxTFwEIdfg29wNyEi7rfoWPJs7Wo8b/Rqf9J3+XXzy/5FrrXnRd9knic31Jvhe7X4v
auKu/uZr6C32YlN+8QIoW6vlusIyGewRtOnuXbwWLwSZXdkVy9FGhOHhlucw6sbvwduXdTOvDIIH
T0ud3JvwfIWohdwUXLR2pYmEvwIVIuGu9oZxlIF/wCtvuETeO8HxQcMp7nt5voSPrxoaXhTFDpkl
tnRhMJiVSNe3iLZx7pW4NMDiya7kTA5Z0BvpcWbcdwuO2vmuPD7Gw05w7l3lNZ8VwQGkMl9iD5u3
Abnh9py4Pf74w2KTobDWIg9TtMneGgW5is1WRjeHiAxc1gOHI+EePhBG4QGmumBOX7bpbRzt4RCz
4myWA1Ni3H+nzJ0YGfu78tbRTHqHJPHfj9LQ8MN9bnpDRy/lsS+5A/wayX3LyxvuF2Lgb/y7yaXe
1Pe8trmWnY7AA6eACeBUf9ojJxTZ+qNu6LPQ63GWLy62r1NynHymVb6M3+zcn5oL4XgKS8h8MU84
wB1sEdtpRzqRf1d3zbZWbOS5kNgN768r5Z46G8vJOKPSP3ebly+ij7ZAEp7p+bB/FwxVE54KfkN0
GUwGTsI5QI1gg4ula7fezryZXGUHqP3hfn0x2/uOyAd7vEF9g8q+CkdR4e8Mehz7MD+Ie+0LM8Hk
pLvlAcdZsO2xiunbqd7F5+jKXMUynPLEiPadJkniLC+xh+DYT99jL92vhq8955zygYKJV67c4PkY
8gcfqaDxmVCleOJp2UXRwS/BKxC2cn4vq6v80P8UvcOr0gh+zwx/C5pJJ14CBfMZNxsGtHP8SKxV
z93rjs27/M38UpSQwKJJsOvBizf0JxdXIqGEG5np5bQc8Q5b6sfwrbVu0Z3qzgflZtnvC2RZx/yJ
xUui2J/4lki7UV3hrNV+eiND5KXuXTLGXGGIEC3uFsOmE9XZ0SWiuelwT+T3ckN6JrWV8jneodku
KHhHjyUsRslan7hYyg2vihfuNa6mW/TaP4ybwbjw6iyH2imdFEHGp+kiiORsJBeo08HD00hYr/Ro
PqJvxT7MW9Q6yWs6uIW2WbAW2fmeuzB0SuDLy5F7BKtU8ahs201/k1xCwlXziOEW9Dr9GslHxI2w
ne/PN/ggJt768U7Mt52sO8aT8slmyRZI4ucBFwiLwxjuynfGQ6nGp7wG9QbEPBu9P33OVKqiO1Uu
7R8WaGd972nVlB/5nqixrWRr4jd2C7y4+inyhy0y59zBgyv0f/LNEKxve0yJl8iPNC6z5/eWXfAj
fMieiAC6AGBwxHvzxC+8/tInlp4p2MXRlvttl5h2sGtJIHGXM6ES9l//If9ePhHbHELPb2+T6MYg
Flz6rGcXFXfwUFzLW3nD2kJOQDDavBLoCkYAMKk3IdT6YuBpm/dFvWgUuxsCzkKwzBsLlRKxuKUj
Er9j46FLBELgeRvyOzsDy8hLjzlvBZDxfBzMe6rN9hbsUcF6eOe3XFbJt/kDOw6CCeJR5QD31G65
V+oNG5TPTsovONn5g/RJYCwUZ0/6lO/53mA5z6wvI3cQcAT050BvJ0+d5S/aJd7vMCMVvk8IJioN
Pu71euPmnZ045KzoxjkJvQ47W/AAs+9Ozg0OocorjXNFkPYg/olWhct6DZzJIrKHz+5FvHGj3iOX
sXy4Vw71O8IGh8WTNQOsB5lvn8ZhZFAf2n546D/0fbXjNngNP4J34aDs6kPokxjGK+gMPlvsvmyv
JBXTlc+u8kd4QFM90QFx4Cz9Lkwui5M7GWAJnOzPlfwkmwYdMXiNNZx5c9qbKW14CZ3ZW99EtAT8
von7vF6m9Waga2RXB1PByuCxOrY+LrFu3mUfBSUaax0GYB/sQ+Jy55vX6iCwFnJoECSaFZRDS/mO
vIeCh49ivp3zqzoQxcb+JaROmuE7PA4krCq+lG+N/skwN9X4FNH6jaPGJmwj5K3Vk52mHpLYlx7x
Hjj3jQmZcXtwxQ34xaPwtKqWG7/MPVQ7kr/wlit+CELhvblEfmJdq63hbQKfbpYb+GQ5Olzljwpj
Qrv0xofpEoyXsP7MDCf/qnGw4ZKfvhVOk4S7nMDpFSLITofwNAwxV6mv9kvNEPFPQtC57nAt51vz
I0xaUhanDSZS4yNDbke9V7mrFjlYntWKALUdE1i2K9pUk/FEi1MLjoVmq8A4N0LxJT83mCmhJHFM
BOdESDS971OwtYZ31aWTEHGlsOxI28wvLoTAEL/xydrGfkIhLRn4ZCab27/nncsfCmCmRI5tgvqW
sv1ONMZ2FKrceBdWnsge4Unca6e+wREmUGpV1LiUoBTUFdHB28cWM+BjrR/pxxegIFHNDt7XcoBO
iTfLVIlAdSVtM5ATSitZvinc2mxXxIRRcXfFA7ze1sEWVW0rX72rd4GIHUe/jxvFpIx4qy7c58YL
ysmd2Nrki0SAKpyZ57PYdFfs/FHC1jE6CFRoEjfdnlZJ2tCBtvHkMeslMjldHJJuY1Yx7ni8R47+
hIKCekceDxqzCDpBpZcUO3kNrp32k3qhpbJkyER94TFIziGiw1P6bryi+UFtQ7ALL9/wjUPzr9eD
tS9jS0k9lee8YU+oiHDq7OwicPA4tMmueqJ0of0ojgCuISnzwgHg4b30uP379E9KjrrP/Txn4Lts
9t5nddxq4VEzqYj107wXvaH3KnSR6XU6lNjb1nesq/eEBEbiXVCPSezlhfseiw4RsiJlkeyR2Ifx
C7+9s7wmuYNe/zrfytEbZV8EqF97dbrpCfjrXfFGGjXQz55noFOk7RT9pLRPs/AnmN6gn+NQYnHJ
Ejt/70SbivClo8NMCR7ZZevIj8tlAivtGxaeXo8CY4bCBZllvxzAcnDNaxcajca+ZxcQKTESTI5O
fQrWV49LqbxlT0L6zFBnP8MaGHfaJ7TBaLxmPgZapu0g4mSS6ZDbbomgavIHMIhTtVWC5yzxC1YD
wlzdCSyxXZL/bMs1shwaHJ8NKlg0KQanLeXaSxfKGfbHDpE3eJC7eWf839KSbdxk9qEE1aqfooLI
yme8+KxIfqU5deCIlUeIXH9hSBsOm8RgbXPG0iaGtUj3abM1cqR5bp4gZ/3hnDCyzj7RCyHkj1aj
LBIwjWbbGTWa3y6SNLHaZKkfWESdHwscDKrXGm4Rbi7r5be1LgXTMGvDOIb8Xu2rih6TXWFsJZ9o
owr62GyvRRj7iOYy6ZkfCE3OoiPtaMgv1XhMY4YhrQiD4TFPQ5jrREjUKDeBGOd47giqeegYZt54
AxaYRVQHeErSlH25Tq8gLWZcRqCUBcYlh4h1UP0wjWuDjErcs2VLslNBxX3HKWt9VgJ0OM477Eqy
5tzBsCmlN/db8Yr+huHXUQ3ZyyliCXqi8z3fWWwwMdEJHsE+QKdhpSbBEeIB9bJw0/wu9yNrq1d2
8dJIXh59B4JN7e7kqyBuB4WMJ82aQ76OAn+VXghbEQUTa92SPUxwO57ZHtif7O7CfWPuFUbYPmJA
m/q1ph/uU3d0T/mW/pUDCescfqQf3fG92pX2e/WtbKeXr4WT2JslON13pbKC2xKH0vgjZmGaT7wJ
LwY1DZcopjx+THPlLLuFyfCQVLZAj53OLMe7D+EpCd3pSedF+kCUe5l0L/mi7DIchW3MOD6DqhBc
mO/1DRzP5/DCWlq4NTYhlD5cxFOzaQeORkyTmCJTpfKxuOSndM8vZHdPGK9oHmD199eNl677ZyL4
LDec9NJ9cSmq7fg4fa+A7IZGO8p4cQvMSqMZwVVdA1l6R5ckVB5SLiyxNmeoaWG84LK68oLSleAz
OGDqLjaPKfPcK2kK4GPYSKYn7i1+Eid3XDYsY+VDv+GGS3l+NclRrFnH4omblzsy85mV0y9gTZ9Y
g2yZ8oloAqyJ9rSTjkAkuMrmO8J80Ov0Sag+DIwN+xp1jU8v6ke8SQ/c7vwUiOXDtXP79BtPW36P
H/IH40BKMNkTtg5ym+cTDpfkC8Xm0fLZ9kqyfHdVtc0uQX8pkrfF2Leyzy8V2iAY8tyFBkCk1nok
Wgem/U2hoLJeklfO5IYv4QncyncaTMJn6gX5l1G5/QPofe5ofhUf7BXvQ0GmHcfcCydV6YXyUne6
N4WIV9oF/gXp5NcCpeZCryQFikeml09eoEhFy4sD8z12pC8aRzHWQly8mc9EPws4uKAZRq+EwV60
IZW9taB9GPCx/gl2eqJo0qznuzH4oSffptHn0D4oZGS75lu5IaV1Y5SYGZgQQ1O6NPolzn8k23rh
h3ejb3FFsx3Xqywk6SBDulHoic+Cjw+GEn7Rjt01NOz+cTxnJFDugiayqWbxw5XBVnzT6X3oVyTu
7Z0LaBds+B1kpyWM4MIOIy+7wU0/mmMj29WzFm2Er6BCqeHkCBeAe/rWFQLnrDoBnZfaDY964b/U
X9pmPI7P0SF4aW4jGyaHztGGmR6advTgYHl7aoyXUnSl0vlAVtnYtBPt3Hdhmg2UEC5C6tRls8cs
kH4EP8NTaR1LLi8U3IWNEB6kH0F53Iml/hxbyCzp2h+r4XX8YD/jx7znG41aqHt7qX5yYog1+k2c
2VThp2oZqjrpe/b0XDpKeGwfqEb6d53tukTNfuhovOZ2UW5RXNBm7Khj6Q6097m1I4d7Fl/2Mtji
XTlsrEdq8wNATc6X3eL29DDlN/kt8XkjxfQcnucR/6Y/y4eUie5yRCoi+xwm2J6LJ2qBnOjSzbPB
NIwrtXbogNDAoNPDOv1f7J3Hct1I2qZvZWLWgw64hFn8m+Mtvd8gaER4D2QCuPp5wIruVlEVUsx+
IrpVIkUeAIk0n3kNAinUQeZix4+k2WYbPCTOkHH5rm4eNebQgPQJxmRnfaLWvE5ObQrubZe791Ww
VvYVxAPcYHAexAmFjYc41GuP+YOHlFBzw1s/w62u+mOKzF9x6TdEAtlbyUFQU4PDk3xR8dPuSR+f
qNBhz667p6DYiOmN/1GR8YHgzP+5wL4rt8RCVfe+ez0gATfHoU58hUfcrip3d7g9e9FHho2kduQa
iG/22+CzwM558U5txLe3w66F7emCtFyxoZ3I8ef6yMKRuwChBzbWYMUHtajdHD3B+4KGuwieqdMR
whfUPIh4yZYoWFYHLVjuGegOHvt90FE+X3aP3SP/mStuO/EIgaO4Kak4B2LpPPfajsQLudlFR7Cy
lcaS7O1Rsv0g9UcYxq5xSabhFa86ZHaOKq/gAVZDdmZH5TKUr8naWMwRuzrhb7xpdskmqZDxWvnq
gQ97I7mE0QaEp78Mydcp6JpHkSxzss3F8KhdcAyVKzZVB8QJjR+CKGCz4S6narPFGzlO4epvBuQ5
mc/cUavYSGmEwZmes2hORNBhMTUMjNTmHTA/s93ekqtXtzlZjZNcDG+Mlnwk1mJbQ0UWu7959rHp
EZcGz/199E7qQlxMLZcNEpGCauPuzORIYnH8gTpk8Bzb6LYjaL+M6Qm19B/f2N2GpxwHBX7G6amj
YKfSnquRRJmiBkvrgqg927dYPULLVTuDU/oRh+LhDeKCtrQqSjNolqbbPan9YojBimyhYchHXbHS
roFUuP4iudNpU4K1jy9xKNUuGOQYzCy1QswI6eGc1b29Hg8IXxJXo5K2sd66W7BkuODw9tu5JOQ9
E93jBcJfqf6TChFSGNSsiBEc3sEDmNIGVMeaYMSwdkZy2YOaWiC684kXAxFV6iwpudsHpTDIogZD
WAIyIpGgRVflDyUeC3IoXLgPyf5Ju6UmypaxTaMDJSVuixcE9l39CCnnfOKkgdLClo4EXHTCKpVs
GVGAKSkpUnogSQqeR3W2HotLrHEueTNqpyePAXEW+bdHhWY2Tllp+tuw8J7jlzTcszVwN/n98MYn
sa0IEnbcIDHl6y8z0FN3DkntEjtkrzxZb7Z5NNngXqJbdREP8wxMH4KEJGEdnJP00hVbPgwxWnYt
k5Eht7i1dqg9PdBJFuOpXqoHbJtf+PkqPFVM6rc0XPq3w5GFTLEaJNiFd2aCU2lC72pdVlQU1zO9
qNkiB0+xh0R9TkfAbqg1Xj+JT0tpq6cPonnMxy2tNpqh5K/pHT9LYacmuEjXptjw3nkbEn8UiAKU
hEira7BYV2ih8Rd+T/UrAvQdtAwyCcUwNVs+Crk2uEyleKQ7gz6g/1xqnx3omBFmIoCWA7V2PLkK
f+OEO6QKiJxb65iLR42tn3vWglWBI1kI/3k76OM8eeI582DLJrUG/AJEgllZ0Ptd8x7spd5dTpK0
bR1pgJtXHO3ZLYGJjaQLxYpyx91zr3wyf7EM5jP1dN5uTYEUHS1mZLXprHsuyE7GeFRsKcMd/5o3
X3IsKIGhRtwsSbnKe32AeXaXiGxpyx2N9ZLlHX1UwweD2qtnfp3rzOnKioHuSM/hLR0ZVp6I56oI
dyRvZKVZO27JoF9PC4x/noDXzP0cV15xFjLijJeNio6/SfSVN81hEPolYuV6QBoo9pAXV7xFSpQv
zE4+0xmuOfdwsS/1J546o9hYpw+U/fmC26ey3s3hCPwyGJDlmZ2Sk4+U2qg4cOfHJEXBiqNf8c54
VrLBIJ0jR14q5zyjanLTFDQQLmXF0/EG2lKhf4xd7pKnYm7h2IX1NHfPPfKK2BWYSoFgh7vW2tts
RYvyBQUSnug9wvPkWZY7Xfu0KdufvRBpuPncpk5CqRJ97nnSemvHeGKu8CUlV1PMn/3XlbmC3+25
BZu0GqQbXCv64yvSkwozGyaqWnOjPCuKDSSyfOqA12eATNeSg7+4HacDw8rv0xmfX2i45Jd4dhRo
eI08DpPeWnNXLCL+hR/hdcD2j2gNz4/N0yK+ya2h7MzQMQTcI2IGPP9Urfg4npxf4n6ZBPNLwrKq
XxUg2xbzCyQHhRQ2t2/0sT2hFWTSv+PsIUqi0LL0+tV4Vi9cWN7SJdDImDZcl8fhf1N7ywdiVeOI
C14PdeGUrNm2b11xyaoQNn5am9w6dmLf0xUQUCVoAusr8G+8RD5sXhjYYbAYxKqvadbduUeb/Mfb
8GJZIFyDH+S184Q8po20xEo62/o6NHfoktTTesqv61mBk/4BMFCiXxiSLOWl4e/yajkhY0pX118Z
d052pHiipRQTbpnzXDwA9awB5VyP7lXSYXW6Kt0rngetTXIbC7GaE6+Bn0X6dp6LAFMoP5vzlJqh
r1TcCXeYq8A679UP0WzBjTLK3AU/x2swkC8UEEDhHywaXIBBTFr3/EKkn5R/ol/H/OBVYsMX5Nva
QDZwRc89ygi4ocGu+Jx87R8Rc4S+R9rHXXHb04nGBssirZZdf2SSdVf9DQ3SsEHGcxWiZ3+XAfEc
GOM1MslMIiPc0mKDYeJv4KRbKLvhW0c5cXajXRM5oibYJmvdh2RjLN1ifzP5K7YTv7+W6NMCE2sh
lGf73D4DadPNjQe1yTx3fPy0GYttqe9pjfsWtuOrFNMjsdHFI++Y25TBHWvPbW/5cnauAsGFfWS8
Iy4PDCTKoCYiE8G8pc01D2x49IHomGuSJxCOEzT7efgX+ZoKToH9HdlnfW8P+79GmL1U63ZgKhkf
hEPIhaFGK8TzH4Y9WDeebMRGmmowip42bOwtC66Yu07L5sp+oIbHaLTTGi0TRLKZhWAKXHNlamsG
rGh3Ub7h1TFQdK2tCDHWTQbgk4FlB+LrRqznRKqAc75k1Pn9tEBjAaIbgcY8OViQ+C9Wiw01uQ+e
j/fKtAzo2+E0RwKUHf23+jrgmUicmIzxgYElzeOWeP4ZEOQCLsIXfB1QzEcYas5NwUfG9qHJ76fp
yOXnSSApZSKKs/QG6PYgTrY2VU6yMkjAdLHWg791G0pqi16OCzRYllt2z2WNfo0JFugmdp5YjP4x
wrmQKus8X7Ulnyy9/ejAAnshe2CSkeCSA9tkbaW6S30EgU76AOFNe9TBeH4tO8/eOHIeaYsRsBZU
+fJrzkxCC/yS2Esq5liBoum2rUFUoMrFfomPIsLAS/EQkTuwlwPvosMIemqFm14wHqV1DaS/vqPO
BpLD9474GwKNokJ07WYB2ufzVsjjIyqkmasK+N0Vpk9lf+IbvOoa9aqapGI1e1qBYbkIHhhR3TyD
7Eqo3JuIXaxL9hATAaKdI+A/7BrvbZ7X1jXvkkIromcNbc86Ru6MSiEhW7ZhZfXtBsAllVx2oIIy
KXAuLAMZtxHtUPZh0/TZ/Unx6wsch6kq+v4yoEcud8Le5t0KZ2a259I+MA15ChluSaA1AnUWKH6j
JCUvpLt1svejiy4EAI6wC4tn3SXowu5YaSAyvWRfqlftHcQK25j9oz5oCGd6N3m5xttREN74T25z
XSEC5C/nmdTvQZZb9E8JUs6+tmoZnglm2gWdPXiaeEGPxUrIJ9ndzV0vSgnYhMXECBCG4cxTSL9h
M2VesxaRf7JfKSP4tGm2Vb1jYvIqmLIg/ilJFfF2vGAFIvrKpOfbLJEivOcwwhiQ2U4TT3mQ6yhB
zofMGO3ba+2Nrz1kemYzxzuHR6j2vDVOcjR5Ne+gpTeQAPNxfgp+EnPL+cuZIcbuui2iI6pWvAHs
/eZImnWvgf18piLC5d12xcrjk+k4cW5nHKfL0mQ20vQf5w1kPrMzKml7dhIAyhPatMWGadOLa5Yl
4PSgRe8LsdVNJQ8mH4XWWbxGp5UJTw8ksFC7BNnDZrdiQkXJzcADAXZgVWjtakLQbNYUPMAtWUyS
FwYGpj9aYheqnTZudErnWGRr17wdhOMrebSnHYUchlsrrgMiLjaWr82IxVpdZc/MGZYUd8ZONOH0
wR18bedsRuwcvKJQ3+rZnpfGzpMDWnHguNJeAqi1al8BhLBBcd5pYs+P9wg4LfBLZQByMGv5sjQu
2cb6+Nx44IyJzVchal8Vc2eOfTj7KJbxJWNIcMZq0Qdy1Cs6OMKnbD83GXit/FYeQswBM372cXuc
KTnJoBaF/aCBJRNvc7w30/Wwz92yhWQT8sQeAOEkpTosmf34e+iz0uyOelpmvd6ACaAlQyTG07vv
bPJX1EZJ1slX5+Mb5AnlT5BF2VLMMIOuBfW3B2lBMZnDuaHCFBCRN8hMG97GG9DKWLa46KFYxObx
JQwT1jipWnU3MJizUAyKtXSLpHCQxSrYYOt6ag+QcE1QwgkRkqMuJi9LYAp17kHYFJusBI+VFCTn
qPR4Wzn2dYylw8HoS+vg1wYwsgQQVWGjkKrbL0kHjeLLpSzVmFPIqO3h29Lo1iC1oG1ZrP+rLRRC
eURP0jRZScrSEUBmEx98CmfISKjD2KSXVexoG2Qwpk2r7Hvl4N8eBq0LsQJlQlwwrLWM7mrbI5Ga
RX++ZIHcSXw0efiqAg6ZyuJ0jqZ827vrhLgGpjjUakDTC9X5GVakxu3gIcnp/EdQKHBQXAhS7/Lr
W01q5QQ5GPPNP5Dn6bgbqNz81/Qub1HFVXXMkPXyFJvARNP//GGGE0DMr687aKgHBM+9pVGzcBv7
7+I8VrsVouQoUWNNuKHf/PcHEid590YHkf5Z+ejrjwYlnAyFjH9//fU32TL98gIbnhYUZeyKWQVj
/utfUkhaWSXbopiOWg2yU0ubcTXYA1ItLtoawHc7AGIBvP2vu/U0EKFNnXZIKM1//frmX784/zbI
Tv7lv9+s0mAvG3KwrqXW02Dhufy68tcfX3JM6dftfP3165uiqh99nU7iYMFWCnMowF8uhtXMt/r6
48ve8Nv3vv7h63tmH+2sxIm3yEiesMM0NoVEZNGdakyREhK5KNTYAeqHRjdnY2MovR39DTNs1QpF
FLE0EWYhZoXpjgFB5pbbVqvuFZWZCbCY8ObydkJloBg+20xvyPyCt1CkGRFBfSgDv0P8UdAYmcC0
JZTQElcCIJBFeFkgUt5bqLMamDuisQKZN6s8GOtoGaM0BY6/1hm7sfcW2qiuqo4DWepiiW9sBaZ5
JCXKLpphZhN6CHi20pswgfbe8vYWjju6e41R3Om0QmLSdT3O1Wam9G+FWdEIoUhiN841aqNXtT7O
TkAAX2sVIMBCeDKCOdyKBvk6H4IWKQH1uXLcYOWCw6TNkYZQ0U0LrrKiauWlWXCuZtFDuddjw6IJ
16BMN/R0DT1yLbTdd22mqENV9tqH3LfOB0Y6HDdt0XWrpi8A7LmnNMS5akzrD/QjOaBDwiCHaltY
0UxPtJRuPYcQotrukq4Cjh0JWaFGV2ZCMwiRjJxBld5KSeqjPjq7lQIRkhuz0XcZP5R6twdPHzuK
Bm1C/ly6brxHBB4UDlVmjwKho/BJDJL+RZYMWlOjLRA7D5ZP7lAMRJu67xBJDSuZw2gbXuAHYizi
ShD/Fs6o0VM9BhqJ5SzM2mNFn5XJm08FSBip2A0WtkJoNMIfKmjA9BSrnIB+1ERtR48nBaYtCaE0
9cU5r81bc866oELsPUqIQL1g0Logj/zLwcccq5Gau9Uj9Vz23LGm4f7bat6p7wZxoXN2uX10KIZw
IrAH7FlF6bPbEY3q4s1PfHEKew64HM8eJB1C/LPJDMEx93vNHI89+n5o+BXFEX9fiBJ6A5xNlKvM
mMN7o8QGXhUQz7NPVSp5QoXdOhdo5ENHByFFoxcKynQ0XPFUmxZQAqltqz4uWUAe3PZtZobhtSou
W8vxH+O5hCjWvrK8I8IA+yQuu31fiUUaVOVRaM3ZdYXapXX34oQChwhVg1Vh8S5rzb3ujZhzLx7j
VRZ68TyJyHNiV1LNcT9wuVaLScFtS2z7o8YGWgtzCxUV4hENn+flrNm2tnFC3PexfowwkdsrkLSo
YOUglRTkvaR/TmONLtDUpRtMSJ3laH+4sOl3qoHYB+3jAudM82Cl0wFbeaL/MXgVlgOdI1XnVoYY
wd3ltbuRtuGfmqo+wafpjvBWjllgfFpjC4GmonDGEUCvAUBSJ45CGMlWS5BQ0GEe5ZjX6tNN50Ce
bdvGPBSAI6D57T2JHQh6MiRJFZIqTea0BxhSPc4k4kPPS6yWMQoLUENeW017r5riRWFgYcne2E5W
djHPdJi6KMAgeGKe3Gh889IqXplxtPYiKG8KigoKTtuB+Nv2d5pl7FRcQWl2oNoUPlgPpEDjY8I5
4ncyXk0BZG9FVjyDFoGBuDUM2Fq4e60n3hJmqW/M0D3kleRgcYNxlfYRfk9huzd0bdorqxiv7ShC
MFYcmSL5WxaYZ8ymlmaHKo6Rk8f10NwcRWdN4dDZR82z3Q472+s05LWAaWgzQbLCzmBjee39qGfD
3tKtU82roeQI+juM/OXYWz+EIr+BcYUcrU9UZBjjxUB/V82KkH4spkthW49Y9eL0jUcSqg8WMWFJ
IaoZO3JCSFhOlYI3a+Qwq3aDG4zoImsbiLAWmqjQdPTauR3hvx7G0FbbOMDUbzSL4jC58uBk5amP
K+u6r5O7AH8i/CHadG8m905Y6hezNqYfTtbRpJ/lpLF5142Spg5QrBbnmaNyX4bR/0CbMt7lKv5E
4AwDVSu6L1chlNN96b1o8SRPflWe8VnPtgmkY9gD+ms2QyRQNmzx8WpOelXFp9SIHgpHkufRyRgz
42xoE9umJ9VGS91obeTVA7N0WSE6fXbyjvRcKuJmX2TruNXoAobi1tYaFKqFs4ZS+iMZglPSmhZw
2jzDEoewE0XT7pSR7WYpbZfapg3kpYaDWIi86xKz3YcwdGg8zCUSuMMhru7nOK03tpt/tog4biH2
B5DUIYEqtW8xC0XZ2Xzs8lCtI1sMWyUrB5drua/FyFFrm85GKNIjt7E3uZ49GNICo9GO15ob0hSz
5LTOvXzllyWOKabfnczBIrZla+ltaW6UbvY4tedXSk3PQ9ldNrPWu58O1g5JjhN62iEGIxFmJY66
xa+uRYlvyeCVW+wbEDrvQhf3A7xz03QE4qJZMKPNYG8OMiO10JpDJyAktQ5FhbozszvoP5foiZzw
b7zQ0LBbu1MOC4KAHg/1mhMV7LyRUEFJtOKjSMo1zlFr4nf7NdDhPjPZbzASoVSO/09MhL7LQ2Ad
TtSftNG/MaAhh0Xj0zLxCgDcK61sk10l23sf/WUAClQVDYdkawq993gi2iy9HqiMQ52qMcO9o1PS
TAtX7Du1Hn00hEgODQnUpItAmmL2C/K7Zs3oRr+13RKUeSLPsB6HtPiEuL/oGYvXanqqG8RKw9l5
qZA8vwPjZZr8+DxGl57IwTb0z6M9AGYdD6lmHscpOXZ1M5wQS9LBDX+EwiEwD5vuIdJulACPnvpt
vQkS+RGPdnDr01nScTlETsDzzmEo38PWDbba3kI+uq5o3ZrdQBkAVcU6J6RPDdR3mty+Fmn7bnTo
CZmEG7VHEbzxpqc4AIhRwxKuxpFl/IKB+doOp24tDEm72Qg4gqYUacHzaMXRqa9ooXpo3CvDp0Ho
kuSQhnezL8iURtZyKMsIqqT73MT+Xpk9NmYGPhNIxpWzokS1VazTdRUEAgPH7DgYUwfbfK4x6eXt
4MflPgEHN2YDD2lC8BUU6C3fpj3YWvCfcaZr6pOIzenSjfv6jDABZf2RgIUKAUakKPgP1aVldM4p
9Wm9DhBx0ghJd5Ug1T6a6ZtXYvzYBD3ooCTFhUhQckV5mi6VXu6Uu4rMFTkS9sw4Kmxw+Hi0nPRy
6pVzNrLmAdo656QHejOBkG6abDkDjoZLVBevMC9IjghFgGoyLQzTI/qcuqpWjnFNxazLcpw/uzpH
JqA4F3abUAHH2UI5qDdmYXvArqB+aIEtbir666g7IOHcUL6wZwko7JXJBOnS10ZBabixC8h7KNAn
+H+0SAiuBiEQkMN7yPb9q7bW412foBBI8E3lzG3lHalptW2hYQMH5kvM2Lp1lgqsuIC7RXZzVJCM
KVoaL41dX+al5YOAmrrlvHicdFyTPDK4wrFnTC4hqZZvCmcYN3bXCPjYhBEaO1PW4waAtj3Bpf1S
EvuurVz/kTcFPXtdoViomuiIn6Lrs0grJPTWymKCB7RrM9Ub+0CiqGuVOXw3tslCwbSwPLiyGEla
euYhhkxltzTLXRnPNAQAn4WBnt4QTBe6Lo2diTjEjnzaUtMcFQBdT0N9M9gTcEYAYSTUByNt0us+
9pNt1NNcT2daZFliODBhenPSg3Rr5AgStXUcII047B0F/chze5I+1BCg5EkU3dOUmhT6uLYxWYQn
W8/KECI2x/DBExK8aVrAHSuNp/Apc6HgJwT1K8ed0lOLgwokuIIzz9SDi9FNZ74A7RNUzu51nbqI
YxvGVeVBhrUJbRZ2mE/Yznsw5S20IGw33AADTLZVMBVoypVHeIw/6tGND/5UYicwtC+9U+0nDVH9
vMvUZiqNQ9CA3PZdHGkbymhFyMPqXnjZWbzcdmJ/1icSQ6FTr/Z0YGQj2Awt0cWmLNonTYtHjl7p
E7Mgot+MwNHJIig5IcKddtPsYr8if73QTBmePT25NG2l3ZHuWpyd71PTol3dHqUTU7Hx6DX22k1Z
uPugIFFwe7qaesDxnXV00Qv3gmRoVaTWu0ojB1wzmnGJjWg2lFfwW92TDIYHyg4406Qeu5xod6WL
o5lCFPMU9JaiIZHtU3SOD27VsLfU0aGl0681erBNawzCsozXCaUZ06y8WHRq1k1zdXkYWwvgJLre
fU/oXOASoAwL9omh8r2L18yVreReUh6RYRDjOISvke3X+A57LttpYk2rRKAxSJxGuO1oHyiVJUfP
iJ+GmGNVj1iNzBYWNCEs9CHkwRokKltgr63BNjo6obOoQtvjB5rn0lLWuhubF12JhqZizBKtMB2I
picj1u+jhFbhJGnLe74KgP/T6g9GTJC0on6J4tpYW8Os8gnWvK2A/0c13Y8okqRdeXoxxNat5iq5
1ZFfpO+BYumbCoFfj1EFVENzkF21mmzdRPhOjA/TNEIh8ykA92V+UbTt/RQVOw33wttMPLZSvg+J
D4g2IpWsKHOsuN1qYVK7NVsU1YccdggIEqMcwCt4B+lhatOcLEN/aSYkGXJswFzUBjB5cDywt/Km
9XN5nerqh6WgkXgCVoiMfTwY3DS9FXH25KiHqizFx2TfFnF6jYJyve+LiTYQ3hw0nekEtT7l1tQ+
DxxIa6pRn7L25a7z6eWhW4NNXIEzIQpKKZVFEI3ot7xqE50FNGTXcoR7poHhWxspZmOR3CB0CDKx
YH+vZPwel9lH5Ya4wqLH0RhBfyrAUkpOVXfyPvxWN9bOLA0Sd9PDa+8Zw4Xea2vsmgAJIt25rfH7
q5GSzGLzymjkzk1zchrVbQp28GVvDCcpMU0yQ4uAPzpPOdbKvnRpXVTTbkBdYzmMI7SDHuGI2Nnn
5lxzmYmJqqGIMXYVBfG+XkVqIpgyq0s4vrQuatZuVNtPhe//sHIN7b++fcPgBgBSHFTbcXIurcyg
Ip24m1YjKnLJ7SoPKo2twQbsixqKPoDxwUYJxIe3xVtn+djRqh1csB4pxlaD/PLVgCqgpWNwIf3q
I6ZN2XX5pwhUCEIeDioKyxo7TeDrr1oOnAg563E9ZvSRY5pxmu3QpWnekGJF8tPbjG1d7hu7ZHu1
SeUCGT32+KMNcpouM3Hl5zCN015DUb6QBdhFRJU0jYi5pZbu8xla1l53aRNtItX2i/8v9FZ0cTf+
SejN0C3zd0Jv9Eib+OPvvvd//c6/dd70f+mW4Tm6JYgZfhJ689x/IVfpCN83TAOtLBcNuH+73hv/
0nXL8yHA6I4u8Lz/j9Cbaf9LmBRSPE93kArBv/7/RejNtL/JvKFAR+prGwJBMsfSDZ71Z5m3UA06
xhplv6O22a3qvIlhf6A001b1ZTdIY4WlR7SNc/xi40CHL2sifFyCskuqK4xHo6PZ9xcaBjELMlAc
3nGUQKGadmwGUNnvi3bfGfJM3ObtGsxCt35ENe+n8b76S5PufxV9flXGRdf+z/9mLH5WqhO6aXsm
Anam7rkMsIku38+PUNfh5OPMgBY/r2rZ9vEmxTgP6jVxDJ6aEp4nfjG+++GWWvaHaxv6P13c99DJ
c20U+ZxvF2/ojhhGLrptU0cbT7LjZRbWKiNaCybmOHQ4LiunAgaNlWdgkcr8/tn/8fq8Np8SFHPM
thAL/PnhJ4Ma5mjbHZF6e2XZdKkMZYDoxdcsd0MNQ+r9HLFSJ0bySADq+8P1v82fr8G3eHqb6W1a
wvv2/BgQ4PQjGHyBScAyaeRNiCoUTvHCWOg2VFPLmru9XvxOrphhbzvaC3Rzqa8XuYXedAXD9fe3
9M93ZNnuvLgw2Pw2It0QBYFVdXihleyvRjJE68Kw69Pvr2KwOL/NOmGyXEg8bRS8PPfbZdrQs1pZ
B+jMT+BcR69M1rPI9EMFeSR1uhD5iyK4mDjQPZNovVeaunJRx6KGUSMNa9mQzAfHge9ne9vf39s8
5j9JN/JOhGmwP5iWYTIl7XmE3l9v4iJk9Rj/R9T4CURG14NL+HCDkBq4Fr3bZDnjGNzFtk6zOYD7
8fuL/jrswgQDYAobXXODXevvFw2ilGqwVfZbYmno6oGfLSsdftrvr/JPo27aJs7gLsKUwpr//adH
070WKaI05dHCwVtNHo/RlASZmWXUf5hH/zSKP1/q2wt2bD2sQ4H1nDfGJIjUgsM++ajmXq7l2rgZ
WahkROP59w9ozbqa31+e53qOsDzHZwJ/25DHKHU8pVjQpqv3dPy7YufnOqK0LuidisqO9C8jbKbO
VaXuOtcmpK/ljq0BeIbmpiuZCYsOGHRL5Zi7lJyM+zY3OMl5SNVIhTB+eqoFXBrZ+xJ8cPzZhBaC
a9Rmg5G+Cipcn63hTDvY2I1H8SdMUR82RjM+gbgKu2uj117sWsS7Pzz5PKDfntxC0lQ3HEGe+8u0
9drQMcuOhZuZFOeNIb62OnAZUchTaZG87ojJaiW1tSv9uzajVZnY4xUy3u5qGITEAfo2a7t6MTuR
U6ICEOuVamWN4GLCGA0DyWQxpUQZpJmgk2Ah4rkITIM6rGtqxpNpnYRpJ+ehfY/zAsyQp/Rd8DQ6
qJ2ZCaU3M3n8/SMbxq9nlyARMKx5sxL8/9tSTXwcjfAH6rZl7eIGQJdF1cmPoUQxvVX3U1ICHMbw
Ch6eGHYFtrXYZn2Ofnuhd4hcTYl2CsuPIuW/uv5sYky1airjOQomYx1b5Mg+HRanF5QUO2cTUnG+
83votjrcKy+6z3HQW6g539dqwnGT3ayTSMHYAfmN3uXH3G+poGr8mw3hdpDeNb2v+64/GSkpYTHz
Hi0XP2eEftCRsYdjMoWog0WuuYhVfVC9vKbRd+9JOCJ4OZZ5HwMRutV1ce+J7LZJhNj5jlYtnaJf
dxJZ7BIloLSAb2Vr7mZycTYpTUAnvY2CxbLxYPd73bCZvPDeSuKr3pUQhqpFFiN97Y3qfcTaeYld
9Qjkraam1y8yF/cX78rFTiTXQI31d7YuuqXSusuQZkfaYhoxVPfI7JEU2sC8SpkdbJ3KcUKPCHFx
qEGZ1G6MEuB+6b9HjXgnDb8S9p1TtgIxR/FiGs6dPdlPbh7ha+YP+9xwAD+4uG115MikAT2dAE+S
NjfxtswBsbBfAbBvusssGv8wq37duDwhiFrZihEYdt1vO8hAE6sXinXU290GNW9cNlJtacBERJ0P
vRqUqdDmL/6w///jVQWnrtCFOx8Ef9+Z/YbZ4U8px67+0Frqui+zz75xLoZJu8eI8jH1nac/rJ5f
Yy9PUD1zDR/HLsc2vx05bejLQsPoddvYkpwV1O84JLcNHqjr5pVqKuQh/ah3qP9XYrr6/cV/Xbge
htlzeO7Tdracbws37Kl9KWRtt5pbPlWNuUlGU9vbaNsCpjMPerdztQ9N0a///XWNb7rMHO5c2KaM
bHoWGprf326uB1reKcYZ6b0LnxVG2TEHzxaOA0iv+DUnZ1gKCXkmi6YLFB9xCy4wopMP+B4bf7qb
X0997sYzDM8UruESd/z9rdNLnQyn8ukp4hS40udtI6zStR+2dE28kZWpWuOipei0CO3yMg1weMkA
Q+SRusPxrdgKMFu/HyHzn14N8bAhPENYBgLaf7+nusYaN6aGsDUt00NATFsDWjI2MpYPVTh+ylYB
90UNlgKIibpzkD3mVnkz4idyQiz6OR2g8+xauztEHoKCKX31BZL/qAZ04NX08M5IwArHuntBKCK3
4L+CLsjP9RR9RnYwoHTER//+kb7Cmr8fjZjJu+6cEVo+udq3WCS0NU0LIjBCLuXdLbC8sL8w3ADT
GQmMJDNSykYJFCJp2TNZekh3UwvoPBPzws/J1lrdeTUnQhdHFggatCDCcVhy/NYHbg67V2XZRheg
EtMwsPa9jfCPWbrr0IkmUEIglhv/5A8QEUXJA4c2Pu8cqwMm3yFjhGtQ/ofoyzZ4S788sm/gA+Ba
NtvZ/O8/RXqB0fj56KkWi4122dFFxjhz4UbauJtqAzGNGqx6ZO8jpeGnWWDPXEafSayBfyXglz3k
DsLzkSwQJ1oSQESaZkzOJEeEc5PyKR/qHhYyyWwXOZsue9M8dd9EGVjXAnNkTGyJfxzwrVUDTFRI
DDrNysIbMEUFkPJOFXxB88bXqc3RVk7tBiYsXsCm3t6q0vn4/QT4ivp+Nxrf1pmium0D1WlRKMDa
ecxG9HwmKtqli7dDRXl4zb4A+pk6vWNQlffNFsy+i9Rm0l3+/l7EP+30BOAc0uxChvt96/NGaatR
9DP63JVbZXvj0TbTxx5xAKc2cOQS0gWE0uPWEoZsCJlxmQ8lPCy/2vt2tpu48VNQwtEUld+Rqo4U
RQFLNxPKc/kc4yQU4AbEhoXJh8R1+doZvdz7IVpVQU3llMG442PvGq+Hy+cG6EAjvrwwsIOiDRx/
Aq4Z0YUxL7tMBBuRO08YITQLz6cJZU1gm9IZGmfp+8hki/IsOsdC9xDA9emVxfqjZQevhlveO33C
2V7Rvu3qx75DDg7VzVNco0nd4BpkJNnhD2P766R3dN2w0fcXjk5J4++TXpiemwYJ2ynIr9cw6ErQ
nXq0KCdi+t9f6R82SYc80fZJlPnU2czg5+XV/l/Kzqy3baRbu7+IAOfhXGoePQ9JbgjHccgqzkOR
Rf76s6j+8DXefhvdODeCrDi2LFFk1d7PXivP/LKtCIPUSflb1s26wEbDqZNRadIHKUnWsnDhG5fu
yz//4r9Z8lILQ1FgR67rB+ZfN85NnKgaaRSn59LbqgGiDEBfhLp992k7AeiqMCbHrpZQUMb8f0Jm
ppjYycOLjEDpAFIPwl+upwSjrJr8DpL2bUX/0Weu/Z+f6t8c6L5JtCBwHBYXbGz/8zXqE9HYsTQ7
kthJBN4EoKT8GMz8AcsNEWRBlKH6t2LWbdHyl086FT87Ci2b0pz/1ysqQbpOC8GnyxrUnbmM5hOb
I9W2WQC9SUiHjV5xvTMi50CV4cmOw6PdlcNmjCgZO5X7oJ2236Qp7oMWMSAj/NOLgO/fG/+2BPrv
/RpvJF1QrvtseM2/Lr+E6gcvHTgnjWHVb8w6IAROwmRFO5NpqvT/qUY+9f8kX6Ds8ympyn8u8/Hr
2CKFkUW5jUrff74bfiSzpFAaGGV5xbxwdV1+q136aAwycHYcv+to1mAo/+2A/e8deehbVEk5XHlD
3ND9z18sOyupLLfultDY+zi5j1bA7jBOSfKnur1nu7K2EvafmWYA2E/6eCVBwaVLInIk4LwOiQhj
TWRqPswg/Pn1v1wq/6YUxRMM2DyafJhD769njXFSHjDWjE+U4X5wVmGMw+0lOvHuyr7xKxWsjgc3
3Pm0bjCsP9dusoldxrGD1iamKnNya7yE//zhcf/uDMMKmXeK3W3o/vVA7pMhtp3SZNJUJXJnYjs8
GvAtcgwiG6JOwR32uWgtBU3rhH7/hoUjgkyKiERyi4cJYqrtiWdH6y8l0/FZWcljGnfdXUKKESfa
uQnTu5kzzaWJGgVgyyv3RBXNu5LrQiStax9C9xeIoK9zzWWiHFjCCRPwdOpHw3vXXMuaHYLQVHiO
Xd9/5Nr7Nqu8OhqODN7sJvk1N7AGByvdj2Wqr7nFZc1p5xrxIi1z1gD//IL9zesVRr7vczIOWEtb
fzm+UyMUk1f6sMgSUAAzHDLlzsN2LFXKaL73IlL16Bvtbzn+axH7b9ZaEVedIDIDy0Qh85cTnZAW
5f42aPa+zgN4xMo9EJKM93bs0HatfFTXbXsahmI85TH1TcfBqJROzv99T8VeysN4s3Qj/uvKUJPv
7OvQbfbZQmh0C6wemWniW1xo2an1gaTQupuq8iJdMt3//Or/TSEda45DNZdNTEAt/y+fcnuO8XYq
fjmuVIyGSboHOP5T1klywQhg0yuOynUyz0c5JDuclum/fIr/5ixzE/64vuVbrhf95e1npVT2Ueo1
+1zNywjZ0YnJj3ZwQWVhb24p9n/+i9kK/c1ekhW2GUVBFIQO5/H/PLOFGfHKZIb4irwg+lnZAXHP
uvcfNEWbnejb57wcoAvrJkKWCsK7UvEvJ4CqGegYbKOOowdpfGAiS7eqmJj8F2izsxFMubL7S2cB
DUsqBZcoYEgnDxzjNYy7dT0Ro2GdnF2MTAdvHSWmjgzjs53m792EWTvoWvnR62hHnDZ/7PIC1rdT
MT7pm2x7kT28ln09bkVdgJMg6Peeue7PwU+97WhrpGDsia6Jtfwg14o/sgCoMqOrtmk+Uc0xGL1j
GRmM3puIMnmk/AWBTuSQ3SvXePDMoX2cUTes1Mionu6b1/435hQYXHrw30PnTc1IUgbq+u0IXFCJ
l4AdxGM1esYVYx7T2kXJnjtM4+hJBtG0SpLpnCoBg32y3rrSokE9OdE3HAolwwvEXnrbde/LKH9j
JaOOrUxmsqvm2asVlOY++sEmKLvWlpYXZolM4ilh+aYnJhXaRG2KkbxPZPXTd9KZrJ57/eFWRDkV
S3Kkb6QGMzMncjGp6lmK4NPGjfhpZhb0vPx7XwgirrZLYi9gNkppAFITsNtUjTlJiaLCslML4FAu
nW1BkAXLdT63G8HwyEpahfa3AqBNkDsdfmMSqLTc3ntDqr21fHV7KEgxrSIjRMxnBuKOK7u466uq
P02USW4PWWHtnfrQhtIgxotcbirTHf64d3ssJp/fDW28FzrcycWLSenRv9zu/XkzFgD86pGaXOjV
xW4STOAPdiWu8TiJa+IShSD6AWSDGOA51SaI6chYUkVB+0P7FbuXOQbDl4zqdLs3F0W+zbE5r7Ih
me+Nqp3vb2DtuLm/PULnb7oXuXQP4Zwdqta/9CXcqT9vmgU2y1oFVzWjDV6X6X1J+f3QTaVmjVu7
rzpzUliKxX7sgXD1Y8xcaMaW6hSRkJt4B3YpvtRtbnnxM+rvnTWV1ruRVtW5Y/rcMVgmm3VtPPW1
ZTzpqnkc8qC/VrI0HiyE44Qx+32sGcP0Ei9+SdIMvH1H+vf2JbNC7nXCD6o6fWT8oIDnG2TjA8sE
9E64lHop1AMYxMCUZ7tLY+bSl2yKoXNo/DDmLIbLACj48tGtBvlIgWkgIyiYg598yu8+85eOKUDS
zDVT3EjG3vJJ5vu6qoNtX9rxmy87g9Gxnmj7HO47X89vk0s2VibDfC2NeH6zCYwYZO0fC7Nt34of
+fKg26X5UauSD0MNAI/ty2sSR9OzD8aiDazmtZkYVemypKRG7kiQjehTJ7bE934nnPvbPZauDBOE
AAM6IBZjzxpJTk57CZo52AVN9sPJQ+8UhADFizT3Ob5hZPVxdTdoCEu019q9B/284G95XWqU4MTC
YJV6yUCe3LGezaLEKT88kEXExjrzZ0dDHL0OaekzNh4GeyfjFw9CMclujfXVmGyoXsy8dPYZbzYD
5VTqH/thUD8S7X4b1Hi25rK890fbuas6jpPKDvXGaIv+2i2IAr9Of6U+0DHbTTxqEGYDb9YrtkNH
HEtCsX8Gvv84hdr/Xkgiid1Qg1ki+vnN028ek0VvjnC3Tm1QOC7lsI8xUn1n5qSxJ/8H/V+90+3c
Hzojyb55Po325XHfYZWL/GdeD5rTqhNW3avvGjCqid4eFLOLdTvLt3ISPziR5D9KJ+bbs2dp4/nB
5+S/wRBwElG8aTUqYFVL3OytdhvrJWyj6j4s9Gui2vjVEyRzZW983r7KXSGuZbcwYmLCtmNp8G5Q
e33kIgNF3Cc6vNxMvUsYN53dc04LlHltuz04peo3M8WlQ21b02sU++6GEJdDv62aXhFqwqgJQNGM
BIubSnbPSqfWNXLFU9sN3XO/3FiLIEBXIXPySdavK4Skz20ZjacR7y+YaL6UqpfP6D9gH5lgOdph
34Q6OCDJ+qYxW7NfYzjtZAMzNVwQfUkmfnbgdOBnkqTG4TKGcNv9gP24B/a88+5oy0Gz0lm4D5ue
NsUIv4ITnn/xjLDeeqTXNxpN9z3DYBNcS+4NKQuZCkmWNxsLptOhn6c7hk2KOr3387eoSZJdMXgR
pbHEPpuDY53JqS5zHgGDSgh2T77FtTdqIibQpiI4O9TXsjq9C9DmnBMrq89uXZhMschoPy46lsyD
M9fZ3aMtyLQ62g3OjR3W58J3OUqDOb2/Xewql39N5chGPzZnOBvcePQN8NIz5Nu1yYW4IQPNFhnf
OP6YRX/2077YyuarMoZPP4bqAM9n5A84R0N3VHkKOTW0InAX+LndPjlbOIE3Xom9rCRia0/zoWUb
sfJcwO9DtHcc4lpZ9pRljIipfNolM0jIiZnaWq/I8rvbsnN5Fqz7BpK9VYB2xJ5pvpKo7tLunYjZ
KrbbX5LhAa7jbGDWune/D8J/Mo0p31D+emQ5vyk1kZQgY/Z1Grxk07CGNAr3Eqr+3Z76h3lcusr1
fR4ky1WXzlLskiQJVl6QvWOoOriz92mjNnQ7sdf2KR4iTmvG73IQd5Md/pp7DdrPqRiEWjTcQcgY
WU6C0ezrNa1QGIeM9G0DxYiwMTUnNkPyZFXzm5r8h8YH9WTl9TFr56Mz5Y+gdFzYnyKvx6OWTBFL
be2cct53wthOJH+zxN94OS3HYPpix/lISnfEcNQyd1YjHGWL5/CysWT1+LNqLF5HE0lEP4wXvwbR
2zD5J70n6QKwVp1rrqwhZlXgUa+NC3PTifAztGDpCVEsbMz+sYziJ38iYW3oydp3kpWJgcGCImOw
HqnGNVV4n0vQMPM89usyKo49sd/C8VEglAaIQ/0hZgZHqtnamO3EH+RYP8ravKNUAl0i3JcmKqaZ
vWfUzb/SURg0/+xjP3B8cU0i6moQUm7blmieQQA/M+WGRAgQ2Np5MFsDTLS3WJ0tZqntb7YKkZIR
/Bk8DtWsyEkbZhLvXNrcjYFRMlPOJCStqmEVMxeySSqbg559RNnWYtcNdnSefE4JbvCF+goGeuj8
NkrGokOvgk4wR3fZMD+aHYNHyoL8zZzy1rUNuCnoaw5ZjISDwj9T7WmTrAZhKLK+NC38+Rqkgzrp
NBXr2UmANFUX2xKv/cw8ggf5mErg75JSckJyvVPFV4gl1ll0seMijlWsLFbBgIJvkcq6Q/fmD86P
xqoJGKCd9Z7ce2HQjE6igXMdMBFs12CtSbuGi7Y2XQS2NSbbCEBkxiysOaK4HRbXLc5bUhwJcc1F
g+tjpWgw4xLM9JnTG0OYYv3FWfS5Eo+uZxnGnhG++7ZGsSvofAJRH8+q4rpUDwHJUAGZA7WVsyh6
u0Z9llwAZT2JR7LF98Oi81WL2LdsUPxmi+z3dq/D/9suIuCh49KjW3c/LpLgWqMLFgHbXOqM3iIS
zhelcIhbOFokw42JbjhaxMPVTUGMi3hYTMXM2bSkDBZVceVRgr89qBaRcY3R2FnUxvRuGqgfLRXF
ehEfRyiQbfY3qIlGxMjKVNdg+YWNizQ58APOnotIOWuZbiX9y9gJwenbc08X8bITyE9aA4ztLVJm
n737qlxEzUPLvCGvMxymRePsLULnplhiH4vkGWvbXYX12V70z11c/BwWIXSwqKGLRRKNCKw+Z4s4
OloU0sYik04XrXSFXzql2V4swuliUU9rrpkoIqV5ClsfGteiqA5xVU+LtHocYwAdi836dkNfcBd0
SK5bbNe6Q3vd9osBu1lk2IgdmcBZdNkCU3a7KLO7mzx7uWELfhElppgZw7ZYVNvzIt0OsW+Hi4bb
WYTcFKJqgrd+gxFk8XXL5VVuFok3s9iouBex94zhO+hRfUuc32KRf/eLBjxb7lmYwedFEZ7hCg8X
aThfYR5dbqpFKe4ubvEco6XZelDkl8flzUF+u7vk6ynTBYdmkZZPi7T8di/CY24ADZgXsXnnojgX
DLoEbeMiCmqb97RGhP7Hl8aiR+eQYuRpUaY7Kbu8RY60yNRvN9MiWNfVe74I12+PhL0bQrFExz7O
i5kdKELHXoOpr4J4/zLE/9NaVO40M4ALL3r3DM+7swjfGQq9NmKxwob00FDCM/5F1Cfg8EGOZBws
3vFVvUjkccK6W3t0A+ayDZhOqOZzKlZX5gMRUC4iesYJbT7kyOmrLsBIln7Ni7aeIh+jhDeVPbPA
fmPuvEVyr5wQMV80Q0sJwWXQezAa9qqIeT9HZYxr8AIgBMzo12T3Ox2mGomI4GhCMcAUZwrmwmiA
ExVUvdmPcHcWbsXgxWJ88m+PRokRknif5vJ0e1Qt34V1UwIdolRhTNZ2Ns30cHvcSUuLD8Xyv01f
ocoi9MK3325uP/52zxwBAckog7+2/Osfv+eP29t/rQxAPoUy2vUfD96+q7493dvdP75uA5/4ugTC
8f+fm749+ds///FMvCl/9+w5+OMp/fmNaZz6W63d98oeBGvu5QlnhnfoPM1lOqn7U2nr/nS7ly/3
/vzydu/22F++jyhHviPz/np7/HYzJov8+M//GySdBzs+hfLNz5xFPjMjVf3s+pKtchhDN44Cd3P7
8s+bWbKRZj6Kd/t2l3O6OrmR9nBlOqfKYi2eNh1T/WMTb9qquQym4V7JUMK/mb1ul/Wy2OsCwkmt
QaqYSy9QS1i8hOOYQrT6tU4sby0K/5MLUb0yOTlD0E+PTlFCrU+U89BPVgeqr9RXP2QnXtPkLgqK
M20XWXu3BmExErCys/ErN7W5n1OICj4zIvAjDEW3V5g/Q7Yu9ymlDvbZz0XwnRVbumk5ka+aYmZ+
t3CY3nM59/hZ/tXp/q717EcCK8Q+tcg3cRq/MzBIGtmfjZ05Bz+iAIefuat08zPWSX6Kp0ZtA5tZ
uj7uX3PJlk61eDmYIWLeG91zy3iXGXnPZU+4qMRZw9bqYZ6cnYjgX3VJHDPJZO8ZBLzkLXqXUJnT
OiLt5/i4jTMw1g6DiPeiigCulu2aKfN2XeTNTzjDA/huN4Z97Disn5IHp9IPtqx+9663LQpYnlw/
v4bBgsnfs/EIGWAbOvck54ZdBTiNWJOwYGNHsYgaCxWxlhVSz6bUGLZWVYWXwqm/a3WvEMjEWTPu
2yQMUWCG0UMwVD+HUqbbLGx+1Yl6MXoM1oopwrUo9TmR6UchIZW2Ae/sEktU7sZu03ZbNApgdBmd
k5ZsgmBtZJWjcVD2l8+09iEdXlPiW0+JxXKmFvHFIJ9ytqbjNFSkkRzzEkWYoNAYAh5TFf7aBlSC
EsLi8nwn61+Vm+htxxZ4Z3lIRzOvYugZN+1qMAeMC0kLaCxbUPVQby2gmXbXAoU1LSZ9jTY5dPH8
RcYxuwtcXHJuCwVh0LA8vGF8dAieiaJ+N2BbnANXIWqTitWO2+CMEvXBG1zzOGXiQOnpzeApnD1K
H9A4BtqAcai3s5u7uyrAwNjZ9Qe722FDD6faJ4E93ENLNxVLvpLpRPgMPXh2HSCFor1JIL2ho1gE
bAgr9u6UwLAeUR3gH8QLG5ppL2gTrSR92XM8PJJjiliZsDYganD2W/91sEPY99NqMnIiLuZGqsI4
zgTqgSGVQBH9sr6UAgtTWdSsgzNKtjH5bqZJc1JReIulzxV+dsTGkW176akPARrJV27B2E3tMXAZ
juE3bdX5CUt1pdr7Jt7LuGXA0LPvVEKFodPLqI5Z3ZkW6Y/Bszj1pykUkWkodr7XRXuyr9Emzdwf
Y85cfOeCOUPjZ94pGrhsKxjxFe+OJlwqSkCXsmLjlFYsUtukzNd5A8+cERqqHwJ6ZwUuYp7KaV/V
6sGz83ab8kMi6lxHpWBdm4BklGCUZyordpChfZfbtIUzE2ZLwqztOsbBecjNjyUDVhstixFeHfZ1
VPTz+XdJK9moxHeoPL/VqN2TsphLZCWPnM8nrlXM9S7xooKPEf8/0otwyUo/U3SFuvSaLUvuapOK
CAjjiEogd+DTNiVxTq+lJ03d70LOKdzUBLa5dLrxzm31dGiraoYeILJNbI+/hMDEwBmQIMygQI41
WsF9l81uGrEStXPhHw12cxaJ7zO6x/vEb6qzNbAAc0z7zTWKmFn8yAGYoDzYybDaJpyvjZKMp0cy
fe618yv2rhX2W0kfxxg8Z6kEywfmNKMrsuF1MUMhsZjY3tw+RaPTYBrR+N2Slk1cNBT0KIO970zE
MlkoX5vlBp8fjIBTsBCq+gDKttG0DJvW2fWPG5tzY+9Ev+MmZYFFEwISJEIJ9pvUUvdBk16qkpiK
J+Q6oB0Y0AKkONiUbFszde4Izp/ZUOqNHdK/KJKYSTOnxHJQcKZaVpP23muTY9RSWbFFQR7BgKDb
M4cFSengT6Wxa0Vz7GOFp6/8cC00WbVTC9rkDFy/dUPp73JCWJS24rVKQ4RwFfi7ajHRGxNoWz8a
D66pPqYS9WEQD/ysAgpoxExyZNlbHt2GNeS8Wi34yC4SaxMSzFk4TLcj5N75Iuk+x2L4tBdUGebk
VWni12g189GlP31VoBwm3wHOifOYKsJKt0Z9IeUM0dmTD5aNboC9zEoR3cRg4pCuaRmetxN3J0X5
PvfymsY0NZKxkHt6OQaHG4MehaoOCVWvHcmrdnrpYs6yedp7W9rN3yk2esD3IrI72HcNDYdy9qP2
XGYM8Nk4gG3OUYpPJiPae4fT433DywdHgGXquKsV4immoRa6uMXInnyl5M3wEUjg0rmP5jAiWRvk
lNSZuw3q8W5MQH+ZhCy240KWMsN8OkU5aDZD6Ye0O/eQwCq7D+8zVoBJbrSPrVN/iizioHOH7Kqz
7lvWSJB/FF92lRp2HlUzIMNhshFMUG9btPKwxq1rCvrnXCViDTknOwc007c5J+1NkrjzbmyH05Ai
jp+o1IOhU/C+Iy4uzvDEeCz5ObhUXGJZPQy1sLbTd0Y6iqeBBtJGZpBvghKoTUXJa1dB/h6Qal40
GfHjkGS/RgtenWMB5+UzQYMnd37meWTvXUA2G4da18Fq4U/1wYhLr2uP1GWmo6fa7Ny1wXro6xjG
/jyTitI/DS/Cz9XL6KKjKNnlZCpJY9k026CxrQJyf3eUAsxLljdrS8XyoXHZw8aTfW9FFRxWQ1Xy
4dEUEC0z2quHxJNDytl2AfT52j4wudU+OPHT0DrFc53DegQE9kBGoXwmG5+BoQcYZanvrYrrF09K
ddWp+M7HrXnpQ8Wy3sMBEsW/7UEW34QamrNZG5Bbly9JxiEg9e3s5Aw4FNKcGkPD5PioR+u3IXLI
KD2CPwBPjRd8KxZADyFAqiSQuJyp0veMn7eMN6AANiglebGUB9tuxk1gjfO9w8u88pjKPkLLU+uJ
H7SPAGZOTfrD00AAZDg81n4KcTKp73pdFy8iVwdKUGgqw/x374FbdVSb7NzC/J3195IQ/6UZf1KQ
6K6ZZEyrz4lWpmV0koUCdqQceyuFPppWp/h0mYxvGGo4S5pZIwmYfUGoh94Wy84bRywaRpokbF5K
RrXxBAA9jFmmeBy4J9P+FKHaetOwCIWShVAas8GN+x+2AxnfLqo7z6JcyKy5PnodxB5ZMmbLsFI2
zTujTv2HQXp7pnD9I03bw9CPT57r9XcTcCOuIDCl6wp0UFJwdY3hApHdS/eOaUaXvGENO5bfWjvV
rJAEvb0bvtj+GfSmc4ykc9UOZQRHO1t/VGCsJjWccvpNKN1SNvGheyl08sVoHQXRIIAwLmdwNOWI
2rXyj30qyl2S90iilK/WQeJywY2nnHqCRhpW7YIhhobXjpIyOF5QYXmPQnjeyoxRe+CAdnd2SUXE
oAVG0GTa+sJ11ubYqcPc5vGRKM9xTnN7k4c5sSrOFGPr7xxKVRuvMmvE0t608uPpLW0s7+wwsQB9
lihzqgu4YiGiUt2JGgEapF+fknJFugV2YiEh3kAETsg73keUx7E+dRMw1JW2zO7IGUkT/fAHCh9D
+hS66cpcJApe9GW5MSP5DpXhzlnMdIJF3yjBdrPLXtcAbKDAcRk1C9fY2q66WhkQzkI1JkKBFHsa
G1birniXtSd+2JRYj24Y/UjGeLjC/bVSiXNTMyySK/CaNNoLFhcBFZWa3R072vZgEtZ2dFNexulE
cJqNn0RwFaRwKB0h9oQwSZz7GFZAzADjDabdWEaQ5LMHKZvgrkVLQPhEv5oY+2RrvFuarkzQPsqp
iXeGoz8n1ooXgBcQaBFyhBIeaUYcZ88bEx9a9x1SCQJzERs//PFXHJT+uyU/66mAsefp6eKGAH7b
cqYPl8Rc1LP0mpZMwFhu+VqUGpVxn1lPw/hSZzYDEMQSwFeH2V3RcyahlL/PCJw8FqmiPJQL/zrk
d17IXi6BoUUrHKFkCTPoMWYF83vK2+BuQUVYg0d41XdIjYYGx29NeWHw4nYVFDPTRMtN52I1boMZ
srLqorvIfKTtdSkm85C0gJrbeX6p015eaFFMT60LjncGnDkoSfvJc7813Rw+3m4o2x1kZn/VlUPz
zgQe5bYBU+/dxDBQMr3MsdRXrgfDkzug8rPTHyNlYqrWAx2alFRaYETddVYxzGhttBvSQLysTvlY
OYA5jECNlIYVPfYZHgTkBkBv9YhewJ9qqnJx+2CD/vd2EdnFrVs60zbwzXKn0kJenLTb9lk4n0sK
xbBBTAcECjVP0xho53i0mxvcOtYUj48ZuZGRJmUjNRZRlelTlBDeFvX4JRpAYI6e3S1oH33y2LBW
Ah3hkDaM1RaJtVGpnewsiFOjdc7ypH4uPTAgpKUYWrpMwC4mp0x3rQfcwBYe6/cYPFhvxMlFhOUD
zB5QoDQYqIBOa9+pv9F85yzilmKnpSw2PuPi90419Wv6IxLURKy2pYIXnk40gyzvJ1lU4+ildbjX
ljiRNwAls9wYLdTgWvPC1JUoHoup2voEb16AWBXAbhjGz9SC3RDh9zJOvoC1hg+5AxmXXdORMFW1
mmJnZMlY1ltQcsVmGh10Aa1N57jxkyP8KY0yoEn2wayag1ePSEZ8KnfTBOzESJcev6D3jIxMxt2+
h+q2bUT4be7ma67gXc/O2J51IGqaIuU3BmN7DolIQHazfk6uyfp3ysdTz554L62w2Ui/eLRn1d4V
g0AcGVfnaYLWOxWOB2fTgU08ZpAnsGuTHkrfp87AW9DnIHAMAnxxKFkKyTFY1VQk7r3kI7J/N8Hg
vEfVSK7PzzFWMB+qXS2/U1ev10iXmtGF75CZPmdvBv7G1GmIDKCrS4vxpbBke4W2NHuF2Cu/91ch
59EjIzBUB/ZZP4gDM/YvZZpidQHfsR4DzKJeH/o7kfXqKLOG6EpkNnfqbBbBV6hswptN7G1sb3px
/cI9qh4DntkRVrAJIRdlyTva9+w7QnICisAbUZseuLKBVAOMwy/fJYVb0Rxn91hDH+4m7KtQXuhP
EHxnGKRPwETGQDMZWAiIrLMrynq8gT0hPOpaELqpVzQI+VS5yYT10cTbzrJZ6Ru0/fo62ue1jWk9
qg61O1UEDVIFW88b9nk8oxdDpaRrQu9Zja0D3jq8Kd+t3N+jeWR+ZJVR6fdi4TwYljWc4mYRV8DM
yylc2Zr6jx+ra1sY33WhPxObWkihErUu50mvashIx8qYkH4E0bWGFHuxKuiwpKkKGpo0URsL3Kpj
w6DjGOajCxdNF+3O0d9khdFTBqemLzjfu82m9ZuGSz1mbzeSyA9ZTgnEcNVY6gNMHqBhsU3kkpIM
awnydfUIYYtublFJ1AsS/qbCDDlT42eTSp6nntjK6fAub+fpVJvZPoun4Ayi37I6suNGV26CkuKX
7UX9wYiEveqr0tnHbVzQDcn7U+X1v6iHm/vQgTbMoDRmSZpseVZ90Cbz8aJgZdIGozWsgraJnaKE
9c1z4WWYOR0VPzUUlyZNv1YxvXA2BoxMuuyfmgweiMoS4hDKcJ/78iOw3fxEDBabcDFZmyatvYNa
9vVAO1ZDL5zDxHgv9gmmFjxK4czcSsroDSvHInhPDThYXVGX+8ZMoXfWsIuK+Aa4qc68WZq5BlAf
xDyce8hXJ8bvIOC40EY4z3IYMka2YhDKXadp51xcUjnHYiweoqCvLmUpqfx0bXsXBKw5/V5fOAnj
+ouz6D4X1EEEtTUhG6zrXf/CCgowVolJLEi7oxPacuMyy0/zE/d030b72SyIUwCybqpgYxRNe6eC
+cWiU7ZUpIKTZSPJchX6MzvkhRvrie3/AqjrY+ulycAqcYY7uZOfMXQzfqjRtuBIVcg0HMp76daF
tri1G5ZvSWX9TPM+p8tR/urYtO91XcZro/oqsy5Fjg4HO/Dkr9FbSl12kiPpQVwQjtXGZopw54bx
T9su72N5q9tSyJ5s+mRdyvCv4qiODNM/WmWKUS2i/1JUOQTsvjbOnSdZyDJauJ6T0uU8W3zR52WT
VbB8gZPJdXugWBQaksJCra9O/4MaxlqyEHkPxuPUt8Eps5BxWR5k7zZs6IqmRbNlgB+alfPRBtLc
CTPN8E76PUF+C1bNoI5NKRUbdE4lrCMfy/i3FbTVo+l6E2mIsN2WtZR7P+GTCVhoRc0xYkNNQDVi
bCSBrExIMjpmYHphxYpz0k+PNajdpG1q+I34RqQPbhv0UUQlgRjWCNwuqVgPiJxi0JS5n7FFicbN
0AHM8EOhqA4r39MAjIfIOXmh8TNnkNhkpnVHyZHrwTCFZ+3w57ka9Y9bNv2miN12k9ByvI8mqM0L
A4gKLQzSJnb2Ac0W8Fc44UNcFJNVHUPDh5FF2W83uN/NyQjPje4jBlhHcQzcu4oiC8D2TBvGY2KB
1BrtiCPARkoz5u27E8TjicE+lPCziVGI9pN2fRr6TlOTIoEjlbo9dojlJh+9XzW1NWp/otlRvBBH
ejIPcVi7l7RFLBUO5mfeuo9ebKZ36dSEOysV12AYkUSLAdtnFg4wQtn/MHHGG9zFoKQi/0C9RbxD
irqbR6VXOUUwWS/tsT55AY43smDK5ckG1d1kXQ5NO2mPpfYenTKAO99w0pqzhvbemktGmsDxIufx
2bNcU234Hucti/PRQbqTuXi2IkOzDnBeZVAeCtV92FWXvdSUhPa0y0h4DE5zV6j2hUXVdNQm6q+5
zN9K1khT2jtgvkCHMQi+jYOMbVqdolMXIwqAjILpFDJg38TTKu3t9NSaXEUVALqd0WA0F13GVgAK
ET4WeWoAGlyIzO2WIPsWUHH42KUV/CNdm7tpin4EBNfWpp8wOK6ZPWB0S63zCjGpjf5WTwm0KvZi
vaT8loFFoNCAXL512NPMFXKH+X/ZO7PlxpEsTb9KW92jGvti1tUX3EWKFEUpKGXcwBjKEDbHDsf2
9PO5MrsnY5nI7vspq1JlZEgCSTjcz/nPvxicg161zSNmMVOGJRnQmHd0g2zblgGtDvpy7nF4OYlQ
kPMRSHNt1zzlbWWC0MRFeMz1caePdrAX1NJ3PVbJaMexzPZMcYp7oe3GaMProC/X0stUegV8myk+
BUgG4xT9hBnhXJozp2QENbbk2dm0ytoxLVvM/3VcqSxjru66gtRKH4nXytfDBXIQTExH91XwrJxz
g1Q2s43vChhUD3mlnfCf6++km7WnIIqwPqhicRx4LmNrNPZOXkI2GUOMEODCxdkp7my5bIWDzWtY
cXv6ztw2hWC3KvR0+bHx4yIMX0OrxKLs8Ejk7DglE6WiXlfnMkofLBPQd7b7lcCRWLkJkgfOusSQ
u9J3VSaPoPI1eU2N+xS6DCfixnwqC2qUcIB81GdMhvqE7L+0Ks6J1677srZ/8wFalkiBeEnoO9ZF
nVtXHQ+y/mtXdfZzbend2U+756KFP0U/TLiVFYmrI+Kvpev2X0uiml1nChZzAx/W0WiFk3m67zXX
umvNkQxR097OwVj9xjFYwEE003XmYnwnrQZ0XE7eKc7glIRRScxHT2qQUYs7jVF6iNtumwSXOJ9Z
RDrd+VRauMv1KARhclqnruH8CNPOeegrcidijAhKoLyHWn2ZdBxvs7YZz/Y4mOADuv1phjW+iIcr
OrlA9bjYagziPFUWYY8jeZyVioVMvRrXVR1CkT2N5yEwolOj65j4lZcipPPFAt47OOCcKx8xA/B9
jCuyXpBeFEmPcMPWuavbJkEEgLZtrqj7MZO0UopaeHAlHgodTZ05aOh4o+yz4RgPqJNJBwmAk80G
khvb/WfPwIjb0vDfTkrsIbukUUHmWK7TJbU7G63TU5bP7xXrO/H74tkOpLWr6aMXGc8yxrj6wzCy
/aReBmd1JioHo97ymDeK2GL7ktHqHB7ypmLKMif3CBqzk2nc4/arFp+VQyAJHjsRlQ+DW5Ih0LPq
UAxhVoxL+rG3i/ZktuJOr8sny9GAn1Hm3PlNQ0HTYdDvUXEZQWR9whz5Atjf7Xs/XtlIBBZTGYWE
58IEHvxhoWN2eKjdUDyaLQ88fp6kllgJCBlo3jFIcePrTQS6Y2zm98xo6bGqfpcHxrSRaWc+luOH
KNhZ1VK496MbtSep60eDPWPVSlyihTpFNAF060YJzDu4TQMDLEdgPCvgk14irdQfA+wX3S1iK/GW
AU8t3VFvz21/Ljsh7gXiAhrPzHiFmIiA2yDxfWbM8EK/2A/HsLL936y0K5n+cChilRdTHXpMl7AF
BLOUt2IkK51Zpr3PjfYzHYF+MBvOhCCx1jpycG+YykMHn5y7wuaU4d15HkbrufSp9WwjBiFRX3wG
VFhuyMeU8/uMDOLRsHAWxiNkb6ctLKLUSA49QQHLrkZv1DrEm4TRwKrlS9TRb2vzQMqYlNu+z4y7
OnDSC6bFK1ev1x77IiaHPdGZABg7fB4HIJl8P2jIAqvAiq5NAuwa5W14z10vUDDWANB2VnwWIYUI
Zh3JY15Ic9syHb0y24am9wiy59rZg5lDuMu7feV71TWXqnvGXQBPQQ3Z0NGO9E8hA8330qo5Aj3n
7EqQvr7V+a2hb52YCj1mA8WQ34V48OEStSplfirnPqF+okUvs0o/6mD9BBfLpw6CMp9rkbzENfBO
7aMXG6ZmYxuTRUdrLB2K0D7vq2OViWaVw8pkDhWwCadOeG5y9+ZHbrmN3f7J1KKHJoZwK7Ni3IYu
OaNZyGUaWzw6k09oUNiXTIKHFJxEhLtCYPzT21P/OKAuGdAdvJKbMmwxCH00UBsyKCGuh2cSlUd4
h/pv47am+7tEp+CG66wEm/r4kjqGd7IjWz/ixrSKVhrzoFdh183BFSx4Iyv0167pJSS12D9YA/Q+
2cbeVmh9fiRpA+6245CiyuIG7M2ukKnIasKQeNHNkXdXtREpzUNQfZkYEU2JoZOOjfVB5QfO3rRm
SSPnwu9sGdVbufXmQxX61ALhUA049dLz/AZOxTBepsktD1oXfh2Bgy5JSC5ZVUBUCD7wqgKOaVFh
t/wBX7lNm9/707vnaSMemxbMTkxljCUOd+Qfdkp1kKTWJ2ceYhUibu3bsLc+1Yb+5x/divMOt7hp
04ie0PcSWrgoRjJThgmxQB59xk0++SSqS1AF5bU3w+gyWAOcizR9DIZYe8D4YFvF4TOoznTfWkEM
PY944KwI46vxMYuQY7Xvie8N0H0+x2K+7wLHA07JpucMW1sNkdmhEZAwaHMszN+RREVBU7/OISMs
xAXVHm0mRsgNmEMAmw1jAYlJt6SFdiBhF4pePjvNuG3zwUdfIoqTM6GDLCwmuRNU83WPseCG6S6M
ShxFT2aZvwM1+Nva1GEwmIN1R0XOI0GxsRhzBvzhpLHNUOku9W6cNzKgl6W2no4uBf+yKoee+k4z
doFhdw/9TMuLW755nZg9dNKXF17Y+9TgSD5DD1nLLB52BTS0RdNl4T20b7yP3YABa9i4D9iRki1C
ypsMD31EwZu38p3bCUAYtS0LSVqbIs/UUWxYZzpd+0xbifHo5BxyzRnX3Ugeqv0yOXn2XEda80z9
Fi10TcRbp6I+wnGY5NS5g1M+ApR1k/ciLV1+gmKr4uzz6ZHRjnEiz4dsdi89IuFwmEBOnxu3M44f
X7TeYNiDBhL8gn/HmGzXYKq69RNC6oJG7GHrGZfQ2SdSZo9VG1qHMCdArjZoa1zPep6Npy7QzBfj
TbTyhLN7dI01M3rAUeRldAMiYRyvRN8WDw+yaYeH3J/vUcCGwR7Lm5RQSHCDTTFRos4IXxkTF/qm
rZv2w9HgoGczp7KF165TJeZZ2uKWBnAvx7SyXuBJkf8ZPnU9HUnqGtGmJPTjGLfFg2f32gMNAySg
uAfjmdPmYETavq2485imvLizIXd2T1Zy5vW/0VkYdwjHrAOQHbEso0EU0ohmphFzsQ7ggQKcZLY7
0qrG3tqMwpqoMBPz8am5xqDihN8VN2Gb8adZnt0uzkk8xX98buXXvuouU2X4q9EuBxUJsu9Ly8E8
LvoUBbV+kHlnYyxOCibnhL8dTLv/Q3D5798Iytv//A/+/FYynkqiuPvuj//5XOb89z/Uz/z393z7
E/95xJmwbKE8/fK7tl/L0y3/2n7/Td/8Zq7+56tb3brbN39Yf3iRPsqvzXT52krRfbwKhPHqO/+n
f/lvX/8njqam5yrLjn//6xX+/En1Fv71j0tc/v713+5acSt+/8eff3P3+7/+8ecP/mlr6hn/RDJp
Gi5epC6ifB3B6vC17f71D42/8jF30APDC5Az49H3p62pbf6Tn4Av4voMIvQPM9S2lF38r3/Y/Dob
llSAZQ8eqf/14v70Bfjjvv3cJwAPCWSrf/gHqJeJTwP/wUkOr3xmWDrE4m9lrTW6yCYPAE41bMCR
QMSfp33s6s+TT7ukh+W5afWOmTzuvD26qMUQjC723+kd1FJjI4V3QsoS5We/7omnng+J6bxymuNq
iQVeS8iPA3kpy264oh89QlAGzSZ9/Bjn5R27reUkj8rce0gD+oxh3Pb4tAQB4CV6BZ9B2XxJRtff
G9UjlsIbiDVkoNJsEN8d7aJcnOAudasOTwXQScEUKCP1Rkgd4enRaxRpeZT6kvSbfYYT+1JL4aDp
lCi94bx3PDmF9rnMmLqKWL+SPXEKim4m1BGDrA4CSEpERUlvT5ZB+p5OwMF+650qgcGNORrnDEef
zvZ+7ydvhUaKDKWWvsdtqRmt/GhGhP2a9srSmBU18rmzuTY+QIGXf8XZ8wIRZz3H0VeEL56FFi90
6oUjh4WXaE+eywgqNPtjxjQhavk0vZFE2IIqRxfHpBPHsiCauCDM3SHjt9bvtGE6JxQzWqIfEn0+
lIF+DkKdjdRBxTWdQxx8BnPT5Ma1IcDAyRqUSBDZXHFsuuTdAJUPtOQlbKcLY/BnM3ZewWfXOTVB
u8a54+RZHD40l26W3gxnPkwDbzPDXcLoL7FOvAcsnwzSdyI3qGmPcprPdjodUncAY8v2Q5Dsm5Sq
fk6PMKJZFQky3aUtMqbPEoSygyvi7UwxbJ0u25N3cxoYPZaeS6gUPHhtOuuze+ymF10A7gZ2/G7l
rAPqxsPokBrpGoewtskrjNYTjByUYhjWWz6gA1cuIRoi+DBWSVfBubRes17c8Ku8h4iEFOpcxc6u
6uJ9WsDgMrEjbbKjusNGOFxla4ICZV/sTLw7Ufxed+NFfYyVNl9rn0Vtg97W2wY29qQTi2XAjiMR
cYKtgAUfBROM/UwSDThcgqKhIC2HA74WoB0InaiJ9igaz+Ps7uSUoMdZZIZDoe2czJhPEPmFQQi1
kkUnsXj3I6zK9BF67mhtIM8d4b1f1Zqca2eHodjSdpJ96IxvfkV4kL8eM9Lf4+kyVPZrbGGoMVD9
wf1q6vT2cY0Jje6IN0ELIy76cIeqo/ewJVmSQg/Rurh5+nhgfLO2uSvQQFbUGoXN+uumcw8amejJ
qyPT9yZr2SQ6YmjSvT6Jo2bDMeE5z0kUDMuM+dx0HXGSzBk3jOl8RqF4zLA2r1PWqtY8ZeW6T8dt
UzORFfK50fJjr7YD/8sYz9dgllSWqG5GPFyGawPpr+XInbp9R1WFCvWq7iBc3oMmsqMd5zf1waj1
aNCJeXj6agi5WmLFe2Na9GjR1VsKmRuOToMSwt45JrdGq+fz0Ornzhy2ZbQxKXUjq+H3NYR6Zfss
IBZRDVQH57VF6BbMzg5D2i8BGZQxe0JoyydJjazWdpaNB/XaRMReNvQdtjKQL2dzm6bFMU3YCiRM
A9eRzF151mUuN3kr3kfbXifJ66ACS/AgNI1uoxZTUBPvlpjXEHtgM792fFJW772OVa2iWOerbt+1
WvAUoYhtnJSY0YY6RrJNz2cPPCZ2xudcJxucbI18PGtyujJxRMoASzwsE7ov7aUPokf6fedkNzq+
jRCLwwgkALKWpbsnvIbeAif8VNDi0sS+d/hQmbQSAD8HLQJBmfZl5J7If660c4hoyiqVwsnYIEnY
1XO2F757sp3+ea71c0Wgw6j+0dk5eJNYX0hcedTLdN81QCqmIP+N1z4qHWDMkuCTdoW+bD63VvOg
XD+Dqntu23kzCw8S7niYeRDU/7QkYci4x+/kzKHhbeg8ScGQb204YvQDscCWz7XJI5ba1TaM4eV7
zk5tVgQxdAxn0fN1kMwNr39WGzZ5j+jO0oeAk61L56uR5reurj8hxZb5+GyFeCgl9ohLwFdAs7to
dImeg3bJnqAHYGwp946HqDV5xgwDgLiP/FcpKyJ+MOIJAvgK0tlxJsawpbuLa/PMs1ExLDjDcbh1
XEMU7G6BRGuFX9BguTxqOdXrwPMR3zfxSV0rN73TxxNHngA6ATKmNftzp2knA6x9rROu1CcNsbdY
oSywIflE3h6cmspM96PGyJZWfyfGKFxi9Pnip/VtIs5s56TGWxoxTQeyWHgqk8uS1rg0BxUEWUT3
WTyRgDVN+lrFYWce4UIRhHxwyB0j/FWOWGEpZPaaj+M5KLPpMJX5oQOLsTQHokzod+ss0zj0wAng
2iQdynZnDBY27Kw7oT+PQ9zvP0QQiWvLP/7p499NWDRth5yUPM99TOLU3Mypa+3zkFzsj3/6+KLZ
zZ9/tC31shc6fJR9AD1uDz7W7AMvegE0AOqyunuyAsO9HoTaQhDugCt7nFjLoJmN/ccXMkaNfZ5i
DxrOzgsD/8U8yXAfEus4luIlTiAeAFwPez+oYB9ABsb+GFqwnlwNz4jvpnwgUW5mC5H6jq4bToa2
JpRg1c/ZuoCBNMCQ5gxYlNqr377DHydjSsCUdiBrd6txUXs1wlH+TWfewzMb1mT2Fcj/tPZQTWX3
xxeJ2OTAi5t3s9eevLgZNxRF6QJ/Be56shFafC5Ku1xTf139RSCc20w6c8wpgOjSvzWF4a+RFPp7
6N6fGRovCw29AV6iC8lcbiEB6CC62FcXguMKO2XEO5qLFNGBKtw53SIqWNhzar4JLdv3hXOCqtAt
YrS+iPF29ByviESQqvKYpw2bB49AMclLHsyYoOOiOzbrKaTQsR3/N6Hn3YOekosIIauE7c72N5o1
Q5jMe/U0XKygOZjwZvFkOQk3XBAIgRYtuSX2DqHlwXazv/GaM34skwMT+1TXBnP1sO/8znEmSVmG
6ZCVO+ll7+T0DoZ4LrzhGaHBqaHx1CY4ocn76NV/43RkfOc3RIEeMG01P7x+bBWN8G2BHtiDhFbE
vCqMjPNkVWSiCvdOrIij2whFJkzb5QjvTgvckyqV/tLN/MRIzFBWPt/2B4Fl4TGtLF/MwNO/u/zg
eaOVkka5MzuKePaaIu4YaZElol8yY7i4VnJry7tufEyc/NDY7GoUtphub//mhXxnMKc+B4txOQQx
tOnq/7/9HCKrgDjdhsVO3XzopBeHykRoByyiHqaKwkB0Fw/A1IfjJA2GvUJecD7Bz57TR1CwBhg1
Ffa68v7GQlj1aD9+RIGLG4vH8MD73voOdIeYzcnHe1zSQunFwYqtR61NmK4wVVzgk7a2M/nlY3kz
QjskYnqjEnuO2nPppDc9GN+woGetq/LQd+ZztDVd7aUSAEYcXVYKAWuiDKG2w7ICUj6Rf5QgUN+3
WersYh4AVaXrWPn6YrzkcYrYTz/P5IszmiLXESJ5Sf5N3F9S2awN+1X4+qbm8At9uS3ktG389kJ4
4k4wSshwyzAEDKk+JMmr2ejITWpS6QHbrlo0vWWz/kKMDZM+YEZLGVPIS1jl73Ug+fXprUFvyhm2
RJvdMy3E0VmQ4wQux1FVErArh/45biDj/Hp9/Gx5YKVvOoZr6Ljrf7dOTZEEeWnaZF+Z7cYu9bMM
xD4XXz4q6/GKBcndry9ofG80+7EibcNSXbuPwvT7OIdgMPAH8XkyI3c6ENj0lCKtSa1rWg6XloOP
wWZ2m0Y2tRn6hi77Z9rdfW3ne4u6XvQO4btPQE13RUmYT38JArkc4VtYQG6kkrMYRD+dLQKJG998
wOok6dDbuQUOs5KjYyjuZ/ZDSSmmfu/gVxtLWzi9u7MpQFVXIFgJQZxDKRkPwaAvJ28GpdWXuYMe
OyWTM//stgpkHbb091s7JdY26TdJ+8WPB8qUTK7wzIY7RX67iew0mUwUlYPv3KUGSgabqI4I0YcJ
BbnBGa7xMYfyQyKHw+wNZchCp5IyyZgGl3wosvEKfPuMXeOypwWjArdeTUF13JDo6Fi/NbSjpUhu
qmjFsWqbOoKBb/vSyOmtNynHioSWPb7UzV2S0ClHdz2fMez5Y6bnx9i3X83S2QG+5vZ0P2rpu2ZW
SLZRUEZyM1XiZohw7+FKbJ3Hytrh97Gb2LX7zn91e+Os2j0qlsPE3GhtO7jXqT6pdHemnNl2sXYp
HkeTQ4v3QVrAKXCj04AmyvAk7Pf+QEDaW+jbJ88AJvj1SvvO7O6PdYbMT/nNYRvtf7e0Z09jbKxZ
xU61b6qlG7ntxtULqxf1lslq2hV/s9v+bNd3dEpO3/c8WKrq7/9iKNyYU+IJe2KzzWjIWhrT8u+P
1J88sh7kBBsfdAPh7PdekQnpY53Q9YIMW+w0BgdvM1PMz82YbWuc8T2gIOK+6guI8nry2zW0b5yc
sndVZTfBfEg7LLWsAEqzoZCWHRjyKaPt6U3c5dkIvULs05ifUUk3afrFx88ZwxkG5FR0NpnwaiPO
8vEqgef7lK26aVDHm/MapvSxdQMAcHmxuP8yzG5mMB26rjuUhFGrvsyz5msc2Kesssm2piRvi6Pj
XRBD7RwaHfUiHeqQ2nVPaAKesYhgyax7v/qEbwzFImaj4zmzmLkO8lnFRcPVOPhueiwa6wh3d621
E0YK7gn6/hEx7CpzMFwyncMMMh4CfbTgBchbob3bUIj78sWQXr0I42LNUAWYwEzeHY4LbaInSbJj
P+LtbwYLwZ1EVEzuG1ZcXE5v2GiQLrwWrnzO22ad1d6rXujkSnaXYBSwhaI1RobPage36dd+vbgN
/ScFDksssH26It3+wfuyMCuGFFNe7AzB8VlgJVKSSbZIIDxjUGW7ZIbph1LA/jNi7pE2Jtuhre7i
USMkfClWGD8iJJZvPa2htN2TxBGs7a44mSxrOnTVuvX9uc3HS6xF961v3td++hskykVVdEBy+im1
kpfJz26pye/Hrz9GjSHvEIBsSoC/wsFiyGTPq4EAep58qlFVVMhmvMjQIasRIGjusaNpF5reHpJw
ePPY+XM2M88qj3bFlSYfZy7kXYxwDMAF0LtQGy+Bj7hJSqjiIyTOz6pJ9bJ038BScmbyCABHWktu
c4dqB/wFMsi1jvUzDd4I68gCLFPVWIiyNaKZW0Q4H3WbyEA63rSXvCfiQSoXtXrttAqysF4DiHku
TDc39EjtG66uwzuWEY+EFT5WQHQdglJHu1C7d6tf3+if7GIUbuo/Bn6VpvEd0DxEtSe6oS92g0+M
MuIxu2LQ7Q2IVFjkVgdtxN2HVfQ368t0vjNuVNunT/nMCW0YKg/gu+2ztlFEmpj17LrYueaNOKpz
DoFuTzb4oHMzRI7rHaa84GdZ2q9Cy941FDzVBPACwmnyoFgY5Ul0ePAXNqrIzoA1GxK+VC1muF9c
gBQbZZSql3yAUm88K3SjyPzXPmg3xJTs1ZYxYBuIM0vbu1sMaLyBfgiPuF2YT29R6J7gVa5swL0U
3hPp4Ucn169q30Xefkpxx4uKYdHk+EDX6zbNj1MgV00G0YCih3qirOc3Ux1GBXczte/dAZOGLjsW
OFzk6XwZESfnHvuGeoYjK7up92zN+hXp2TWF8FPDW2qzL5onjhOOMZKfzRICzTFvgYeyHpnkqULH
GwnYYdm3dK6zvZK1gBa08p3wFTxQxXf4rwqhwOVpgRM9x619qub8XcEhfj8+FFTmv5c1+uMcBQam
3cbw3hB22Q350bWpOqZ5fsMnywrZiXDkRwmtJeNphlPHR0xV6xS3WWemMGDfFWPcodtDsUBZhAtS
sGlpd9NM7CfdXsS+fqwESGzqneSY3RTxSaHWCEPJ+073U02G+WSvFQiHz+qbetOBRcWSGWd4a3vd
A01L5UWd8AnPxtA7pyiczurPlTkdIB4kwEW4Wh5x/rz1o8vcECOgeIZJig9/GcbTshP2Tu2+Cllj
PPxsd/2DMaw/mthJPqsYFqNkRA04Y0j9SdurXVcCkuuwcUxGB8ac3uwkPZJGSbMZ32ybV6U57NCg
rznivClMnU0WHRzHeVVIW07Aa8PTW+gOBAYQeMHxQXVZxU8pPpCqYDLEdEUc/5pG8boMzbWRzW99
zFFHNdFDQdH6dK/cr7Sg2ZjkJUbePoE2r7C2rhPAi/hCljuq231VTYePBc/QQ5WRCcfwOPB5snvZ
oAJ2QeY2p6CoyN8gMw8McWnmw506fLAypIN0Tn1LsGv0phMnvVALTqGvKYdqNdI7MMfdByOz0BJ4
ofX6q4AHtIhnTtKazX/ut30N6sx2rHBCkjq//nrXIl3ox+6ObtNxAp3MIZsAom9LITFZaW0ys98h
03orWj7IeYBq9gmcC8BDIjtTzagv83tgTGY0MHR5kBT2rBYWyhH0Fx09QBcAEZeDuJCu/LFtf/wC
z/xSpxS4TfJeBtNb6muMdAgGNZOnQNkKuH4EcQdVAXgQ4ZWPRIP3C2K+l2OimXu758wpGg3VNoqy
YJTTDuZujohSnnOPJj3CkFN3KkpmH4/IMnlFu2neuzOPyeiiQjDM+lY1QbyKUqT9HqBGQ6oUMgCw
Td2qhsWpACxYujG8aqwTBhKeA1DutJtwxKNF7N91xMDLkgdc7S/xjMA9Vca4iATY1V27O6xNNie1
5zxFmn7Sa8yzmvim+1Qh/XC19PGCf9quwxonNphrN2t1hgvizbFE2JQuOYsDpZ46d/HCCliR6vlr
veDJsJ565hoi1c/qt6kyKTJVa5zsswet8dYlMwG1KjKI0OqXBOD9eLUcFTKgMU7IzHGvOg277Z9x
VySuY3qDErKW4PZEKySAT5tdU1EFlfKiE2Xg6Svi5AnZmNmWqnVUt++oKp8tdzyrB7rz/qv0//9z
979JElUJApzj/++5+/HWtre3WLZfu679ZvD+x0/+OXh3g38GJgN0rKo9UiIYlv/33N36Jw2OawHm
cfqbfMdfJ+8MxeFUuSTLmTzz/NX/nbyTX0iKERbQqNIYy/9vpu8/bi2GR9FLYeJgC6H/EANlTa6W
VVq105vhhM/jKmyIz4nRLGvE0SOTRKDylw/pJ3Dez64IkMc2Bo4GY+q7IkwUZFTMGIfs2EtCvO+J
M/1kuveDjW5rCBFN/fpyCpP7Fjw0PC4UqKg6+jxfIWd/aSMj5IRzU2UVpf3GFiVHuTddYSXfXEZ2
/+tLkT2Crb/DBXWu9u2lek8gr8dwfje12XsmsncV1gfd08+iL7++0o9wn8GVgHwMjzXww11jL59b
JmoVFfxA8+nXHEwwFhFZ/H1i6Y+1K4ivQW9Eh+T5xvewc1ShUcaTFS2YUgpDIbr6dbOqfPcw6rRH
WIT1iO7uIMhytkw1s3TvZEX1ejaLv8la/LF855XQH5rcTfgo3zfrXp/7WhcM1S4I8GbKwqMrp8sU
gaxpTHbBX1u8GMMk+psV9PEOv1tCPrQZ1/VA3oMfEko1FDXgYSVLSMvuUr27M4EVFcJWqzm8xAeN
cVRazNfUZ0BQasmtsZsNyjeeH3h7C4Q1z6mbPf96Dfz8ZdFSWCRN2S7hk98uN7cppSniooIAQhkQ
CWfnelytUyWw7ncQTI+yYTqLxpQce7eD3ykepyyvF5Xsn3wE8Ui4N4Mb3X79wn56mxzPZHsCq2d7
+fZ1zQhFkLvnWMTJutlVWHqvGtkjWSUXcLB5IrxuCSj7W2XCHfn1pX8yqWCJ/OXaqtH/y9NOHwZl
TopqNzrWw6CnqeoskUiNOKM04xWvSz6KdMTX1/2SJJ+KBundr1/CT/abb17Bd3dlyHJUNAWvYI5N
ODreyLgqvc3KeSllS/j1xUwIV7yjbxdn4NNfsi6xzjF/mEmUYe5gO17l6EUrfLC9g1tmiEopZCe9
NzZ2nW9rzC5F8knSMjHOBsQQ/nBxGHR/1IOKsuDzM8o5KlCgjqVBCBmCDXOCa8XwPcj6U6TLi23J
S5luRqd8wZb4PUjSm2u0mKr243UWm6Ao76sItW9OjqPiR6nvly5IcW8xtS235WQ9kWgLPdXEHMpH
wkgoiKvoAxnf5HQQoi15KuamXngO8PPg0L/07ccDNfbDxUZw3BOWFxvxThgY/MRWj3VuUGCYyqAD
1/FyVU+3oR3PSW1jsWvtQxxGyoDXWCAtQ4ly/qiP9Jg8mBxK+sKNsztk2jvk3LjUMOuo9Z3d/p4x
Q8BU+oDoxVr2wSZBT7eohn5tBul77oh3hcmo9WQGLGGj4D0kxaPltG++2orVJ6Nn8LDUHKAaKphT
5puGw8VC7+N3N062pucdMXjBCY73ZYzuboCMQB23dkiiafg8PzaPzh0PcQM+pDWVthyn/GZwTRui
McrG6ToEDb8AGpeR+NxseRs0RQ+b5cpMQVSU0DX0WAdDR2pXSfD04qP3LsdiPeXlXoZsYOrjDyFT
DFm2Nkvt2ekIwNHgHzd5uwkaVNFedCROiMZ3ylEfAmWGffUWxPRVI29VG9h6HDp40vpOafB19Ctr
gXzzGg+cEyZ9UhewL1bBvo7RvJSQy0KbVxL68+Noof3kEFYIVIBldZ47hzjD+8RRMXePmbK0dSvE
6A4fAXzoVZH8XvcU8rq4qUsU83CJB7XQIHyp66Gb+tymESwycQNVODjqk1I8CCSaJy+DXkcUi2Zr
71mZ3RSVovcwO7QAtBg8Lfp44ZfRo0V+6WJqjEvqNysIXKypyOmWpGA9ZjkM7cBq8+UUsD5tfFiR
mtz3hQ5zzY+Z+Yp6FVJezLyipYLF6ipBFAvTKc3IGuJ0fHCj/quPohquIDercYNpW2en8mturI2z
A81h2RUuPt7t/cerx94fdhT8NnXupnVbLpKbiS/ZXNe3Aa9v4o3ug85Dm2/gyGrjyqRohGopD+pw
VrwZjUnkYg7zXWpwbxIK1a1dR4TH9lerSdGpQqe9y9Lpk5EUzb098tqkoNmSaEbZsNywwSxUJygR
3R8scyulsWE51k70nqoHd85ZB40mXi0zevS6wiTJjUt/bCV+It4Hd7wGgmel3LHdLqKWjgux5sJQ
lgI1NHcy0/DzLkMIIkF8w9ifO5qhI1ZSwWl6amdqwo9tq1dHfUy47TCyhKrIXo6jcBeqEzTUjVqW
EQOQGTNl71EnWmohwc4xOY/fP1p3obP1dU209hA2eE120yDr1Un3mclVP/EM4O26wNn95msKu4bz
5EqOLKZWA0c4KQdDrSH1Ud8QyG1UK9gSNOADCO80Xtbo8tJxKue3cBUseMUK0+lTq8TDhO6N+CNX
86IkuBZM2d7MzXjQG2XRHoRHHdP8RTBrckuIsUPQ89gwKCqsZNwM6FEZrUfJBhHB0Xck2QijeXWF
erpclMZqx3Q7OcEu50kfG8IdGwNGV9UZwTrpEM7UIdaWx5kUifuMNIhF5fv9GvM5H5+qfUUe2VKP
hz3OFndepwxsKnVMliMTfZ3Lurr2/KFJTF0NZ23NX5odRrST1hKbUuTLqLKfYvwvwcXJ3hNV+gkV
Wo5XNQqVQPDBCUNfpxrPlYhZzu4wXck48VcfC/KjeHGh76njAPkeBEd3pzFXx5f92nVI0qdO/70O
9ac0LhgIGI9DGBwmmW4Eea6r0PU7LEnVLZq6FxkoC9Jo/7H4ZY6KXFnoajheKd/JIi1uhoFLgCFK
tPdThi0UJBKHZR0zvFiXk/wqsWxfO6X7VBfBdDeE/4e981qOW9nS9KvMC+AEkPC3BZRhsURvRN4g
SEmEBxLePP18iX06erd0onfM/VyogqJEVgHIXLnMb7IrwzerQwodEQlJ6ezmIepwQGifmwGWJr6p
B68poYxoAHAbgzZsZ4fRiuCkQf8FjVXRoKLeiFCfWPNmrB3x4Eh5gMMY2ELbey5gsFSuAj0SOjSt
GZ/die1ja+xDK0K/M8Y8YMhWdOvwsVLC+NlqoG6qo0PUGB6gscq/SitlvN03c1i6CcxrNmHr1Dhm
oajojaTt3vKr8fob8HLKUFz3d9H4y8HyAnVObtIIEUXCaQxw9mOCa/NmI8G8yUwMyNIRi1Tslbdn
t81AIJR8VdZL1w63cAzqsEf0MzR98QEkywtzRFfA2DaofyI6gCYTeGLX+GB4ciMY4x2BrJwsK9bA
4ZATWQJUX2ZTJPmZHy5I6fi52QcADyAG2ig42gn1BfTp0EL5B9YVuWw0wL4cfsGNngMYNagDor9q
wdTsnZdqZgsk0fC4VtO9ULHcdm5WHR6c3bFF48n87qJetttCEFC2VPni7BOwsIMLrZKzTXb2y+x6
v4qZbWt6+rM70XRZq8zGi5KmUo2Oa1Co9hJPpQiRgLo0lAcHS5ZnCk0a2lYMXzaeDv0w4AAoAD3G
1VPvyBQ6RY/1WUaDBzr7ZrtSn1YGQq4w2OEkBgN7Gcnz2b6gaomn4yMSU+NjhRiTBTDvG+pRtIfg
AOIc8JnFXpDkMPFjjD1ipFhR2uu16Smrrcs4mkyeoQqG2ZSC6RpRxPCz6aJ59nWeFtHRrLGIacZj
Ay/5W9zMOmP2VAY9qoGhhcd1YCb1j9Rf6C82WX6stL2eGi8+bHBnSf1AzMVzylEa6unBBVR7tTTI
Lvp6cdSbtcHqaYXIM1cpnCdkAppW01HraRZ0G5d9nTtXbWJ+0zvxWE0OPb/3rSa3WPZTle/7wT2C
sjEOTCNxaTXRKXUImba4s+e2CtGpvc2dHpl3zTtJBGT8Zaz2SQFbJV28FyNdgAKhssJkl7ZxOdzp
BpRBm7lkic77tVU210oO7zA4RkHYXMY9nGAkFJv+pxqqo+KqIBD9ITVTH7WK8pq5YcOmyB/8glVU
vngTzh5SpQwtU3zAr3jiyAht1KR29mUEutggzbPdHz3YGzAXQFAxgFbk+dvWNC6Ra1VBqrXM7bNQ
98i3xtn6jrYDfuboPOzwayHRwkw0aEwwCoPD/lfAoRHxAkxMEhQYeEO/wQdklTY47JwjAHTCvJtQ
TULBgnW57G2/7dBD9SEwLCliyykca/Dh4dDXEzWfUpLNdIA7c3uY3KW5JEZ3rpcYuR1ge8PSwZ3y
29tcCYvaIOfCqrdCo8/dPS1oVNnG8Q3AaR/QCUfuYGxJo7wirLwUfUhRnVxP6qELBBAwRIb4VY7C
GELBfoyd+gTitMatLmg5YcI+iZbQkcxKNM1gmEHmZ2jR59ghjgkekgCh3t3p+2NvY+9nO4DukeZg
DxbH7aTDTYMi00qDXuFIkGi2rtZ2zVGtkifCmY/JQPUgGkscEaBXMwQTOL4ZJpwKx1mLmVqK5BsE
WxCh8XMRNRhRjd1n0WgR2gIlhkEif6+L3t+bxffGqTSG2uMhNxATAmwXHy20YeitP3moMRyo3pxD
lI7fnKXDZCirgbeM9KjTpMY5ZQ51oQCKg3fyZiXeU5GmGwNKzgaLYFUppWcIpgmDf21TPuxw1nyp
BDah3kKarpEm2ykTFwUkUQfmX90lyCIIGzO0qBHIZfmw15GYtF5HW5wXFFVIoXlOuQsDDcVagO4N
57sgz3Iw9B09wGJTThBMEwRDVNqK6hYI6oVP1r0WPUJGEdVMNqL305aQBHynC3TXP2rGzCc1eUCT
tsvJ8YLtnqym91RX9R0x6bX24pst1e0zxg6e6Oddl2YvuCAxZIn7BwPYjfiF5jcbSW8+fHlUmTLD
ICT7dWC4MqbFrY/HVMGQUu3NJnZs6OQ5iqu9gpapP77govM2+1pRoySJz6p9XES3sAuBmCp0uZwQ
2FVwbkHm1lYkGmgDhUbjpSctNKGvXxJvb1GYHmTaBpk1J8FoDfx+sgtvoL4rI20fJSUbF2yAZjT7
QuMxZqrYGlSvZVB3IfFaD31h9xmfuE8EMF5sRPNgXADasLj/09pRcVKnafiinhueWJ8VGWjfqcBX
l5tbF3fuyIzRtR9LphYQYb6kJQlLPXiN5qaO1BaDUGBzTqPgDXEvk5Avh+YR64ByP805GiJVc9Ia
RNMNr8MQqKuvzbG6aK5VHuIGNeoord4W68YW1JfI7Rh5RK1HuRJjnYCCDeWohiIKSmUqpeqrexcm
+oZPQLkSX4EuwrCVA1WVpQ4+d8DqNSvlmVrGXys0Hpg9bqiYskCMLpoZFfOs1ccePEfuapiRo0G1
gCfvSZg63lhmHQJfKwInXfQdsNfHtPBPueSkNpgXmqXPgDExToq5Yk4QUFqS48HlxpPZU6AdlKuv
5kP0z4bxIW/Ie8oiRpumhgk7UJmiD7YK8bI9gyFFexB/nFMyqM+g4mqlRLoWVR/ryfJqOcsHLIga
D6x02XuRb+xcUw3CVZVsFutpdrUbXNcpTXRlRqYAXWPB4lIfQuBa4avStnJgY5NMcZ9IxFWxqjAU
g/3sZn670+oFkX/mX4CAsKNZ7huturguMBvERvHvPCzGetYWfjKv+B/qV6uGIjZln1P9bKEFLgf8
ijLWCGJeANuLe1M4p3rw3uUIqh7fwQsaLxwZbvphqhIdJYlcj1639tv24Q115kiL9SpKGhUZh5SR
iq/eqcKp5ie1vKTPi8UKnWdV79a7tWPB56lzE5X0UgwwQqVxj6SeQwsG6SQEYAPNvoWGHnLnn1XA
GCr5HcIE0Cki34wYewqaYSvb4JwR0IruQqJBEkytN6B8ZTaPWze5ibnVrf2ueQ7NM0F5mTM/Vuey
QPC1X6tfEODpo1DUjzUp+2AwrXBr/wKohxMAMTss31ArjL09KYa/V8gbEDb8RGym+G8dDTSWt12L
XIZBXVv8BGaiFAtY8x4SiPKvjXbw5nM1dO/5TAGiAq18BZb4U3GDVChRTzVZh5NT2x9zkXwoqkKV
B9Dk8qAoKsKMdgviAxIGGlqArKjhaUGMHbsnnucH233Kh+RHYxzWiq5K6wiUAiF5D4SMVd2TMbqf
1/m7ukxHUz1lgiJGnyhc0sxUc76tcaloYTVZKwfJs2B3NA6NismycoCynFzbbMDsG3cX9TNXEaHQ
pxkAhbTua5bFQ+Pjl4Jutg/MdodDGsV9Ul3NDTpeaoCRGShRIx1yznSaXmP1HY3FFbYcdYdq+Cge
2mIpB+WJT5102hWjniPCrXChuILtJYU9a6Q7RLcHREJTJJ7Rk3IK52aeWYJdw4CJgQWCsgwv0TjY
b42F5KmwcXmPhIdj1MTCi1Oqux52fiBZ4IiAoDlakNYnX8MA/9O06bNjB/NSFu1fHQ/TLz+qdrgZ
CySp6J04tqqtWZWwqY6dhuaHIknOW/ssO6a+ydwX3OiECdfSEdV9bk4muEwucW6nT5qH+6adEIpD
lG5g/LorDYSMR+Pbth/6yOIRtlT2KQUV+lfg4p2fwA+ohZqFd2YOH89hbHuvpiNOXr+yxLft17lQ
eEZqQ1VqR/DfZhPuDz1GZtAiWOYCxXIWtCrvOe9HeHFOTOBGx4QBMWWR4+VX7TQ8FNDUFilMVOZV
fmBYGB6OCAOqjNqmC7tVWrFqlRUzkaFCbKjvS4Rw1PnIwGW39UhLjVM3pelW2ZdJo1rNkHzfOTHZ
W+UjMCVh6PQJD8QuWJLNKgikdO5KjC1R7T9RnuKybShrQ7QB4HFQg/o9fj5L+tg5oG3wblX6neiw
a6FBgayb9X3ikE0ig6/tIsRlMn53Q3gds2fUGIFHdYSYwi5+Vu1o3Gy1Z4WqcJqhK1N03CKcOJ/b
frkg1kifIBq0oOhLIFG2++EaJRnDTQz2x5rLr61Lo2lcdFukYSMdcn+slY92ChE04WiraE1uhx2p
Yr5v8GJDkZSQbqMSmsHw1xb3pwv6n8fJfUQijUWTeb+8nJIXYUZOSjQvtk62lHSjW6WEl/uol25o
kcq/q7PSPahQsqi6V/rMkBKjerVm52uYLRqISHfXdBFSM/nK5B3mbMkuW+korfX3bu1vpUb7Ch4j
RVRhE1A53sx40XYUeddbzQwah5azOttyhzS6d51fTadB6qFZvarWlLDZmKhOuGSMt3QZdgyry53T
AUmI/YMGfJz/go6tBcOrHVOaBodE87C32s4qTVCjyvV2y+a2CyX1WkJpW8Rmijw6s6WvHroJRdvB
fGuMRYriW/PQefITrpl3LJpvxqK/RTbptmQIEMXFOyKnWJ8kZkTLAQCVujeORXY9NVd1FaNSxaqf
c+QaEVLRvIJdiYhgVy1vWkSuInGnXf37yY1REkmi/tosqEN7R2AG9K3jLCWUtgLSBbquXNrZQqjb
Q3Mvapefkem+alYlD5TnRzseCG7+MgSNX36XTX+O8aQtWi4LuhVG31jRVGhcND9koTmHxL5FBOZK
0+XbGnsusHZq3ajvlHywvKrwMN4RLscQY6DrSaTi26yPwyPyVM8oZey00p5PyuhRav5htecH6Sfa
3qV9h4WNJnfDgvr+ACf1RVEMZ/sMrtNDqsFsLoZZZLdRbWHwgA/sLIaDPjY3I4qBO60Y5SEXI8bx
WCLt8Wixg6YpcNQxSBuyYb7FTFW/CJhbyZisB91jMiejaDzFGdjhAdXwMu2CiXSb8uijwj0pjLxn
/L4Odtnt3E5q730N5saI4+y0ohuzR9DztWxyTNgGO79AVUbP3q7uKhROjcCz9QenAa24uRAhrtIj
uMeLvdoNrtxIa4vZPW8vkcFXw1tdjcaZteD8+8Wu3XMPFJEixddodFSmexgXeY/1h3PeXpxicM42
O2eKY9j8seTXFxWamOCcl1HDrMbkYlCG37UJ/WInIdKg+dHTISTaIZ8pQnSMMHEtih+dDpxpKPW3
CjfIA9rm6AUmCIXXk1Get5c0j978dvH3An3ZMzZXf3/Zvof/uLcHVP6Zwi5Zinq54m5a576cLBjd
fPXbX81kMI+x3eLWjEWaZQ1IVvmSTqryZ/vvFznFgPN8iVo1PDMbgcW0u8qUCWCEl6iGMo6p5TW7
v5macucSBZA+QNv0sZwS7zD5w2E253mvJ+ml7Bdx3l6GJDfPbaf2FQ3//X//A1yrDA8wOhqGZhrn
7YV2v/jrqyHPUS9Y1b+4k+pN6sJit6bNna/pDPek/tDlhv4Agjo+5BWtQSCSV0lVuZdcpM+m0zYX
q++R09HS8qQVenzmKT3U+N9gdycfdQe7mb6dbxxjSAIzL7IrvxgR+02rNHA8HDk94On3tqEJ2Je6
3DtZku59v1IqXfhQWWQEBJ3F7xj+ej0LSv2VRntzN/Ee29/mCT1EOvzosfmolQwDHyeeFvmwmqV8
WKAL0BqnT7F9z6UM6xH2ubO02xk/m/u1geyeLQd3Td8svS5u03CmNHRMWkAj3X2IwBYHEfe5GzSH
9rf60q6Sn8Yci73jdiYlgGGet69G9RT+9j3d6Q5jbH33plV5s0dDOAn3TdNxs5t9rAetyo1Rt93N
fjqfR/WyfTWP+Leg4op8Iie42+kzSNniK2PQvs8ZG563b20vurKS276SLfRMt5DFnqBXXAnmDGJd
2FDJOx/wPh9Z5aIGpW4X1s1y76ONyLSJF29ZfnAc4aLlrtj2imM9tY828G/MVxZQmeZeqF3sqt2J
d4d+HKzs0pRdzPKL9p4GRJyO+8VeDL4jYkH+b+v7fr5xleEFjGwRmC0CkSmhJkwalZ/Cv+iN+Ix4
M35paavRupN4i6W6AUr+vkyz4TzmDrIOOMz350IFmjpCjT4fcI+1Gkxd4hw5fSkS8LrUlMdiFjeJ
l+0ZJYpTBNLdzb0DgL9r/q9DQjf6Cp3Xnx0dne6s9G7RnkuQMTfWIF3nOhhXTSeJqH40De+9HK1B
5yNY7XCu1YeJEe5DVk99qXvWuOvwXtzTipiDShGF3VW3zttX2wv6Tv/+a2pLcSh9j5NzuFpcuWDF
0IzoocBBXhQleftq+54dP09xtF7RPcYTGBFkdIfStWIJpAhcK4KzUFTnDs7zYnBbU5cjehmRmki/
F4oebUIvT2S7IJDdPwtFobZnqLpQqnMWM42HKb5EqXcWiniNHoi8SB9JbUXKtih5qgK0KX5Nn5CO
jpl73WU6bN753W/kywqVO1ecbvTXTpNieWvkIedlY35DAbcVF3xQrPAVeriueOIdhHEfXoGuGOTj
2P1sSMp7xeoqFL/ry4TrhS8Ee1bRv5IFIpgBI2yCGeYpilidI+Tvu933zC4/O8f7pDDZ2bgjKqbW
59xEH4uFqKDbPVSxTVhXAhfDfIg1pDu4AB3ML3mZx5aYE/O45uR62UJyO3iSxEi4T30yhTRZAjnG
B2DXdFBnYhsYYBC9EN2Idq3znhbwyFZ+idIU92aOOVThghTeR2jY5Wss45qZhvck/PjTdPtPs8Iq
t7lPc1jsRUwGZ9uU32vZfp+0/LKa5xU5gkAHJDsptKytcLO6QtBiNvedKAT1LGmvNEOJ8YG2FcBu
4buV2NmBxMWVd1cqbK6pULqTwuuuAHeZxSFnd48xFT4dCtm7Kowvo6ivTIzzX10eSxvCCtFCdRmJ
KgSK7Gl0Ue8EkEhGXWzzusjvRZDVpzJq7w0dYVSX8mnr6GV+/KVaQfNWUOl0WLyyCnoRgezOyyCz
p5fW15EY0+VOUTb1PqKARJeVQkdo1C0WXBfQ1u0dNnR708k/Ul9/NEkW6R1SM3sl1myKajvSF4A7
TNYIlGCgLYQe9odoPG13shr/HzjYloLw/Q+0ja9TFQBrQvdImIb1G76oW9fYGjBzQPQebgX+KTRc
dDjq+PLMzEhcWX6S6UWUMQXHGQJ9W7vLZ6A2CIRPk8zed2TdNChSY4edDzM+dStj2owWFFlMBWJB
OUvKo9rC3c2cOUyZbYpLVMK+SAtBjCxfjskiGDJyQt09pbUtdxPdnjpzDETH3hxPfMx2pgUaUsC7
ujishGtS/izE6xJOxrj/30FIhgJ0/XFTwJDCO7YV/vE33KMbi3jxaImcWjRpBuBEbU7Jqj4SJP5v
hnu9TidU2MJ5Hrzwf39v8R/e20CYijdFtQ9Q7G/Q+M4a7ZJWf3GSauJdRnSMeCMjQasW6IOA8SCW
Bwe0yDIbL1Abr/xpOqsqjLHoQ+TH2AFgnkQewUi5/9YW/tWMBvY/wNKcP0Bhvm7oru17ng6DnKEh
d/BvsLQKLy9013KWDWqWDGopEL2um3aEYYrJRbXXoHMF0hl8vGbAVQEZa6b8S4E50pSnWFZMR3Ct
O9RUxGANPkxVy3kF6E+8FT+ytvwoaBWyJpA+IinDjvG97lKS27sNghjrqm5X7cC+AYn+PVtcdzfH
FIUbToMy4YtBsIOVSrITI4W8yAuJtwS91BX7ZfUpPTMRCMQxioOG800B5qcFNW9FDFvK5FdaTbdv
vlM8qIKNPs+H004PRduNgTW/CtVkTJ3myq7IbxOEfxg9tubyWMzJ6X9fEcafnGhutm0IOO2uqzt/
AFYlHpOaR+vjlDo5dqU69JqGWYdQeJNWRTKrU6ioUl7Ro8Fxs1rKMCsccWOM1gGNiZrjgI6y56Zk
xsr5ERW36dSNGk4OnNzLRD9nLQu3PCcx/ZPWh54aMQCWRn1ZO788jPr6Va4a3n6gUg5Osxy2ZnOc
0LEw4yQok4+40wDCGfSrUx6dGihWKU2ybCL2t9QoOhiVnVmSdQnVe87ESbpKs76EuUC7zYmxbs/6
uylhMIUEQrpD+f67u1IRK3mWUqCllaLoKRciTxu570XvkhWqf8dwiz4/XX85aL+KbMLeAA8AA/O3
rOp/lP7Wri9LQaaANcKUHhO9+hgE48jSxIQB7xJLw9S9glwVZKarRiMp7l2V/kyiR7+Kjo9Fay4X
7QUJFLyCqb8DzB0etl671Ooby82vEqn9qgXLp6rwiakj+80YSfci/HT6LKfA0sGVdXEHkKXGJa+b
jlopHFxoGnlgXJLttExeyQ+BMMF5AjYV5IX9YvOPTAjOcT19WlOiPBAOCCJ9MyXqpwok4MAopimF
ZUmrvccl+1x91OYqrpNfGsqmQ16Pt4tTeDuIUIABhvnFxHNkmRvJjKtvz0XdPf/Dcv0PJ4phC8fQ
YQLY/h8M/ngAY2JpXX4y1SWr0wAr3Ikczv+p9Rj0ZBStCd0lhs8IJanhnRqY1QpJZykYVdMX/4Df
Nf5AfPumzyEB3YhdRGz9Lab2izM5MjXSU2HHb7LM7kifr1Tru5gWsIjLVaQQZ4iMvijoVekVH5He
vJqe/Q/35j8EdxOuJncH+Ssgkb9Dz4d0GCMHyhC0yVmCvGFXwejPOhmAbOkDkOI/Wkq1cbV/IDRb
hzGQ8071NxyFHwNPEXT4A+Bn4D3pSPMKK1n2dMKiAMeHf0Di+n/eNEsn5oCQR3TQtH7XBiHBthiD
T8lpzrMo1Jiig6wI9bHLAg/LFOIsZf1aOO7e5rFdV/p1go7YGToy3EZ+kAb1BSvZaT+kXrkHP+EG
QnWj0rIg9Fopgka4auodwLx68F+Q2wDwoE8lxWNVazsJyfNqyufncslqxL9BxYqyjWlxWKGv2f6L
Ty0k9AfRPmoIIMM4VFg8vEzINdaTwAacTp+/Hycaa8WrhOp7Khq01eWQJge2RdCDrHx2SnFw0MVD
0G39hiwv3jDMLTQTA1FLosvUsm1gf1WBMIwVw2Ns4WVXoIA40lz19e9LAVhXM0+q57hBRdETDDxf
Q40j+9I5I7DBuhsdAvJaVY/oRnCSmeUSlqZ2BTnurhriL/zchqNjnjarnrrzaGjXM0YsDho4ztpc
Gl/Kh2KplMUz0apc+vnUpukvXJbqv7KP/0+N+kdqFGyQv8U5JXr6PyRJv320yx9ypPr2Q/8lR2r/
C0IO57OjW7oOG5uU6b/kSP1/WTxM07eRswHxAPnl33qkpv8vl6wbdJMiF8B9Iv3+NyvKdP9FXk4K
6tiu5equbv6/sKKM30lKpPn0CnTSNd33hfN7Slvp2IiVSb6e5DrgGzySqA9Wd15cZpqLVgZIw+Vh
DjCTDqtvg+CZonORY3uOrkNM6/cna/diVZS9ppv9U76tioy/59t8ONd0PSRmuEzPcn6PzwXwa211
lpPWDWcBlHRnjjjZ2/10S2GoPJrbl8VyjxjkHQ0AgTvpmN0/pLTqKfz+IZADgZpm2Y5l/CF209sd
jWc7mU9Lr9wqRub3jaSmXyQ3BZEVCbS6jM2bqHV+fWY1XEV7ROxfe9VzPmIRcXz5xmNNdQ5aHR1r
j5xY6gWZyrulSaAGHZ9ZS4AQ/m0h3v11m/5PNZR3dVr1HSq4tv3nRzcchKSImhQrf7KnhmEB1Li4
PdJ/LvZjwyvMLUlPFxW6iLlkNuMG7ZXptZtkehjrrR3qCi+wvqU6V9lrxd00TyO4AS5kxa6PI6kF
vNAXAe93woCcgcZUPo+G/gS4iN6uD4F5jN64SeYpK/trt+JtIIve99iBwpBhrDk3QJZ0ZjrlIJaA
+jU9geZi9H7CQAhb4xl7FJ1sh2CXUXQW+Xrw5IOwTODWlpEfHHjwUZJN+8VlTOTHRWjqaF2uFt1S
/HHTdh/p5RRukCpjXA4drlBBu0TINtjVlTXIxzjW7jRcUffbDKYoHZ5M1dEHtr3ATcUpb7l4pPkB
oRXy3SXD7Ge7CWFlHbOSTli/Aquxfcx8hgRfQFvdSfW/WzqgTnYnfeT9+3XAsU6Le2zQWhvH72hB
1z6+lq4J7EvHDJy+jUJaxZWL91/S4EFOa2w3ivjLp4K9mkqAxQAGkqOIBuwwre+1hzNboxY4E2MW
VlrpQClhhmBf9k7I595hbufIHwVyKKGZeTko09jfMcHhxxldWvYYNJuBbLkE86qMIEzJ4ZW9WEPc
hKmrnSJ/YVfV5sXN4PR0q7xrnMTfMTGDM5A5x8pfC5zfZBZ070bHNMu7tSxt1+AVeuxBioIh9xj2
gDfM4VeQ24lfjgsqGW4ivxdD0CWa9L92qTbqX1rGm3i8Cdsh9uwnlHdqujPTa+dk7/SRb2QFaN7P
31tc003ApzjC+k+DaXS7JrED6VoouWOlvcT6CegOe7KNr6cRifkum5kxZ6+znb9v/1Iq6Nk4TbB6
rMel4Zn7QxkMayGDLl8F8xOsDZKxReQWS/Rq6p4tZaS+ZBZCXIxJMfE4jNV4yq0KtFROhwfjs4Mr
2dYNjSNa55c5K56F5e0czcbefQB5TROfzmiLaDkjpFUIZkv9bTFp1OLojQdA4hMG+s1NZDAMZJaE
faTThL0FGaeo9Cszw4ByqrGXHBkdblcQpxjW1dXyaE3ziDo/KzVrkQXUx/QOAw0Em0fra3LGk9Vi
5sS0a6KAAwyh0DE8OhCpwdpVR0MSltAmzh8mtMoA7M1a4l5VE2oCEbIalQlFyTPlXdfgEQ15V2kJ
fBsx4NzR/6hCK2/2Q60WxujGSLNaGHzFaMnkbV2E9rS+ZeMyYRsjKqxNxts19b1dN/P/Ae8ua3NE
AgAHQpBaZGwLsv3FC5YQdOAn8xMtk5RJOpB1hbBpcSojcvyKhxZb8UIzr6ivXxDcByKhoUSUrCBq
9JqSDosC/FVYvalf4cuQls+MogrcwvjBssJgXuuLsOl8HqmHWdQWxmvd7nYduMeDboG27pFSpVzo
dimwLRBToZvEgAxU8GuA3uJ0Lm5j7cXSvR+DbbEDLe9CsRAkLYN4TDdsf3gZDCKblzEg2Z6NHFgf
tV+8Lyt+yQAxa0wamk4gUjOwSaY0QyMo5g0S+D87QxrfdMP6bEuOiBwrDAYInpqRMtSc2c7Z7ehO
fZD1HL9WztbensjQE5inKdmvs/bLnpOHdiZGKElLD6sO5AoZdKcnz5AAc2OuropWNLbRApsLfjsN
j2NZRmECNngboNewJFimDuu456bIugR4RKepfsa64qdF22mdMPYh+d1vb0SWwo7GFXUwxb5hseOD
nL5ABbk1M46XbZlwNoh9PMUPK47LeDmyNUZEXgz/I5uSc93E37clsk5EM8ZkX13tAW9LaFet8cEz
aC27KQwoPqErq3cf+MuBZviX0DmAZMfhMWTzjJg0/dbRwNfTrphapHQg49zYzeoBmg4u6W2Y1/4t
Cj60asRc70qw4Oqs0Ei8e0P8iHGIRikKSJpa+2ZUEghgUnMN3FBPx7hy7alGJ+u1K2Am9HN0tS3M
aOHwTuP8S4sSPdQQhVrMOT/Ua/fZp5HcAR8IG6bi2yoyfcKKFa8fZpLftq0HVJ5TQhc8zkYt8C6n
WWCt5WXBxjoYmgQeCUAvb4CXUeO2ErYZkUxz6ndR0IaYY3RBR+dNqab7zLUCRD5VzFnDssR0RF+q
c9XYIETVv8lSnvO4+VElrh80CpdppF10npq9VxKKV2DfALkIuRAoUY+mGVClL45656WmTTPkt6VZ
vUuOVaYwyy4bcRvReSp2ySy/lnDcI5+QrFP8E+TZ7z7irD24kF0MiyjMmiw0tPXWAIsQpFn208IG
F+fM5rnj3uKF0wYQqnCItfkrAP1LzdGHM17YWjkObXNHq8LHsVSd2AborxA7kF9ZwlAbmUpkF1N8
akrzYEX288jVh6NXvm95gDaz7hm5vk88E3hcgnhf3SxxPUDhgp9jzq99w6GS5QpVpDjtcniTlntX
2hqo8P6yUBcCEyMLyvKvan4SNRqPDFretZnFxfBKpc6XsZ7RfLWIyb6DHRxQp0ESyMRaXlX6giYk
Tqvqnpl6/IFO8Gm7EE0iAqYtQaFxCq06iXTTej9qNEd8PMRV5Fwn7mkqxBFvjxF0Kjf3rxTEoKgd
G6xPfeKY7FgWPVQ+uDv0SrNbaUZHR5iHBGgLeuPN49hDQXTOMxs6j60bvMGhLzBZsGjoBu5sk937
zYlGUdh1QLraloU0AAmuizaIbGTgzJul0X5SlIzsTrbKgHM1glLiWloAEwban3EB2FKqsGokPKRc
cnfaWr77MdGuMflBcQNcl45fshLPuBfdoOehpHEBaDbKQOkCHFSwZdPmI2TzGTXmMdi2rBoXxJmN
+W7OXtZifpnlLj9jD20gxyKQ9pQiWPx64CNt7Rci4jgKDsBPVph3tFeIh4G+Ms0SRjHvY0t7QSDm
y/U4Wm2f9VOnWkmyAYJoOQBQScKWI3ipBFZEJ3dZS1qVMc6BHehHvV2Oq8rjZwSCyr54klqxHsyF
i6zqGLTYgjkcUVlDPwFMan3oFxTzALJw2hNAxyUF75zHtzVG1TuB5TaNv/JHNwzg97F6a2gxh7hH
XMvMfsXjyBvNlQneG6JirNHMuE69GpNt5l7HYXrJwbPsmvErKtg6K4xHiJ7DNVsQrLbob3sSvV1U
MKJT749kMtNeF0jYBMzPKe8Qk3xHJv1O4pc5pw1sSf+2zrZztL7r40SH4sAScfL3gq48gzLOIa3t
EWkGEZnVukBw0rpGwTDQrVlHD4212pmlvutqUsS8ft+Wnz9a9PM0vILHPa2LjxJNITblNwTvWUYq
n6vn8m5Lg1LxVkxGBKKcFZYZ3tOWg2xBPOs4XI1Mv4/Mnh8De4HDWvuOvctePcphgIsAnZcJA1vE
rLwnWaZ3c9W9Z5KqRhxHd76Zk2dTGmG8kmb4MadzqSM+E3X5jy33dZ1eQGjkDDe163IkB5dWUyug
Nl7rcDx1yadSCXfR5W8+5Q1O66SQjh7huAPj38jfk6glXuJT3QCXnBAMrq0z7op33orEHYIBQeVR
aWc093ZzDrJApairCv9rnp9imBc0v1W2gQvV7Bpv0PQoLXATSzr7PS85SK3FeSz8/L7KuNdjCrKs
s2j5toEJRsWCG6JP3tOQ+k8zEDh4MM51v9jv2+m4AsOngBtuSoR7GlJwCgrUfzL7zrKK97Qjq4G1
+ZMEJXRVFl+U0ZOIuWR17WiCX/x4vBtV3oAlJvlnx6aqsy+yRMoQzj0gVAjJc0GGOgL8vL7Q+SAJ
aC5th5qpSv7j1P4Q1a8hJUistXNdFeIuP2Lm/Gtb+65DJz6NUjTR1P8AwmiRKwfjQBYDTvmxbNpv
bqXOl3wlaWG+T75gW/5T4VF0jylrhhkqImzcG5Al35gEz0o06rPu3/OGA3N7zGtynw8LFLwsXpHV
Tu5iwwPjX1ymhNjTDNW76PisrQA1S1P9CAWoRibgB76ZBoZiBOvsS5VIIT0VAtrjtBLttnWszuHG
sk76wscqGQOWeXk3Tt5lMu4XHTN0LyNFWsT/Jey8lttGtjX8RKhCDrcMYJREWZRt6QZl2RYasZHT
05+v4dk1+8yus8/FeCSKASSB7rX+9Yf+N6XmO24XfdgOVqi09h2z680wkAHXqD53FO0uiRFr0/Kd
EwwMR5HZpxFprV6Q51FlF63ii7ClDyS4aEdNq9+sxHntdP+HCIJHL5e3nCkPCysDuNyFXOp4wyHl
zA2fMp0lph7uCekYLEojhrQnTTV/uupSEolxbTRul3FnOt1+WoJkY3oAjeTZ4s+Q7daiUmEABlrD
vXQw0rON+E/TSZiDWxBvXy4UhEaVfM2wq/PkfO2tiphFjdLCdCMQ1niCxKBN9F9skktUbiST/gMW
gnhSmvMBYP7aV/ju6RG+XzUq6qOIracyDz4HtOfMKVAHZE4WBh/4a5A0P3DV9HEUToOOZVePY2+a
IUukEmsXOD/xSDRUg1wPViZDo3Ka+WTmH3rDl6TOc88jD3VIyW1HSLRh7P7CxSjh3CXVufMqmNhT
LpEYSxJesbgv+X3x0CJB1eR95AOpN2lzHm9lLqS+HwpfhTZjy5VU8vz3PxWF51kvYaETEbPA5YwR
ybI0cOMYb+0Co2jwHoGdxfBKXGR1Xg8iMilWjo167HpjH+HQJz0j2ZtTU53zIXmqh9gN9bkfzgOF
2Nlz0H7GFvZd2TJH1G5aDVNU/cMsZJ/kviAh9l83/bmLX4wB08Pc/+uOWit4IO5odMARXNsadv/f
j1l/+vvOf/9hYBKB8z//rLetv64//X1bsD7z3zf+fZ//87Z/PCsEdJAqkJq/3l6xvkkC6DSVsfKv
114Pr/W8aNd1ZKOuf1j/ifT8jG26BDXUmpZYSR6RdYFd/PuHEvySsM5OlqxJE8b5QFg4SCEKK+x0
bzToaxhgxnwhwxi1F8W/PK+/x5773Fd+HUZGUZ6DqDUPI86IdVdCkBLvPXmhIZ8lw/k+rrYTgRnb
XEDz7D0bKiXyDPfMcTvn9cb1H4bWYmfFJPo4saWdQcFiurhsIVVI8UrzFA9W9RPLKYJB9LqwuYyj
Y7S3rorsELWjeUZxYJ4FgMw5Ir/RnIMh1Fw6zLapfyJo21QRDccpHoJtC3lhW3jF3iVCHAV5AedU
Tw9ct7xBnVak0MYC7VR5lMFwjIS1HNwyy7aJjV0+1i2v0IaDXz0x4DOsy2au8btD4aAiMw2zKlA2
Fpg+p8nDgCdqeSLNXN8SSIwPMVydOYpUDaJVYcD4uhOPiL4AU0oN9w4UGlyrFhd9QgFBPDJ44j3N
hudqkB4qvvIR2nS7LZvgMdLl3kteya8+jzlqaivqUxY0v9i1xhJBTlDyfvGAs+g1aZNsl3suySXZ
rbKwwDVwWd92w0JLAy3azOJy2zuEyy1R/DTpybPVx7dFIyFXk/1x6c2X3s+yy5jjx9TXJFVAi/ht
zvZPv/QwZ6k1D9yp+BW0JGu2dfcTn5phGqb9VOeQ7Z3qIJPu5qT9Y1sZVMGk9cVipl1xWXhrByJW
b/snxgQPxDfvhlY5n1rjtBv7X7kxD19wV7H2lh0hzS084iU4ZJcTws+9o4yM/DQ5o8WomSyk3JJP
E06FLNVUgHPsHYsGck5XGdmxSINDpwJAYRhlYDuED5mN+DIVLgFkfWZfdIcR95wjI4cX1G9Em5ZI
0l8Yn5nUAvN3Uwxs0AP+hDUVaOIzulwCC3fCGOUcUY6PQ0FMo5fO7W5EDlT3OBfancfrxW91jRUB
xoCXIOjkVg7WfBqILm0rRMWgt5vIGt4NuyFLHRR3DF7MBBh6pD42R6LO82y8Vp3l77vKx4wAaWBl
+cWmwDUQtXL3iyOgXzGi4JBZFXrTeFfCUtjUCQYaQBooFaE06oLEId3fxdjQcBjpvkiy0xIn3T0N
TPmYLd6V7LMyqqjwM/kDPA5SgO3vB71zTkGNK8DAtLVvq5+0hkcSX95ttsZDRiVW1qNOHmpW0caA
IaYNL4XAFzhVhILUHAEP63EAu+YEItGq0Ws+wiQ0dZJh3GXnjdIOsesmxMgx3n2HRMkmtp/0kcSA
FiKq0eI7gRrmK5qwGzDCq0s+R2+xWLiivkk3eCgM7x5FQCJ4xlOvJk9oJea71uofNK5AKm566TUc
rQUs5MDrb1U7gWUZ4za3K/yhk8E/lUH9kY/p0RgDDPZnizjPGqeZjlhZlNNcLc3oIDA+0al8AA19
CExVBzJEtdzlZCgfIdKJtA+bmDkJJA424+qA8v2q5ZJ1Jpk25aQ9twVmNX0FINvGnLYoNV3jkbz2
AZkDcFWMyS72RmiHqcuPTe19mycvfzIdP1ToXOku7amW9e8iKPaD6nkXc75mGJbJYkESGqA6Shd4
oEvk3vDRbI41eZ6zKe5dVZDFPJHK3CvsMTCexmF4mNOxPy8s3ERLN+iCyLqWJH84qX/y23i/RJW5
wbwy2feVgC1kYwXFAQinPUSZrl+hjIoHtGqndNKSU1dkcLKzirXTIMbbFc3l2Rps50VL6M5Sdwgj
Ed30LgBsivN8DzPhq2M7rxMc8IjuRbbDXuuVawH8rjm4UcntgsFFHOM48wZi95K0P6IFF+P0Xkv7
wFJ3T8YR6i7Yn4y+eQz3EAuZ37oBvBe35M61zsEgz3CIt9agBTA1aU5lnO1iq36pMNypGAVF87FL
JNpT1PYRPWLBrI8Mnq1ZDXeyFHeL6d3wzm23GZuY70zPeSt+WvawTyL5CFcK1Gpmkr/J64m4QCPf
ZUayrf38MNbUKnb/MxUT2EQNob8rgmtfOx+2wjI0EEagdSYl2q7L9kzJHpfWfIByj7uE8V4WJtlU
lO9td4qG4iNgQuioU9qI0/A6+OQ1dRKNWBvtoA2zS2NbUkl2yzcjyvdoW29J1TxB3n5AwHBHx0ZL
J+UDKhZ7MD+ESRlsYuhW6sbXMTafPbcOCR1CYAaJrnIdyCv4HuBDmDxObU2WeMwcQKWTdmf1mReN
PCaL+d2YqpuRx1czGZ8w9sUmRinjF2meCUnfJXnx7On5tYmp1Tq22HQbpxmieaNMKciBqex02bW5
98Wi59oMXJf5gtexQAHcNF813cJgOn4ubfur+mrUUyX4jdSsbHgFs3g/pP53O9O3dOzVJmmGt8h3
f061d293xKmzJk/eK+Zi236q3mauoXFZ9r7x6kTiw2ndI04Ruygn97QQSBFz7xQv7rnSinNg9Ija
0FBiIP0ABr+BsBj6QOD91J206X2akZNbQKe5X+8zEeOyHf8AT/kyf5njnJ5RT+0diKcd2bjtDvFB
LMEXrWBCwbLUHfK8plW9LFq57EY++DlnZUu859ZH6rjE507efEAdRHEnJ63ftbRfAJO0Hy0rWZeC
LNl+Ye8Ww4CXTDQeEViH5qGbTIR+KqA6hYVr1NmXyZl/g4l9o1RBI1f9bJILLgYoTNmu4KP6p1ka
ZPkWFwSmxymfwEXby7LUUega6JqCzH+eATi80RF02OOxb5AClFlab3PDuxHmgGkKrSSgqJLT1yno
iHNxgdeMoIEYvNdG+9KlvkdyziN1dbybXZTsThK911P9u5paWOhtACksJuDe2NeF5mCrpB/TqmQ1
KDs1ZaqUJctHm9UfbsuuX9qchHrGiNUBVK6uhTHtDVBuX8w7Ib3r1I6fYqiKQ2lAb3RMhJhlRRsF
9WnUONdGIqsjQXkwBSPJVUO8K8jH2elKMtJ7AlY1tEbNS1+tmf6oLsxDMdm0Fxgz7rSJlqpo8q/2
aGHMZ4Acp9oXEO5nV4PrnBIe57gTGK2Jv5w9j4SMGV9miiSFvOBRgLAeWj9EJm+LN9F4TDX9kk7I
rVj9fhpGhAhXSw5dNbz1pRWH4EtI7qcev4rvsWJMGclNyuVNn3CE7kr29GoervZYYJ3Cjm3bB03K
b4PJOTKmBeZJAKeZ5TphmcAodIHb2FwfSGfjnB/7t1mIsNdzhlqyJm4K4sO2TLTXOLf5TPL6VRvI
n07Ea6F3O8/0Juwlm2bTjf0lNZ3D6KLNn82nLAI38fQYzrJM8EemhyY94RPL/nyzc5h1YSYq7rib
3MbCf4Xd5VoEXy7U19R6LjI7IrPphbMieU6n+jBGNvl51dvQPxnEK/vGR70weeU/VDwY3jHMhFOf
NWPoOsOLzvR941djSF7YhhkvqFhdAnahkqgtbDPGbK8e5rN3m3/9LZlMPEgYTebA6ClzJx/lMieI
zku4PL16tkTSiVfGYRDoJjVk9X+e1hQVqxFkEXWXgNnVRDA9LydJPVNP0SMuyzBCmb1+P/N0VPLq
VxPJmpW8LkQI8rxxPW9M/q/uHPEavfARdBsZKyFHNVnl1wVvmSQj+XbXSIA5sLOgzEIk/dtKuLuK
ny0t3a8/q7/xX4URAQ4TB6tCh6nuQ5Fq1P0eq3kMCz7GYwOjzLLE+v+K8S5dBXScA6EQPA5PAB6v
7lIZXqh+VpdjwPOkZfDQDC3k+NBuL6b9xDq0NUDshk7/VAdGajcsZ54hTcbnKoUOaw1hxyOM9BLw
61AEQDglF86hsp2Nuod6PVx+zkKWO3WsTlvn+6WI3q0kwAi2wawBlpp6AwyurWzCwexpwvFSPZ06
LvWymno7Jfx79d55jto5xHRb6tE49D81TLKNAsSEPzcjvNy/3p76CP/1VgOOypyo5sDNatj+rkUF
x2BNTjZ+IwMhopxt3NYyAZu9AsZavN5HMu/X3Q+dtsWWoBnctc3+3D2J9YOeRFv8iVEKY4pgEi8C
jgVCUQsvVDfF/BmK21HdpeqS3dLToegNO23+Uz0VIepo0TkaQPe5abCIKG/qKdV9AnLplid1D3VM
pfwtHv91UDE3qgOOpXNSL8VLPCijnpLmOW2N9eXU07ljf+RpLHT1tChf8GgcRUH1ku7hHF6RqOiS
IZZflrfJBFhs4uXcWUz1SnxXS7xnd4PJpAPnhU+PYtviqkpHeOyL5lYHEesa2/18Wwf4VZd+st3e
NYjyoH51uIjiHqdmgCWcfuyZmJsY4gg31TmXwKL1klMRMvJDGkUqXsH+rIKWxHOm2ZivJGGJa447
OvXRaQzoIYjPYuXBOLLZmM90Cx/FgBcAnNOnlQYBwZVIqOKRTRKwTA1F7Ppuy3ZiDOHhyNnOkkZe
xWThHmIW4mTF5Qs2r/cIbQWcZ4O+CV1B2+bnVg7P6r8iqM19pWhiigrWQhoyU9S8A97xLRMsNpHt
KMSnjow4TLyfWtDV28aZvyH3h2zpAFHrCcg3Vh57x4JugOvRq7Wkb1bp+WhdMMaiYRgFO0T1Pjvd
SxZTDy0OILuL8drOmtkz7IE2Tj95CH3IhWfDalJM9eMa0JgcF9auWL+vcLdvg6ZrMoEJjpi9uGpq
XmmoCQyAHZRpm3lMYhFWZSfHoJFiC8bK6Q0oPBfzreuzfJPm8iHOKWxdNTLTOxgUbZn9tJuk3cuY
7tEcOf7yt/Qlw1orf4M/sceRkYqJ4f5pbIyjXjBAMhP8BvRoX3dYbsCQxxg8S3eKPNtYeCYaDFo6
bHkQqesvVQ6mzTDtPZK4VS516ePVUZPRGyXH2qLXWYeT1M7H0gM7KIUiqMPr23QRAq8IqnqAm04a
AKrM43ywXFmG5jRc9Cq3T1WD+CkAjJjHxNqOapjpmPK6Qvj5qZAc5sq8klDFNno1wv8jt2xqQUoj
sGxDjaFHA95bLl9Q6U1cqIwifU9MO9IU9w3R6nt7igjdpZOZPTzKSoyydmVRkXSs5s69OuUrjdjV
ZXTS0Kmv7uxYp1njW+0Hfztm1I2a7x9LZx4fPKolxirOk+6dA6l9XaLpJ4kLxj4JUsIpeOkadwk4
sVqyJ+FNmRzF5UmnvnbKegudARLJZMnHX7SCqq/04DFysUJzU5L8ksTghQzjNvYvhfLqGXX3az75
2NGMAKd97oRDQN2yJIjTJaHeM4/0Umfr6FRUMMLulmJmjKzRaRJ2k2asTIZD6dT3ogRqFiOSeXOO
zpZt5rtxOCEdRVz4zYmkv6lBN9ypWcg8EuVhnH5ScUoythGewmm4dO2yiSbzu24wnBBjfqUPdLDP
WLKwH8ubcrJj3o2wBVLgXtgV1rf1rW/F1XDTT18lOlAa1Xljb2cN1FldCxF6dggQ0ytcF2QULmsA
8QxIY2giDL27BsbJiMEJJwF7qygdpAZ8wn/GqWqguLKkCsnxUORt2yV5x+vowaDe93IoIt1IeYRG
MIVCdiqAbUQgdOxWKY1sF0tKRlAqNOXc+yn2y/K6Dg2anLkc5cd7RsG0jRRzQf2m2/KGpB5fmuzA
sIfBDRdwX5mPXW/hQkUDV2oHnZFjNuBV6xLcY0yhnuIWT1GXhZHHRECq3GEZZtFt0vFBaPxhtyzw
4kqLqky9yMgkuoyMb3kl39vcecmUo5liebF1UD0yLFtIdi4wfDkUSged+3kYFfpvNT9biTnLwDrM
iypxr74BK36I54g5LT2aLRBwJld6D1Ak1edOShxnDT5K3OzdNIqbVXEukL35po0CeStDbZNEWAxA
kSGY0150vb5zIjb8bgn6a9vRgerTNxG3b0LBQM4AkycRToNgCo4MJJS7sYARlbxDLPwwBCKYfJuK
mC07hliJ1eovCGI4HaVGuYmByLTY5ULo4USgajqOfY4Mss6Da6H5YeWYVzsbiIiDs1nAydi5A28i
UV+SHWEYZ2D3iHCj3fvSeqnaoD4zZCNqvp82rgHTQxIzeApc+wlN4Xvqmj+rvv3QU2bI1kINUOoo
HQe+gsCmv4i3xB38GTPW+NmJyGwg1Q0Q8DPq3ziD8j/4iqelxkx4yk4b/JVCsgqOBcO5Jm6/Znji
pY4SwnjMtD2sPFP//oc8NbY/yupTG58TeSrtHrGz4sWqkR+GCg+LaZx1RetsFdMzE96uSwxwk2qA
UIMZKHYe5bua2LlqyD4xvNnPc/KphoKuX33F/OglMwLAGvqNYebsBQhGGVu5qLebL0TIbHQi28N1
dtbDEqlk8L0Zl+/jxAIkU2afdYAC1zEqUsHz9PDfecHWPzV6qF1cw6Uxsdh5CHj9h3F7Y3KhwYHt
jlEFh2Imu5OhKJNf30/LHTvoywI59Fi0wIg2WZrpEmxX7kLa8yEhz/tDDdQ7Fr6JjV1xlWqMw3ey
kTdNMRm9mLIoCjzEuvzmRPjwlnDg+ExqlGTuwRSd+zBbdDh6dU7znv5tYBwZqAEeZrPo/McvS8zn
9t/fuPOfdPI/b5scEoTKXqA+mH8TJ0Ljwqwf+8sjbdoxZ+GYFuOBeGr9qLE1b5bmIas+5TzhF2Y4
SFd9A4tuQ3EuZMoFQScHK4ByRcK/mxXNh9wmlrgs/aQI+VG3qgBbgg+/xhkTc5Le4dNbd1EAtm0G
oWAge/NkiuJlaCIuBCjISqCpyiahztNMEZsmi+/jD9deERzKEigoqucbVdbb2LBiqxWucE1aIjGc
fL1Ojpm4VL/rZHlqtNz+fz4065+2++ps4Y2alus7AcPdf3xovudn3qBZ7VHDU2VD6NN9YUZJzgpr
mZrlTs1LZ6oELsX6WekRTF1O0gaOU1sLDcsV2zKXNUh7HUrtMa7NcCXHrLSmZWHx8NxZ0sbll6xD
6Tu4nDRCF8/ApG9/2Gy29TqYzHEXWiRFbojH5LhkzXM3TGyq4tTIMBaA0uoK/O/njPef5wxSJ1i7
6u0jMPinBCHu68wMcOs86ri4hgm26pEfbz3BNlFouDQ02AetZHrdTMEE/eSykvQ0i68yKRQJXLHJ
ozl6cqrlatXeXgmq0WZtk2I4tRUUy7VgmOr5eYJpINWmEtvF++zzyZRBcC8Jnt56BnALHAjWH+0S
FSMzomD5Qx1yUgFljrYir3CxK8Z2P3ryPMU+TKp0guGRT0eP4M8U83HFQ0pHuz47hDq6PsJzV+1t
tjACDKLsk1RELD8eqq2RMwaygI8SWvBD0MD+zN71CO5RPL9mUBMWr8VfQu2ujKsqCvIM/2d1VpjY
G8PjBgCzTzVMrP9XCL0qzP63LIQYIUQrlk5MNdEb/5CFOL1mVfk8NsdUFqyQFKuHzseiwLTh7JTj
o7u4hIEgBMVguD+7LqbUzUAeQX6peojNGOy9zopTVymeVYkdjQgK7MZjl0AAHqQl5bcGP9GgZH71
Z1Fq8d7Ayqkd6nSvGeYPfVx+eUn8DvcsHFsEd0H+6WcsHIWGn3bLhtqYzFBgleGUoG9b6T2kdv++
FFW1n+uI78N9qxWP047AhrQBXxcx5/vC016jTiybourHp8Cb9t3SXbS608MM9zS/KZ0L8k7n4kB3
Ve40x4YxieCpryT8naNgaLilNE74E+2Son5qweqO1pRnFF6tgUa+1WGTKyOJagRuJPt9z9KGeEO+
Kw6+V7uAnSx4ihm20tmIityMjvVLEWKbnBpJFWluk3/mQRySkIzlhE0VuDKp1r+bFHKITp/1If4s
UfRpKeaTZvtrLSjjorq5GhPMBn3bZtVZKOJW4zn3JSJ2jb44rpLvXtqcAhm9slKi7Z6wEq2s7ayw
IZF338fA+R7p1S5zeii9Q4R0JGgOwJDXeqHiCjRqhEUOm3iRb4oYRMW/tTVBmeZkn/YwPddFcTF1
gfVJCoc+sajCl+DXXMZf4yY/rkzVDuV23H/gHsFzYY20xRbOw6EWpitW3NLW9kPGmbIIJnZ6L/da
Riea1OW1cb17psHgVawuVXG2eWsqMgj+XkD0fi5OfuxsIv0Pv61XfUc5cNHpRU8f2dTHBA6pD4iw
Rn0oAp0tGDvhNU6+H4drtsWC4BIrO82u7j0GLkuN9NxXrTCV7L6FGBm2vfXsR/J7pFYhb+HF9a7+
mtTm9/UCF00ldk45PYt0gAFQxQhgavNWpVN0lg09fgvwEDPRS/zmmx+PN8fCs9mk79k4Y3pw6Ml9
raGUK1jyUYlC8/H0L/gpfsGP5TYr3UTHKLmjPQ5aNn8iycddYkd3DfB8FxnGtrHq4E/b3WkAJ4MB
FLBQ3huK/ig1HphOJ5GM1z7+AdKvaetpK8TFMBp2D2ZGueVfKheGf9phC9fwIdtLBUmiLL+PxbKv
fYRsOH7YFybjr8idjUsPPc3R5BZ3wOSWmuNpnv3xKM0AoMcr3M24EMKOIA3Ios++4NDFfoI7xsFe
xM2htzxp+NxgI6YzAPTH6zgvH042my/ZApacDVdNoAVbELF03qsvcKinAdcRBoA4JfA9dVHsGo+8
haorAWS7xA5L0RLxYFrDng4dD0WEFX2fH9xOw/XI7YudDCaFknZ0qjaDu66C2ANJE9vp1iERD3ZS
h6xnxtWYb2I/OSI6wyo7W1lVh5lWnpclcXfNpFubSVuQyerTQfmCCassT6sL1hIsD6LERxMJzI38
jIqnq5Ztga30Yi86hK7v1YyXAt0r0ncHO02TWx0NjEEqYycoadbZ8/B5Wn9ibKi8ds+aqT8vhmuG
0NeOlW6ZO+FadzeQyznovmKh5YIvQUUZ5xpfvvVHzE3yHq9zKTKCL+EZX0yvwZCAhOc6ws458VLv
3Cyf6y+tumX9CUUdQ9DGhmZbzumefdyBAOg/LJDXj7hbBZeIgM+DX1rfkjrIrlM8Cdzti11gFA6j
qVm/xK186Ol/jnJcHmPPS495mhsoR5QyPq+LS66RoiMHTOOBEUluGcwbJDrnsB7lehSW1/I2rPYT
+1I48LJsID8kjFT8Gadu2lA05JZzKPzhgIOIOLn4XbpdnV3zKA22TsLLETOJVFrvjlUOcG4wPNxb
BjzeFoYgLrRf6x56nenEp8xrXMxbKUIiQ8Knw3fmgNjs2Y677jg62KAbQCoZdSeDFgJJUj1cknk3
meYva0wz/IPN5mLXXXOZhPGzhpweFpPsL6Ka+g0MmZgcyHmfTYNxwr+dYQ4oIc5+todVO2ND1uKX
KPa/ZsmQILLTobNEiI4Kd9uX9JCWlV7G+dnp5sey5XIRgXEzNVoLEBP4g1qbHqcXAjCMs5+cFw6g
X+ISYCgyDpCchkNrEHzbz91BL1y65Lpe2rOjeS1IBm6ZC0OUbTobt9VoD4J9ekplBPcY5QIYoZF1
2GZtMkQmZ5+Vmo0n9Xbrc8RQebHxwN3J9IgDzhPxmMAQp1gBAqUZI9mM0qxssXpTDOCsRYkiJQFS
Qiu3TRsDq3viuEq4yOwEAc6Gz9iFrwNh7bquWqXSZkCv/pUL99Uulte1uiA0Vu6Ykx1Gk3Fe3LXf
hxi2o8+4DyZ3/k4m7SZbJgKRlZ7BkcoxyMbpPNqv1Oh8IoBbIKiaHRmOTfYxx/FlpWeXZu5uPQpp
Ze/KxYhobXS1R/hR4XqUK2FaQUQE4twmsYPUeDaE8WjYNSQT6vWlDxh/tfe1Tmpmto8xLg4ihW6V
RziSaRgQKLKzAeC9dcrlWW2fK4cc8Qus/oa1n3eRglJ8WSLQ36LN3kdFDdahnVOmN/elLrBXw78d
9rmL2aePsIlR4rRrkQQkiCAjucgVNR/jeceuTynt8kzVCDVH5tc2orrsECFaGXO4qt5mNSHz4Iqb
HlP7TQf1OUODj01MTWvFLatIZokrffO+cvsHIpETj+CGHIygyMaD0Y/3pUuGU1lkGVbNAiOcUYb4
Iq6arZUg/CdWRqcXHeDZ7z2itBWR8tPC8XCDeA49GUbQm3pafJxeirPRoXxNMXrhmjePk1Y/Nnpw
j52FWaV5o7tFG+KOd8K/r6SUfy51zrXKCKrX7tkE4uCSbxM28/vgw1Dp9HpvzvWt9sjsnV2EJs5x
baA9xTbuW+8JtsTTiDt1SHIAOlOvOeUrmqb0gIF2aqLmtmbOFPGMJMIFXZXnNqh2S2695ArQrJS6
RkvBY/Q6uIyip2ixro4Jb4pOf2hRvvD/ZASrxOwTDy6m36leZ2EdgaIR42pFVsZABhVVHP0eBPaq
6xmxCAsskjJyk5rVI0X0uFnBlimiP/GG/JsXdIc0ab4jTTvFzFfQFWfjDltulEQcdHsqeugq9qTM
UmLqIhfBgNUvyzYvinc80/Cu1L6tLxA7EYQe1gernLpN6rR3JdqxWR9YbetvqvZc8YPIphLB0HGn
6vO2bl4yRteIZKh9C0CbNKWtF5q84rJXbf3Rw03Beqy17iHxYEFHDUzntgnuRANBqmV+6wZ8dIFe
IZxJcZd3fQjy4JK9cx+dXGzj6ZtuwIc2yfZlHMzXEzuJCQ+BOxqgz1sda13ALfj8oxKBFVJ9Q+5v
fwjknlih4NopKWqipEiRTnSDZjOnW1tEjacIPPHgD/EvLX6QaM5Bq191K/qsVJYzFN+DRL6zmzxJ
TT4ut7HkWKOZlDBfYBtjD/IpZ97K6oPUZcr3iRZ/GCWfoapS2bD37uy9L2P9fpRz8KYXxadhIhZQ
121niGfXL45kI/zOouxkKACkAPlF16ufsrn5NYCcWuoYJ+rfyuvTXRosHYeIiSV+4Q0OYDI6L011
KiwTuphr6zQa2OVx6QSR7ew0bdyJgTyctK/tgyNg61pT+rkiIj5MhxgT3K0HELizGbqvN2tiJtzH
ePEz/wfxF49gUHtVL4mh3+uDj5WUgqpW6ZCM30vHRiHZZwOg3iVT6vc/a1nMFz3K9D0gtNyPxe9S
uDVodIWSmmTpyIvKcDLCWdDJQxJnOWzRTcxMQ62Roto6VLKnwVGau1aD0jjUXqhEK6ofVy2JM9Ne
U5PxIpnY1vBnZomP8qqvT60fSTYjGFQKj7U/qgS7diwqxDNdvvGG4L4Kp1YFhqFOKqKoXksTahJy
6hWAW3FrU1XNuNZiKTCivsFQAV5pjOSXwq9QODOp7dnW4kLNACKP/YQj25SJPwOAVZ+jo3PcRLC/
DG+ASqu6Dtv0t0kbjvqpcR3qXir7wdBstM/PbvDYLxiOSLPcGHBPTkmL8X3r+kxxkvyczJhfl8lr
bxNhODiX1I5Phm06W6v18jB1XfoxiP+IdLXHYXG/dFUZbR2lKtO6AdTb+jmrVTajB8WKCA+nBuI5
/Rp6MhfHFaAMewor8i8Ie8FlxrZ2Zse3uCpi9WRmJyox7I2h6xvt1ihp9DGHdbfrIdgpK+4Y1W+2
0NGnc3Frk/3UTiW7KytSWtAs1jaqfQ+AVm8pDrLR3tcqiR638aON6qLHcuZkVbpHCCxCIsQa51Ug
OsZH2+lpjbodUk+tfFoHnGuTaw7o9izv2msZc3bQ96aQb1anEQa3PLYjF+qquo3Iodg69dSH1kcf
TPdAa8mNsRGoJVNpn1J9pDJxf0lkEGFXeFdcvJmSewD51awTBh59kF8L9qCbKH2j42rTMffa/GDa
X/PYwTGUlJtwRXyc2Ebz1/rlFWz67AVoD1TUZTOPn5LgtNDxCBbChwCT/1uawBLyqZqkkhiumuVV
eSJIQ2JFu5Ma9LaO3OaZvc7v5jciXq6pvjwPBeFWUOEBxoJMsRTKXR2kb6vibYWcY9F/eNHyNMHb
HiXGkzWxj3m59zL3PkbDQyOdg6/61x6oAtYYmq0IdDCKNbkvlMpLjZtdYsnU+r+OcTUdv4ZRI75J
EPXp5omEcE5SZct+t+58adXc2p7pMdPMUCkQ16srs+bQrtuLX5pQl7JXzK1ZJtP6FPRw6CJCwVR5
V3csz+slV6iJzDrUUIOifvjwXPLBJOTdQz5/zW1oCh0nl5XeEkf/heU6pEZNhIPLyokD7TvedxXG
a3Bd9QDah9qSVXiyRpLOOsL8M5I2GoyCvK2rNFH9ol0jzXlZJ73rdwjVgll9CujcMMxvCJ7vPWYT
rXdn0MTOomokqbMyYQ6s5tvaaZoKXDrB7DVd+z3Yw/cuGp+Bwxg4ZHG6ExjJcXlUABjr2aA1SbVf
r4sVQ9AYsDDy4QnBJw+z7n1RNTOkzWy3Ti7WAVbn/MCP9WXVEgVImwnZwI9vSVtskOIZIHH5KiYN
SkMkwpJ6GOyRY7UBDTd57mwZNfL0GRBUneNooYsI9QAfDkAiNgYKzpiWa6xOSBWdQtnI5NPCT4Ee
9KQ15S3wlbaXhZeUyKvTUjMlsQbjAbY3hdB0tNSO50P5RMqd31Q9Zsnpf9g7rx7JkfVM/xVB95yl
CTphsRfpM8t7c0NUl6H3nr9+n4iaM9VncCRB9wIabCYrLRmM+MxrNjnSNZIviDaErH3JSMsg9FRn
OYnE00jc6U0UfBTFy3hwFwdR71SnL9lqrGLpKiTaMYL+bBbhl+z1xRH4FOSTqyHZq/fC0QuF84pO
atLU9yT+X4UGJXrS3JPHlV8rYnEu53Fmfcp2+wwHOVUDmkCdqHrzFBoATulJyK4L+DNnrRPt0cGt
dgncw3rslp1sYQI1o+flcVny5hp683NLcrvU/gPUBxoX1DJA1JsXaRY9q3uoNoxx5+KPFRhuuQ1L
HGE6GCZSo0ZS4pypZPh74bUi0nqSgC/ZvK72kVGkgMXk7+GWEGbIO9MbslcKR/pCHqxmip6GtjFP
25RAaUpMeTIeVYtjyRElqJy7OXroP+25xHBQsPYE7iW8nFcE0Fk3KV2gz0B7qci+LLd4jTFmwqoN
umVoqP63cHe1BfZY8Sc1j+jWrFg587Y4n6WYQO6mxa6a9gI+QCnIG+RgnWNi+05Wp2TYQo8Ml8K2
2ylWoYznYimFYOXQXyUDUcFGbAuJfJFQMq5pagOfgq2pHSy3RLPOcrZFHFA2Thi18sai7YO8sLgx
Q/plOvaGOwHZeazEwQrLLwUYAGJPz7ToNqMVdpvXptEMEOX5NVKGBCih8woX5iBPGTPds+7jBEKZ
NJbcWtHm15FLdCyb33LWS6p+C9q/IDkKrdU4ZR+yBjn2xJCKwc368RiipYOSA+PaS6EG63B9ZJxe
Ufrt4YkugX0cHS9eq5+AoQZl72JZ1SUK0nZ0pzoYhRybkxfcK12LFJo1ayTo3y48lGgCpJWOo5Zt
vvoz6VLGfRWX1NO9cLnFe6xa1agX8Xe0BUhDKhO+aog/CWBgOC0CtjkpBP4nRn07Z05Nxkvy13NZ
/Ap+bG+vBg0iMcNCBSswoa6LwoNHi0UaZ1R+WmQ1ZGSS0dGa+ndNOhfYilJbWtko9hdUkBfpbaDK
/DqJqbEpmvyjz+ILGTkpEWRiW6mGD6u4YOzQVnnUDcowARzR3ECzzVye6h4Crkuhw5GBhG0KA/2O
5UzNGa3kpScJgCYU6lnSB+ssQB2PsviWr0uiRzP9mxZPZDP1LqmzRy3XQGGpcSiTltMy42qzTaFU
kO2GOfZ6yYoyEe0dyXDIm+5Tp+GhIWOyNgcmkvwL6CjF3cA99oZPPYUMTEjCrd0N6PCCJMf3eQGN
Mbw7SbKXw13NiWkS83E4i6p+iKPD+s9cWkqEYCrM1CMPKL/9jjT8aenz80RE2Gt6RXCip7kea83Z
yBq4kizwYkTDE+9SSRUYkhQfIRG4KW3IUjkxpLp/IsuFwEGZd5VnubVtpBUky6Nw6YdW4XI5jWmw
RuwcFJ/7MNdtBYz7QRUTVB1Da+cQJJB5p8QxmmwGbZtiTir5QAOyyRvPx+ahsdxTlJU3VsTIWVhs
HNMLd+39Ili60xRmVu710DW+ZoEAUqpBPa1t+y6iA74qNEyvOsJ01Ps5oT6WSWV66KXMS+6WFxqy
7hBl5jdv/FQs9aBOgZf4nPOeWo1HkmpX8XkEUxfDWZaCBV6XP2KJKoEBHRkRZfhqnQ3cRGVAGTJi
HrKCmuU67mgqnCKjp49WbGT3XXepPg5yqRurx44pWVZWckRTGY2HmszI9QH9AR7+Ugl0t7R3ltU/
DuMk1ibXJ02zeK+U0ALaJRpd27G3NtOI3xt11VU7kmC4TvqZVuVxznRCQKRuBQLs34V60GUvc5y/
mRFThKkjvzAuOnMdkC3TBZyhQdKJ662oAHKNmXMWB/oMpE7c5BLxgVftZd1geTKb8aXwwGA1Czi4
XIKn8LnTC5u7kuLsdmBpwc9TYBtD9a2mSrrR/WCjIBed45F52uG5Q5Cyrn3m42D5dAlswebAeilc
pC+/u65L/pzXsDHsBhWgxuX9psTecIcC7EqdrQIPRdgHbeaQ9LQNmJRElj1PtvUtcGQMb0nXrvuY
r+w2r5ZJQ9YGkruWK7nsiSnlndihAVLbvKl01daEvlUFFC41TlPWkxJXidP6QiuHO7lu1mDQKdz3
ZyhUQSOXKXxCd8g1uM3bMHsv+yc1har5rEhecfFAtqECSymeMh+DFYybCLUmjJKa5sKl97ojzX/V
Intr5NVNVH8OXv9W1fTVvYTmSmYSssXSfnJyIWBaKfYsEpzERKOkQgjGK8xY1tRfX2V2V4T+wYux
AgeoYxWOdA3b18u5OURSHqClXgN+eScq/0zTgn1upL+UKAfuP1S/ZGkaDsGqkaCPEMlRvyMCw1Dg
qHlM57L65SIKoDAdeDucRi9+BnFIcW/Cr5HXVLR61vAJ9/7gxgclDKWQXlgbWSHrgAIOyOZf6gCi
9cL0E8gTkVGACLGo008lLGQ7rCh+aW1YgZ/6RHwmbfYgHYDksqmXCSSNsvnwyvYCEOWHateB9tvP
bfW0eMRBqO5UaLtI3QaqnBIzNHSgLVs6u5G8+ZquvIeieVQNYMOlY0eBZiV8/xotwKsAuN8WUgZT
Lf63WE/fyfRpmgjvSwSZaElSzBtcqWBFdJhLiF8v8gsHH5b1UmifqjhsOpJOPA2Up/o1HRKArDbX
3WhBwhcNQvUkByCIQnAy9OcgFfW7AfDbWg1SGqMYKw/OOm+NUjbib/sI9Kw8+wxucD00IPOuOqdM
eC6xSrAXDir2U7lbqV1Kk8DFo6eZOTFWW4Dt07IB+Agw20KgCYhuvJ9Euu8S58kwmZJBm/6KJKQ2
Mpqt35q0SIlDrMa79chpT1gKP3WGV29o76x9p7sEawYQXkqJySwNX5Z0B99PYL31IpHSQ54hHaBR
/JTl9bK9bwWYa5XedFJpTLVR+978sAWOJ739kdkTjEIpJyEzG1kdRVL6q2jRY7AmF1oiKVvGn11J
n5VQEAE0JBm8q7nXL6JyASpgkZ8Juz6h1sk0Wrhv8oZIcqBpJrwaGUUrAFzaEmlJ05P6KmlIKHL5
QyMZAXT9lXZwGuzPAmmX5BntjdLvSheW69jbgZvH/WlGAp85EgsUoOFtaUXcy4G2K2aI0yYtq3XV
Q9w0nXtZHV9K96PQmjepaCVzRhofD3BaDnVWX0tNkTK2zxeKHhSRiRknQffUv0OB9BkWITxMZnKm
O+aVa5y775X2YSa/vq+dT7qmb+sUDnEr1ehQEsn3AVrXZXtGEfNNVVmMiZkjahcS0eahpM4P8TQG
BhhbG3kK5yWt+MrDrSfBPGUZWDRQAMGQallZ8ZjpqquuIJQy8VR37iLV9WQOpmpP1ChOFtFLJvJ3
S9ZP5Vn2quUir7yTi85/sjjv+VhDkwGiq+dfuC5DShUfZjzdyMuD/Hm6i2hvUnygGeAwDrkaOEcW
9GxqxN17rqmob6HwsaDTxpN/NgnRJlgaq1pGVvI0q4hYltNVfj3hfEATma6HfPaMOhxocUJmlQF2
yCvAPE7PZjlRyBUczlHaobzXTwkgCVS5+1mTvE0q25a2tXPyYbKGV3jJL3bLxKs1DgE3OjWciUWG
2p4s36N1eeVM8NUkynPpQVw3tXerVpIBlA9yRzqhPP39pCISYYi+OAgW5gtuXkGIZhtTVH+RFv2L
nGvU2m8Hy6UF8GgLTlTg04MUWw8cZ2WG8VeADgbC7PGZUaFtGBfVc1fezZZ9rxSkZNDrWMtrVvhn
MPCk/KCFbHMYPnWXehu9VJr1Ud2IXSpKe9NUXFAZVajFRvNgg87zDkgkZnOEqrJ6YV62iCWsxDBg
1zQeoUldAdF/bEcftw+XkT7eRjmdZCgR97VpWjQSE6au9FXFt1ohtHUerOLWfiibGuNmWY0zDIoB
tg2z0QytbxTk/yoa/3eKxuico8z+f/7f/32f/iP8LDd/VzS+BOER/dvmLS27t3//U+v4+IG87PcL
/1Q19p0/bAfhYhx3hGXbwgE2+KeqsaELFI+RttShXrv8B2LwT1lj4f+h6zpuqgJZWt3WXZBbf8oa
C/sP3zJ0y+VlnmXqlvE/kzW2/lnYWCDZKyzXsUy+oe0JAIz/DPaky1K1zuSa5xaSJuBM1SbrYgvh
fSQrYt019yD7qpNWgaMYUjMh9PnrsTrY6XCaBq1wNq0U+pgbqfmBhdmQC+NYLj4re9bAY0tpLJNz
9tPC3Jp5cIik8keTxtNuirSrvo3RQpGbcfT0/BBbg0/XZG1JpZWwaZmzYjtFSEQ+hpd5hptttO/D
PDzWPszEdX5boAu7hin0mJUeibB1q4eZfiiGy6nCRTcFQ+bMhg0Z+grYxwQtCRqVU1cPbbjc5/rY
n49jftQoH/sp6a0zp5SMAPRv3BAj9VB4N9RqQMpEMk3BBpfM4IyUs9sEXD1km8ShMwzqr3ONPEMe
4+dY1O8WWDmCRRfRDOe59tLbtg6ROOqeMrt20Q2qK34hPm7eAnwxN9o9XHc4MHZAOQd1iC72vxxK
bw0gMUxc8ImOPWNVVN2FT/sILZoLAXhwqy32U53PV3Za3GAA+WpjaLnJxvymqNxNQbR+WPRbR9fK
nde/Dr5NGC1M6moh3qVTsuzlG3ZRixBsdBLQPucJeiHYACa0cZoJximu5HHl712bmbkuB7Eai9tS
KwFulOSrfQIR2zqPOnQPQ87q5LIMAQRCncBYzqK4eak87z6Y6zujRuOrdR/8yED+0qWcgWCCnzsX
vhFw3qnTuvWN7NNrLTQ48pplqs7GsaHuGtYfdWdNKyopHyAlJiCkpEUBAm3FsRvH93Fs3z2Lnk+O
yWCY0qXHFhwKVtDapz6MdxN6KZYeI6caABVznWODGBtsOLQjh4JeaSnqL9N0fCh1y7KP+hlu1A2a
11dZZ3zaGVcrq+7zgXZfV8xU1iL7Kw/JgxLnLOloJPVuB4R/rHDD40drJFh+ZnAu3Z6B10Sv8UjE
ijvxvGvMztq5oEZr2CDj6P9CHTvbNGNzJYFZOn56mP41a4PxAGS0vDOeUpNTBRoHIUjh7LAUOrcm
fyfHU6WXh1KX/mAynmNRWptLdh1nx2LUrlJkoEGdnGANXZnDjMUXNA5CS20/lnOwQlPqYzGmS6pJ
IAy65KoHT7rvUitCy4VXGvlNM83SrDd9bIzgySp8aCQOxmL6vA1jAFhj3oM8rMwP0enXWg9JH+Xx
OsUUrfISBLXNdC28qJQabQhUVw/26Hz0ZYvGaG6ii4u+btRkd54ulp2d4uy3TFeW52FrMpb1xrRi
WOAjOG/HXfWtuC5cdELrLLjEcvaQh+lT7RfjGmuXxmrRDJ+tPbq4F43X3Y+g2tYZGhdExWiDmYBF
Cid7rLqQ9Hado16MEmYyAhZLDs3dSPiLJYq7EqG+xcbmwia93/QkVsA6w5uOiHrJcGjo1zYnVS/Q
/fJSWiBZNRM+Fy95LK61qKYh1sS/RD4d9SHfBm1zFzjJL/ZxRR+dg6dpPuEW3/dYxbSYrCA5j+vw
lur90O/HoQTOIX9Pa2N0ArR35CZNgeKIvF7btrXJZ0oSaZFctQaEnLD+SjoNI6XLwm/uu0a/9cMq
XWOKR8KaWNd9dJE1VBnjrL1xrPhxFGgZtQGxXtcfRyy0V3o5XpvFfOviqMYqwfBKXgfLSygMO18t
1W2q/8S1oYa/e6bf+QmD2bQtNL678VO3L8EWHABQX7VZTLmHdmmVjbed1cBiLrp7owRqLmYCOn8p
om2Esp23sKREfXCHhPR7a5W3ejW8AucGobAUl8KUBWfN3/PLN54rriM6iDj50ufCw0abmgdjtKCQ
iocyq0+tWDyKuSieIWw7ZPptwCLgYoZlmMX9OBLsxsnXFBYQ5JedRr1724esJh1IuPVQopTrY24k
8wvcnhMKLcjXaKRk/EBKy33xoPP2pkfHAzQ3WZalSx3SbRP0VADWPoVC5oo+uk48+32ZBTpFkceb
xPGFj9LZ1pb0r2WBgNgt4jIexFmYFYc0EU9BrH+6AeoWsjQYLaKHgeaeB+aw86fxzJ3RdKQfeB3T
JZn0ZitANPKdKvS0pvVgYjM+gr4Mb1GCwmupO7es44R0ngCowTnD3bevbEAzPgailLk6bA2z4iYb
ss8wsS6Q32t2/jC9edakg4mjV11TRJN317TUFArRBjSi6HOxl+0w2lQrugDTYay6RjzmLe0VIBMF
7dY/1GR1XTgOFAyLfk28cknZ830olmLdEkgDVvzVmeEjuKzb0AMHMIDJ7/raonWGQlzr6s9F0JEH
WhG1Im/GZdwq11Jazqyb80lLr2do2S3ca9tlki80lJedca/by62RwymtkwHZJgiyzsT7puICqTh0
UNFZHRPnAAVxV9vu0wRGaS1Hu29ClG+9wKJLNuO9bb5AjQjRZbR+5VZzM4whzOpkj9FvIZU85+nT
n7qtlrsX2Wg9VIZ9V0zQH92pf0ncoNsvHtzexSLDdpDj09rbGriinBqOnY/Wnxetp4kCa2negoo9
8/wOLFm+skzQQX7jXBsmIk0mT/KKe7/2d22VvokRlICDyHy1MBB14OCVk5+1mt5vXLtivptsqodu
vS8L1DvIYUfQpoybgYJRE3SwlJclgs9WP9tjXq90m+OVzsgtIFWcE1LQONZZ3Rghlmj2YZEdnEpg
ZilOg8MXruLlwZ/ys2YUZPj+S2wM8ZGc8yNKzb3j1ogIjtovX0A2ruwryBQ+7jLWRQeMD7mu7LUb
bX1fVmBIW2s/IOi01vVU341hne2FX5hnMRVNyhSlpBPcOxW3uJPXb5ZI7ouZKadp6k+LRs3Oqx+s
VMdjuxqjVZFl8N+Jh4JS43awHugW4LNdeY9ICtqV90ABGE9YN3hKUyeSTjoviP5j2VSqtvytkwef
RdFQh/QJn3DM2jTzk9N5J4y7cP1BALFDTYUu1vTLqirIg6F+WVm/lhK9ljG7N/zKWrkv+eUgMN8m
BcYlEflYQD3tvScEbf9cfwJ1zfw1MBICPQRuxksQ3H6aKnp1lgH7d+goJHfjSQhQWH0/DqvSyXHP
Gu4Mr3pH2AI3FLqB3keLpsG6bcfztAUj4sOJnEFDo5T1EPgSzRfp161bURoAyYT7GqJrnTMCIRQb
LZ3MFZ3jKxO9QpEdez0mPkrDF2qcvxK47nW6UGhKbjszuTQC/cKdHdQ6cv3MamlOtWCul5KBaKIH
40TT41z4HYOsvls867XQnDMQvSDRs+yuz5zz0uA3tlMAB14DlDpej2X4ZJfTjGBAdGbXFvMusBOm
vw0Z671GiZw8Vmwbn/52EU/PdrIETF7VNRBZLButPgIj2dDmQ1bSjxD8RfcDNbQ9QEE7Sz8Kw6Du
sJzCHO6z7s3vCeqveghBuHFlr2peUKO2z4jINZGDNgQEKu/zegzu4xZQF339aoUt2QUggn61RLZF
+/imtDCATtDNW81RdgtmgM/uQj6A6s4qHYK3UET3jrcQphTUc+y5YDlry6fUkNKdqIO34jbRapM2
XvQ2eeOzGw0fc999mgtiNFr5C4l92R7mXEVBcttryHNmfX7CH24/iA6VsKC/NUwgAvZ4bjTBGT6Q
KDWEzWsftnBo7QYdkX1arqs2SQ5J7D6bSX4W1PVX1LHEoqL8OpqIMiPJ2k0E9IuZ3hgoga49hLGj
TqMcWowXhp5e+QYdYzdyfnWAYYMCdRHKVSx405p1vOx1D6/jBh6Wkx89RzPBLNQs//0dmqm/LJCu
xL3engl3yqE3GDTksFAg/gdmic/B9M6Eg4aNDebkZqzQVgnHddEl2wCM+haxcepuaX0zUmVaW9Sa
DxHGhnbygK3iPTBdln/cKkAtwJ0Ekzz6uBVQjwN5CSfBJFLubSiG9nSEuy7WZW9eLZF7NQb6lVmh
LUgT7AgahiSoddaxh9ee2Z/X5XhnNiOqBEN56BcYQbr/LsL5lpqTfWj6+noejUe98l4wtj7XoNhy
63KDeRASHZoXmAUzeEdAPJp5HGLuqQ480dwaNyneBM2EtkC60MYqmKFq/9E0AtDgLdbBVqzra90V
V40Vr9POeEzdaOt49r4Ohmk1jPkhcdFKCu4hl0ERx/wLJWKwAU7CAkifwdbii75tol1sIRUL5OJg
zcxR6P1RiH8JRqM79nkISBIN4ehe0x26s27XrVoqcCcnP8dlBmhAjjCEiB49lCTL0b2sOK8hrgZd
mX32pr436uG8MJ+EOXzGUfARLuOz79q/+sh5DAXxtu/RitCvReV+0VO9oYU9bdy42k8RLjwtEVLk
l/basN8TsziCwD9v4qvJYL0MsVf2ELuk5bQ3rP5QmwQLU54VCMDN5TZ2aLSGaJO1NUqxElCeSuaT
r8OTWdzsLUfskJtz0sj4opeouRJpC9KlYpn3pVRZnN6ai9Vu/Rk1e0/s+vCe/i0iudt3qFr5aRKx
C+JPQPSCW6E2qSozqN2kA2TjOEjBqod5Tvu8YqxPSz7nh6IaQenOy7eu6SCLEH54FcX1eOxow239
qvpQr8tw7EZhpg43fmdSwlAHlRd8ESCHaDsA63+OTZXZ7xNtimaUmZGskV/Mk0WPAYwg5jIzCuu6
2bwpCVS1GbnT+qZoh03hJGhF1SPogAVs9XqOvHarxbxD6MeUFCI9fB3GSqfFIPVnkXbPd3R775RI
q5N6V2M/TLvluxgzItNo49nZyQJN5s7dCrehbtNKaVv1a9EPNKkhtuFGx2/41MkzoPYqA6VL5kQO
+vmUYwVuIgzKoPWROzn5MMdS4hK5KzelBnYt1fbIEMOGycZ0gX7B781aTSzb33bVs118lzDP9pCE
/d5dMnTPCyc+qM+b2nYCpyXDuqdlMr/P3PdZiqWRgp2h2CVPqToracea38K2/u38q3Otro563vdw
UI/VxpKSHG0fHWrhb9ClulWnIoaLhN/OX6q/6qDaNHSaueGzZaNOhfqS5tBwfroQUTSzo9wx2/Wv
boLbjxfQ9/mFHTIsW02gXu0HNqOOEkjRHUMLZBdiiJvOnG+ZYIuTkJs8cdz9ApQCgp2UFSYHOoRL
2wMxSfFa+fsH//Yd1C4QfsCmZmR+P/P76sVYdq4QHTU3k1TwpalenvpGKw9OS8P7NstSiCDyMk2U
+yDF/Nw1nuniyKRO3t/PoFVHl+hQe9oCwiAqDJSCvOhV63MdlXluR7XhFjmZrlewxv1jAJX6cJ03
47BT32UI6qvMWfRdpdsD3ZWcG300tZ36neot1CvV3n96zO+rBRwjshFqJAwJJjNpGUiWRn4ywVof
BJ0K9QvV8JFPwB2aJwjC4iqcD2oEg6AZD6Du4XzU28KlLBV48k77Tz/XKbNjABMMGBDqTuqz1Ueq
b4u0p0foRmhYOkAO1Z0mz74aSerhz7HSFVs5I9nm4m7RwRt3kZtdu6HGQPwZfj93629D9HtXPQns
2njwZR1Enmx1qO0ie689QjPEs1GWXIs6bCFXNcefO/xnSKlj6mEoR6E+oE3VpZwmuCHqbzha/uN8
/Lz+70NQPVZXTe19v0Y9/t7929/Vw78d+x62Ve3Ay1B/QpCA0jEiPGHVwjc0DwZE6LU+AHJQv9P0
7X4lMermbO6SFpSd3ZINyTE9Oqa7ddyrYulu3ASNntI7NzPCQKSqIR/cFJ51GBvgXgNCMNQab4r8
jKZxD2PT7KgRpXpzsDR9U9Vaf9DmqTupTemXsKgMSVtWj10MPoCK6eG4cRHRIBoLDKzWhogqKIbt
FHZ4/r/eLbyg2o0eFMmsWo6Zcz+LJDob5SaIR1YB9TgwndIBbsFRqGnNIW70/WhNY7jzbScEUckf
wlDCbb0eZXlmaMAk+UltfLls/Dz8OUa3mVOs/vy9q/7kqWH/8/z/4u8/7xxDqcBOy0ymcwXi/Hn5
b2/3vevKr/Pb0e+P/u3Azxf8eZd/dezn09Vf8el7LQIQAXsL4uff/vjz+u+PA4bLbPvXKVJ7S1OE
uyruHr7f7ufk/O15v33Vn7fpKIEB8ySXUs9WH58wuIxMf4mKrCZo7Klb/bY7xah4gPL2D31gQyD6
R/vFmBCrVxt1TO2pvox62AIQ6AMdDZ8+Bp/my75MLSXv1WZWB4EGU3KcwnBL0ZxlJJJrLF+Gyf/n
MTg8B8paSBCq5v1Cngy18dUACOX06QOY3pWWcaM6M7bSvu/kZKazwG1twAirRs1tS0JNw3Hx1pCx
gzfWyWn67unUKoTo0gHkf+ptyZfpCBVtFOlb1dAJ5Xqk94Ab4sI5uFLkPxO4uWK/Y5Yn9VgvCmnJ
xMPZb15zegdwqQe6VfKmVXtEEvsxWhoqlbCIY32JYQ2gTgmHXherpEKns5AsSZRA2lP1197fjjWN
7pKFgj9oazpYnTH+uRnDsjl9H0ugB6d5iUmOWKknDMIX+6gmlpTXM6bMc1J7Bifme08di8G50ac1
EKyck+LYNi3Rr2171WlawLp/t9/UY6cxH1HNCraqvaa6bTGdEXgt8jL/dN9wPEvXZNdUjGVch7UB
HDa5UVf6b8cwIWwpDNbviVoIvjtw3/vqQg8FNbXOQ0xVXk51iX86co5air4fy0XMWQi9iq4+qGZc
rJcAotTunNMRYU7uylMaA7+KUXJQV1BoA6JwP1dUHUyKktossWqPhTiCbVHT7h1meXr99UnIaxsM
Fg4S6nE4J7j65tmD3c4A6IauHM+qMumOs/MS6OjF+pr+++ZfHaMCg0BLa+wjAwzirPV/brqCMkDr
Wsh9/nVsrsPulIRUl32sNTZNWHWnJf5lhT70rH62t2M7PNvGwj2orlOoLpHa7ZlCAjOM0C5qGes/
V0JdmJ+rEzUGSao7z4gac6/9bFw5Of08/L4pO6fc4gHyqS6DukD/6lLhHMiiV5rVIaTcpS5K5fg7
UeXOXt1p35dI3XleMqC6NI+0RCK3Pg2yoj678yENigzhdhOjDhmdH228PCyiUJoJafUe0EnYjvI8
hVKmN/OcAZcO+fh7F5WLYa1H5M/qFOryPH6fb7mnHhpiIHeMaYDJuyVOTG/bpt6TmiDVvePPk79g
7iVljuTGKJ346ICwxzKC1rSTewhyc/XXppwZIsRG1nrmIvKhm+kBedst/UsKzeqvi5wpAqTT8VSq
HtVYqkVVoy/N5ueh2lPHbE2j8UAAoUZaJE+DJt9D4QX+F1rx30ErDNAO/xW04gJh5rfin1EV36/5
E1WhoBMALcDpgG2xdAGo4R+oCsP5Q7cNhDQs7IJNQ+eT/glVgVcyhFMJxfB+Q1WIPyxH2L4LosK2
Ydb9j1AVJlVcUBO/Se/otkPtxeKfZWNNLTygJL9LaFHDT80gmKMrZ25vAqOhJJyWxYHVBtlHyKBL
UUKAzBAnR9Fviy/Nq0e/7UTAYWA+SiuhJsrTC8RBFwhHfQESLKHZ2NmUt7tbUTUJFUwI5zOqPjul
JdaRJ/a1+9ja5U0+2ld+BNeEddXT79O5+7Us2bak/r01YnBPaWO9ICDxXpjF3hF5d5VBsLyJfMiG
La53zMjUcHoPMWrshjOaW0MnIE1UxsZKr5GPedTs/MlCHHFffoUjZn5zs2882uVGL4pd1KQLMgVU
sMIg24e8TOL5QbDF4XOWIfoau/PHhNPBirNHtVKEh2WADy+YX2Z/PoXD27To6U3eldvep6DSLk1y
jlDbGQpAgoIeyRzCouFmGTG1jf34o+69s2LISkJh6IrDBhwmUrpeuS8nH46232+p2KdrnjHtzSqg
npg6mMygoxH5oFCFITa2xy8XU9+fJ/GqCm1nh75WvA2r3EMJKN2adhltEnO+RiGnoBlzVReU5qvU
hnkYQgG1/G+TgqXRr7uhBAygFd16QRcR7ai7ljGw1Qyb+qnIno2mnbYkBSDEYQZZcRTuYt+mE17h
C029bWcl7YufSPF4YCbbotdZ9MvxvKpZUTyxTQwwdnmGnFfsNP2eetBHFlNkQ7P/1ciGW7yfxY5i
Mar2VD0payIkPNMeWpfefFWPUYMzXvaVAO2nPOeJjZiPUeeDex14DwTDHrEPhQnk5vgvZ+Ybch4U
Iu1hOyVIqWVAFjc6Fk8HACzywk6XmlXDA8EFa4LgA9lcRzF88ox97OY77pSLfPF/4TnQ753UfSUP
K9ZwM2GrzF2z0i+jOsT/xKre8k4keGoWW01vk8vaaFBOrBZnN1nnlgmEAa4hXKcEZ4usBiVtfvl6
VB2jvH/W42zZNhOOKp5tbSe0ATcWEItVR2LUOYe2fE+1Lj8lUprIocmyB6w1nyNiE63jyLzxSzRl
omYobqPoMYAWhvAH/nDwmjA97SIoS7lBWEt4X0+rhJYmuvO6EyXbWrzb9b6IOty3miu6rwXOfnQ/
O4rYOfe3a2xsl+ZWCngyQgnyOHvlk28hOFtJ2llMvb9Bm3ujCfctb4KPDlgYcaWhrRvyWInubWe8
0MRsf7rFdGHpsp+cjPT/6r5fTTH9V2PAZHmAukYHD+sQw+5WA9XKg1aXm5nqQ4hMSoMETWQkz7Xt
IYddWct1QyEL668Owa863NI02Taxb9AjKZvtUuT9ps8OXDXUwwHy7KnQ4hLn6a8xNcMSK8wZ+Qxm
YFxB7Q/OOCiczjTO0vG668pjY3hc284FbRDq6xlG7sSYbcKDFVBoL/TSPEvj8Q0uEEVzPArsPqbu
67RoEOu0cPo4B7iB6dExMaNnDCYv6aY1m8gjqBhKhhwhiL4RGVwND/MDvxQocSRIS3ZtuNMRf9rj
LI4sRzDiK+YjwIP2fWkwworJ2td9cFUjSIj+ed+0tJ3RFc2EWBs06XbootEYz29h/L3ZRXxV5JZ9
pbmIXeNc1W3o8d4k/XwRPcTxNsNUaGMkXbee9Bx79W5fjy0KGU7sodtIS23ug0MjICpV00brj72d
NVcR6NZT5yAzXPQDTYQChh3sg4UkIy5JNzI/ak/0fbK9H+pnP4fUM6TWAbHS92u+/yZf+NtjM4qw
NV0qxqin4bMGoYRMgD1gE9cASj8sajlJZBl7lUyqtFLlG+qh2iDDhvNUKL7wdRqXde2imjO3Pla0
ZFJdWoJRn2zuBW8Mr1p8XOCAYroRjNjkRuJ8YaKGZ+Ca6Gy52mVEb19fIEvFeLutwS6RFqqiudpV
m1ZmMOjugPKSNSu1UcFuK5PIn2NGN9HqiMZqreEmd2OwjI5u2G4iOROC4ru14vKEPeqwC83lvqSp
aKUlZCsbee42zg6z6OFMWeiVyk1l4/QlwujYtwTFRWOkp9o+Y1yl1Eada0gmqG7nN+TPHbjnicQ0
vPBIjY6WqwP+aqoQRbnU3KrsL7aNetd04R3eDthZqGMqUcxgieND+JDTMzh5BZzCdj6E0DkdkyrD
NHlvKLNwO1v1WTbaCGqSUmiek+wTt72yZRY8qTRKZr26e0mcuxyFpRXlQUW1rvnuD87/Z+88tutG
snT9KrV6jlzwZtCT4w2tKFGkJlgyKXjv8fT3i4AyweJVVXfPa4ITAX9gAhF7/waNPEQhAzuYYV2T
g5M9cjmRo6EuazhhWdRamsc6KNp9hQznCWEy1BBtrBdGVDWGhMRRaRa0uOtITw4xjCRJLuYjsL8n
U836S1ZcQhux4sgO06OvqTdBYqOv6fRfVMzfcHm1z8DcsoOaaqcMPCZkeihLmSlGhX6iwZkVaRND
7Ug+mohCaiLoLY+0Tt7N04MOl6tBFxGtlvByJK5IhnX9dhYjAHmVoGBDuWHEKa/NOpF9/7W6lOKs
PjiW+qE36+4iJ3OL4daE/QsPU0FmBntYBFNqEE3mYI/lMQNbJAe1cti0wFB9nLMdTX/JEyQ6xOMw
K7y+gWnAQ1T1n0QiQcwHRGpy/4jCVRR+C9PwO8kg8DCVeLzRRScMJmJhazVL+hwnFbFkhGuMQptY
M5OR0FlGX50pKX6tIZfVinkw+yaMtw2qleue+rzPdrYOXFLuzRCvnywtu1kOIY8jJm8OI5d0WfeJ
GA7P6d+ryJLczXI666HWdeS8wkfIHO54cMxi58u7hf+yKhe82+dyqsvh5PJlhrxmb/7Gm6Jcy3c7
pMHHMRlvUpHmeLfrN6v/9p/8fvlvV323Z1l1ROzVIQhrpjC9K6MJr6MIziKDMQaHStWOfj1jqyUW
+JNGDE4WsyBKCqCtzJV1K/vES8IrH1pPDrTfQ4D+1cWVYebfF5uSLp5SIXuda0gxaB6MN2Ns4Vk4
hU3YWk8d9BTFXmRdTtBPxyTM13ajBu0UVTVkOWBdg3Sorvkg/gR6gZsStvBO5TO6h7jgVYIwd5Be
nZN06DT5EO2CqLx3MuKbIpIhMyAy/C6rS15prcuZa77k3SaQuNtT39ItEilFOZGOkbKkJyiYmvhb
L2kZuRMMUWG7y2KPQRhwMxnWlXNl8c3cwTVecpDwe1tEkSak/pHhrl5tGccJyRx0sZKe276M523s
esp+THRQRuHXQLcZB4m3UU5k/iOmM7yxROIXM6xv+aRfvBgKvDqP18TE+KzxupPMtmmkL1tMI0u3
bHEZCpZUqNH+yAYlO8sdyjyHLJHybF3TOdvR8GMevAek46DLib/kJ/aTX8FyzGWDIOct6RtNdc5s
t56fLr6YqKqBifn7KuJ8SP9cWnBmLrp+PgDvTS1iivSUXnpoB3s0rQhYyVVM4ciKMcNLOWrWXq1T
2E8IAPAxUvDZmVznPPnGh7GOj3QJEGCBzpbFiOjKvJ7eVZAAIi0ooLXo2pKN9JL2rjYS4yD3L8/L
t6Px3ALqMPKW3pvxKP+OnMj7KUt5hwWagX7jWBTAqYuYtLI8yppBW0xYZX1xadWyU1kkUwpQCV9B
LQMxNFktgJgOfMYJk+7q4orY6yCiSzwLP8swwxBP3F95J9Zk23pjiIX9mfYT/XEQkYgvwXOsHPwi
ZPjTJZWJjl+xL7lk8s7IxzpQe7BDDC98KH3y38hlcrKmNtc7uTzQ4mavF2FdKkvrhZFVOXm3K0AL
I32PW/nKyZynPBlZzd6kd8VHQS5ZZs4ILcFxhbkmDx4onX1SZ2vJqMvDLtgDWUSwjFdtKcr8gTyR
JWMsi2/S7cu2JWoEI/1Exes+ymR3LCL/oeIr816+JoRNihlxE/ML0H6Y4WGfnAqZKJCrL0VffJGi
rW9hAbgAGuSTKqEN62Sdhye9eZgErxobt3dtkPzvrQRjyOIbUMdy9uU8Ana8RdsDT0rKTTHNB3sE
rLSt0qY42+Y3V56IWV90V1fP8mJLdIMsrdd+neeQl0C6zVKwbeL6ywXy6Gt13VaW1tu4Llj3927b
KEfIVQEWJTIBsuHsnLDOT7Iu3zyueNJeZX05+bmEGxspg/oGT7E+W978NRARUfmMRVDdJ14l7kHY
dXRl5JPy+6LcxdJUjcXUnNwSTorovMUykyPaElmVrYqct1blPFv0gmVpXfDv15MrD/73Qavzszy+
PD8Mz/9KXMuZS2J/eZjlCp6ed/MCXJD1N2vJ4vv6m70u+5Ir/HbTN8sVDe3G1sZtAp8V2a6saXS5
7e/mravIpQvgRBbXibwfa1WW5Hb/cq9Lin3dRK747lC/m/dur++OFIgGH3pm3YUdY3TRtSeSYPTV
fJTv+jqZkcqet4N4BtaZsrTOm2UySdbh/fC2L2vK5lbufF31zRJZxDWxB9qv0ySL/og95+CU1hfl
TX0pyvfqzVxZl+u/fT09h5QEKlvJrBHSo3NcfVebva2rJq6Tic3gqT1YOSyptiL45g2fkjE3tmrT
qZ9oTvBKg+vwSFwY+gEYk09l0pzNCuEJRICn19zMTzYuRZ/AE3oPvS74L37/lMRldCjq0durGFad
IzzbVdv6kI8wpTQDGdKiScubeYpyaGptfIZkezM7EeFG4iRbON4BakNgSwb4Q1o/2gcslhiBvf/D
S3My57jQiUHVnI2CXMZFk3gy+WFdJ2+Myd98cmXxd6u/m7cAf0SaajnC77ZbjjAk3o3dHFU1fANm
cP8HdIJMvA9y2LIm8N+gG97hAmTVRol359gO6g+taNTk5pnrwLWRyXzUUxo0PYGxiv1OciD2+2IU
pMHWSovvWlQjpldA9m0mPIKHtgMhZAY4noXfkZLslJIbXTwPsemcovwlyVLzEDX1iYCdcxlUA4sT
37r0bms+N2X0ANLkRsg3Gnn/NXLj8ourGHvABtar1Vkf/FH9XgoDINE87yO6/qdBc5FpmJ0Qtheq
WzMGGch1hegoBkqzq5qu2aIqne6yGNJaRZzx2Crdtf5iB6F10AN6hhU6FRziAQ5lcPLx5d2nE6L0
0dyC1EYoAJuH5oRxuwoYNLlqfGdxdOaf2PqMm40j1Cr9Z7vrXvGeVLZBmuk7+GBILJsKUb6eKBiB
8E3ligi8j1aN5+CO6YwjCsb+dNeHAVEKG7h/rmbFwUf8q/QJWkwlJaszoGoN8zFokNY1G/xqc7P4
oWjevakgdT0jYWGXys9MAZSeKXqE3SFnnlrPqW3CwSMwV5WF89CH8ddwApgAn1OkEvcNLsCdXT26
GeTKOMKn1Oaq9mm01b8ZXt7eIboM/adSD1ZsHZzat/dplv+Y3JIkaQ8oMRzHA4NkDByT/KEqVCx1
Ju2744XKRRiinJyiQIaL+LU2kOhO+7DcOoIRk5eHClp6g2TaQffzbBu4qVAnSPcM24ick42sCuAR
aW2Ss+xt1KjV+jAU+BSpJBEgHWUHrQzL3eAA9XOVY4J3dKaZ9c5oiXgqufEEo869WlNl7tCF2dVV
88mbocQ4ToCtuOs9xWOL3o/aRI+x1b2EYQzMYVQ+Fp7go7vaR6UAwu3onomEm4cZtubf5iBmAOLa
BLQR+pzCSL3mNeShvNfQnxgwJvWqr1NmFYiZJPquHE2EAuysuXG0ZjjaSv7auXf51OCZl7ZIPScK
gXLN+ZRN2ldGn4wqzVTDwLs/jX7t83dHgs45YSacuFEA7L8hbe/iOgAzOVXsm8oYDoYDCU60/qEh
Wj3iTZj1bFPA++2E2F3dYaVrah2EUWgZxpnsIuzZMnrFf3c8JARYq64+Zfcm7CbGueQqPK1+BXf8
Q8g07FPN/oiJkxA4/uGUWvhtMtRvcTnmT3WfxJfcKtqdXWg7HjntrkUYeEO+ZWvWw9WbI/dpSLUb
Z2AQ5pslYmXBzQjW9zRYfFcKMmzQY4Lj1P0ZOFH+AIHxh6sNp6iBWBbXBcm51r6boDTpNvj2Tv02
27l+S0uREEHoUN1QzddEsDV1uKP7uqpe0tgy95FXO1s0Chkcxmc8tQQOKfw6t3a58YyU7ifs49o3
X4qDXgx4VNvNF3sglRBPL8HgTHAA9Rt70L8obuftCwVysNfv1ebDVH7PKyt8jNUMM8oyHw8BjF0I
xMq2N+r6xnFr/Cvt4VV3bB4SYsSTEPj3FOe75of2oVey5B7NVEKJRr13IJVsDdWBE2Ci6NXoxb7w
R8QMJzw3G1oMXeWZjfEf6kUuMS3hRJal9yMj1JaNw7EEvX2ThvmjUyVXwrHj3nHOic1YU0s/e5iH
EKh2UYvZTEqtPLlCNcyrsTUg7plbuBcYySPMIRu1njs+f7aFGK9dYefMfcSK5KlQa/17kG/Kvvg8
5BA2IbXCbkpBxKdcSEVLr0Pcj9uaw0EAf4ZF+NkbMuWQThP2ejT+dDAfMiu7DiMNKUYRxQZIRnhy
zdbeaBVvbWcaBidtPfdWoV4q//OM0zCs472RNc/4piF+6zkDCk/61UUthyCI/6j7WObWfgyru23w
5yivCHUTJAdhda0LDU2fCExeOd6ZIxS6yARQH018l7IAEiMJgOmG/sym6uufZmHaJ6EQBTB8i2s7
hA8DlXXE9IjTzvCr6zriI9zl58pkRIh6QkdCk7c8KDQ0KfVpOLbc1Kkahlu/bNF8Icl8KEnaRF4J
WrHDUCAW5AVaft7AbiCfTWD3UKMeupkdk6TsiN+3672WLTlTvSYVFKgBQjPt92AGGtwa8PQM52wU
eLuCMzyMZpJsQ/h/uRUGt8asf7LUEtT5lCA+qxioqeA1VSp3qT7zuITp7aAgcYmTYn8mKQd8HFGg
MTaPaUVjSdOwcbIe7qUg67Z1c3UDx9p0xPs/0z5iE4q7UKDyoOa4GnYGjZWuKciaOMkHIvO7NgML
rXLFdonhxUcjCb/EWnEXuzDJkoaMXVvD7gX+dKsr/cPcYm9b07xhGvCNEfOxqQjWetEtSXFd8Mmn
DWk9EqF+cKvberntKvcOyF+EjBAsv67XyFbZ46MVWeERb0r+VjGfsKvwrhetJBc88jpeVQXncq5u
QJgecg56wkb0GdcRd59+9X2y+griKocxpmMdBd0pmp575O+3vfJYCUS4btmPI4xqEnP4k4Ned/AW
cPXpxht4xSvX2zeTyN7gL012mxfUZ0eFmSknH6MGK9M+JVPYPgY+ps96oR/dcDh3KVcop3GpvTG+
aiirbxR/X5c3w9h4H4IoGM61CQ4QaxLdxvjMGdHHzIpiB7n3FKvTJSGjnOY4BwbWw2SjUN8OCAny
hQJH6bXbAf77vreSfa5HEKfabNz7kUbTN0dPHYLxeEXb9KaRHd5AcZs2mtIEe12x6aRV1Sdfe3Dm
9A5dQeAVXwxvTraT0RPa0qu9Ec5wNTCdJPBjWeSiYhQTIyj01aiIpKUAEMMKR/jYVF4mRM2PgVCS
1lOlRiC/eZ3RQaxqY/44TspD1FRchjxB+l0r9B3friOCutlmcK3XCaTGmCF5oCCImI5KszHg0Jyi
fnh2m/CkOXl1buN63NooGvORO4MXx3fDDaG52tPO8gB4q1EIo1d5CIWNI/2m0gt2hlbOH2LjIER6
UUxHw0a9cxR/vPOH6uAlJJ8Ql01QYf9KpM3f9Fb4o8znmxFy5Z58LVci0g7huXACWOpRfz9nYKKN
J1ASoMci/KvGlg9qatcovtZ0MMv5wleJTHBX8QoiRetnzUsP+mIXWOWra/VoBjsaRl3uDr/Nn9mU
vII0QVSSuMRNnbcf8Bn3DqHVW4Jj/i3Mko9W5id7ADEqev5ue2hSLGsDyLmh8zlj/EM6Wnhep6W9
11AZzKxbR/niBGF1jDrgz5NyVYYZRxqRq5oU+9DgnIboAV0xWtMC6uKHqG+uTjE7ZxR5ydqH7T6a
aJQrgJu7SXPI+g5IP6IPnmYPOh4e52Hont3J/VlXtrYFYWdghIWgWTjd9sAAkho/Bhul52MtzH1n
4AtJV54j5cHTbTQPBRUaR6Kz7nQ4ysQgYIPRPuuNZ90wuGDMkPVEl4GHYr2XuoV5UF7yQaejDpj8
qsOKzTP3zNfQfIpoHRz3TIv+KZshsRGmuqr1QzKq3iHNhu9zZ/70c7/fRECAkF9CU8gU3N14N5f9
KUZa/VDFxc7uFF5hy5vOg++jb9TryD2dHZErjESCK+qGYx5X9U4NFRvKtBph8iBaIBo/oxkeunG8
ePSD6FWlx7lBGYULyXPvDXTCE/WojF2/MVpE7ePMfMyw1oLmObrhCYLXaz7Vdygf1HeIawAlCWvl
Pg20Q13mBwSkyruWAbTmqvmdEIwxWzE0QVYwntwvWYbHdGMk7bbErI2n3/0U2hW2DM559MsPsTMd
C808mj1u0Ji1lQRjm3iX2sNNms/Q1hJtF9v681RpP5w5QMTdihksOH56KC0jg+QbHxk2vFQFwtod
mINUtZutkgwOZgh8PrW5Onl5fRw7kASeA/RwGi763H0aAC1c8vihU1FC8FyYym6efc2RJHciAkCW
h0idN4Gy6DSrvxKHh80QYHTLUzggWHHnpdnT2LnfLdcaXgrX+1zVab2BxPgjitEW9Tv0GOjunkaD
5ys172qUZZ/RfPiMCwQaDrG2h8+aXuYcY6HcwEW2bRAPGMEl+VVw0nLI5q2ZPTVwt3cIjmLRCdgp
jtDOj6fo0KgttOsp26suUXQIPp9RUqv26pgeQpd7aVuwUpWi2QX1BLdr7MKDTX+gnuBhuQDTMIa5
TFq4wxXxbjCGYVMZaXksJ0jU+bh14GZi6pRqx8BBRsJGAb1Lx3xTY+iEVyodHX0cIeVZqrtz6hgn
seBR53tzUJyBPEzKJzcB86WBmye8CVhFg7Kpw8O0fFS8gtbfjBUs2gDsLcRpJ9mD4AZWnsWXephO
Q4LDFMqGYLFbgs+pe5OoyK9HXWt9zhguAftVtwWoNHSMaoTUgbDNfQUIRm2zk4FW+aYmLTbWA2YX
MWS9LAA9Rj/4vo13KKkx+KAlSxNMeZzJOoRZikhNNvmwrAcBc55t+HqMknu3OaKqI+wxptPUxI+Z
jY5p6I1nXmqMN9CKEOYg97mf+Qd3NBQ0zvHKKuv+Mc4K2gbAW6FjkjnBgxtdUCveMTrnheMJxCmS
1j/ILe0SenDN/Cl9RlaAZp6PFkL/yhGjDLIjLm5YdfFhHJpnN/oQmu1z3EJDRyyj2CbuAVi4feZu
4BRrb/x4q3gBN890512C5Vxrd4hRtqD+jUJF1jr0nsOyCffkvR81PbCPIMryo2OibY7d0q6roQto
s6bdw3sGTufTmdFQDsRTZz854c+Ua4kS7uQdyyj5Mxrsb+TvEW4I/XNsd18solwbzG4+1eNANGxq
T1YboNqAtoTr54hUdC+63xx6x7uJvENgGd0uQRH9+rOqlOTiI2qKbrb7QWcIApw5Lg9mkNE7Qg/a
mrmlpdUfGFdsgqAJ77rCmTfW2Mc7AsNg8OqOz0D3ada7F5Tx9LuCq3ffzvWdOkYiI1A4REHyZg+E
OUfkwXiKXZGDtZ1gp7UiBjHdd1WBK5tmqFjgjSWSj1qAskmcXl3o7f/BFudt1E7/A7YYJTNk1P61
atu2SIv664/irWLbss3f0GIdVTbD9TxLwHd1F6PTv6DFqveHagMKNFwLlZt/EmzT/lCB+9psqXoq
aR7jb8E2w/7DA4hM6+4g0YP2rvd/EWzjNN4hi5GKcx3P8xxXNyDXmu9MPdUsLFXyZco1rZH+cwKy
lwPogIv1d2mZV46A/2jGS6D5sizX+v+WjX4rNDHoGb9ZLvYnq3JSaMDOkIgeDgHJ6DbpYPKCKnoM
e6cFCkuMP5EM5EbQdbMAfXQ5MxIBXjkpJ2x3GAUJmnKdi+StnC3XSsX266pvdreusy6WpVGh6au7
4bXvgBCvC98dFf4cmex1sSy9W2c5s0ZxULb1xmi3rpNrzWc17r29krbn0qlphWhhLrmA3CHbh9kF
UtxI6Mu5cuLYzT/VE4Hok0vmED8cnGbOcms5K+1J8GofZXldUVblZF1zWV0c9s0Bfrf43Tx4K+6h
SexbeOKbzlbL87onWTI859ZRK/sQijz/aCREBGRRTmIxc63qo89is+MbKmd2hkqQ1Wuc5Vaud/Hd
TZXVXN5/F2TebhIhdiJP4Jxrk+z7JB61mFgKqu5OtMdynadWPqQwPsNtrZHCkCvKebK0bCcfaVS8
jYPWanfyOZ3kPLk40zRANGFylLV0sF2Uq4mzvNlWFvXBfLA7ZzjI2vJyiDOS1WWnoor2y6gpd4OA
i5mRbvNKiaKcRIPWM6z9moO+vSDeAdUT9SyonmIi/fdkFd0cMNgKIkeRBvPIKdKQoIgotpDxi6AK
zlqY5QA/8nGBX8hMbSegOKqA1yAWEp0cF8tBCDmSlXORJRVMp47CzVHiOHxBBmQYB1dsrRt1gZqt
nb/qglcoJ7aAPsiSIViHUBR/VdN5+oxCsLuX4AgXZHbp5SYIKvEy+ZK550YYEBJTXEj6EjERSMr8
m6IRPY6EGkl9jBUy/4J5LJNpC8xAprOHaiQQk4G29CzUmtRb+XfyFX+ypKbpGg3bwqPnkaNhmYHH
RSYxRuQpBoWBDuzfp4+fIwJ9QkRWIpNKAWuRKW5ZlROJCZClJKtuGU0jQCWkLFunFFyh2YShpopr
hL1Re5ihbsirEP8NFpFHg6mI7JkwetTqEQRRNF7iGaWXMJ+q/Tg4UbZB43K4BFFF0bIAMpVJTsgS
Cb+L0HIAqV0qmyluyCQs57WAj2KeUHxWHQYGnJS8JybRg85vkMERs+QNW++Vj1EKAKnUn2nkGZI+
lw3A0qUqAS5TXIAkF8CTBkn4LPKDcyAeOWDbzx5o+cNgzucYMcfjvLC5WCZLJmgJiArpiTsO90mQ
62SJ/CWAZYwV6ksVKs1eM7ofbjvU4DAEf8xIFBiOtSjKej7HSBwhoim51Yqk8smiL/h9suQ2WcTD
FNzIBL8myFwJwVsujEj9u2ISIDGOqiKPNLGNF1WALCcxkaW16s5eiblt+FPO6rrg1SXbuQ8lCdRR
8MYkReIfoLHdMm4CAydmhUGrHyMbiCDss9JMae///rNuboLRXusjypEMSnBZW//h8jeNEOaKxJOV
raaf1QxQLH9w/ZeyKv9vKThngOgOo1v7RxxNYbFLGKz45/LvMjDiMSSZxFTOKFAItZ1BP0nkQwcg
nzwBDqVvnlf5dBTosu0MREs3RiM+/ssbLF50r1OOmcB9r7NMM7urQt48HQ7hJRYsvHUS4BO6dSy0
OeRdKVwECSpkG9b0vMy+v8m5y7qlmcGGQVP8S5KkE0RSOVHdjBh5VdG/jppoa/eGtyv1tsTMkmfe
Hv3hggVNga8YYo8M+MeLnOfn0xenaEmIdVZ8lRM7JejVFvgc44xo7owZvkMnWLqjIOjKkoMxO9j6
pB7PtfOkDRMy2blrbwtB+i0xpuYLI0jACM80l34cSUmoY7YPVI3vN/q2PPDiAV/qZtX62MuHvN6B
Bh2l5lWTt78WN1JOZpJ/wnIOFqVeeQTEZ0ebkf+GMEhEltZFcluLGHWpIlrQLCuuReJVZLWtbW1f
qEOHrTWBz2nGY1VMgkD7bPURCHmB41MFYkhOJIl+nSerhYQ5yKJcRy5eq3KeEQfhUZ/sq6yZfKGR
eRS7Xopy7pv9LEXyUFsb+4KTPfXKoW6qGz3PmssIEO6iQwk4q81jodu4qXQOfCItQadRCQKE+j1s
NXARhSrFc5aKrmQrOlIQVmg1TDFzKcrlNCr3vjBDU9Ma+woBxpNZ9lqC0mVRzpSTUiyWJUUVGjU0
Pr/qckVZ7R8JQUbLTuSqcq5cPiEDx0b6jOdcY5d0TUQ9EjtZ94RwF+qLkUUCnQ4KvHKxGKQ+PVlZ
DGUnV8yMRUlWEwmbWOtyxbW6LM5kv1muKTdKZe943adcf60ui98dLV63sby4OLZCYujvE3pzlsuK
yz6cCqtA3Ch0UlV89AuyKHymBz56su7rJsqiPukNOU9OOrF0rc4unyK5siyt28pqN1fhJbVIGLOW
CZSQeIcoQpnE/UWujCM7c2VxmbvuZz0UtGrAykirbeVSeTy5ye9WfrPHdfG7U5Qbv9m/OCk5b4xo
KdxoYVVILQE5kcyB31WNKfO2fOCtjVwqJQhW/QVZMq2s3vvW9EPWfqvT8E62Qa74L+cVQtsmwmJv
UQBAUllk7UQPZ91uOYqsv1/e9RDNKrsicS9FE0SrtJ67LCE0CQFfFtd15F+rkdr/tUTW13UszFrP
PbHPcjBOA1iJlWchL96gtNxyRxsyOP72EyniBqHWrt8tmuBZ39+GSPodJD3eEgMOR0IpZX2dLDNr
MO0b8jw6HyYB/FyXG2LLZZdyJ7IuFy8zZV0VUlsawn4DIqnIYSjDthxUhYFs7V1acC0bVbGgxtRw
0t06hhNnkazZV6XjbCHdkMYQSDVsJebhSRubnYPw3Kk3Vci5GiaJUpjDFH20TvYlZ9nTDkP+vysS
pxPcmL3feebFm1HclKWwyqylZEa9c2Sof5JUc0nF92SvKs7Jx3mGXm+nlGj7VrkSN4MOInt8khe/
qIlIFn3wt/CErTTk4HVCkoWjfdBDrz4A4RnxaQ/diwrKg7Cca10ILaOLbRZkJAiXSn2DWIxaZCnr
mzMmXdqxVnP10orJgAXlpakNDfM765vZqb/IMyuNRs6zQeXtDM2YuNYNTuhzNeyLxlD4UMBPAKaB
eFwVv8y16yJ6JD7HUpNDTpqZvFBRfFZpgrnHoidpCZy+vDCyJCdyQVoGyAX3fr6NMnu4LBM9DU/N
7B582TZKSlE8i+Z6EA3jUpRz1Ty6QzPHO0xD2F88G8gUduf8X6LZp/crr4QkuUTuwBKYF24GPgHt
mwnuY2+rcqmch10xWHxvJHeYV/0F7eT+Yscm+BIDAQ85b10gS6O4VB4M5kU4Rt5fqZCwTvq/BRLk
PFltNRH0WetLae4ew3nqDskyWhBDGrlAPkVyuyhw7nAc1g6SdidFJugb/mLhyaoiP5Hhoo8mvr6V
VHZZVw0jzOvxufK2b1ZKjegIcXQPmNs/ehgcN1AEuv7iOikXXndcUk4apMXEjnC/LFFMGtBIx4Sm
7G7kpKuGrQMs74TXO2CzQIhOyMnCbjNNd9erXbk04FUvEC5rG5Zp6rgv+05kbtzpkqJePRgQIw0x
RNPEZK12s7DWWeuyJNeRa8tq6avp6T/B2v9NsNYj1P3vgrW7qGnr6Hv7j+LnPwjcdtm36J9EIZbt
fwVuHeKsqmd7runiZuFqOoHTX4Fbx/lD09CccFTDsD2oqqvThuESncWMyvUMzXVNx2YRXg1t+N//
xSJkQQ2dhTb+HTqL/jIDeVikHpp39X/kXfaARlHbYAPyLm5rojthER7W8DoksmyIf/5WEWLS8kQL
p1E9KR4CkkgIBz+t+doFcJYb/A4zdHxhv8euu/PxGgDt1/RPHbhXdf6hg1ZoVH8fMVQJsvg0DA9D
eVKj+7Z60UittNHDm8v86+T/6WTd350t8Wz0K7g8uqe9izIXaGTg10DaWRnVi4Zy0KbJyge8QGaQ
ay/4Td40fbIPZuIbgDQz9YND37mc7ya3P2EM/03HOKI39RMggX2AeoKZ+rcRAcnBsM+T0I5FYSkq
QLKgze/dO8afDbZ6CVie0L9nNzhfbBIcQ4K8fBC7AzK49cU81khqjEKr4rtYp0eoAgH/nTgcQ43T
4PnQ5xV27R5apH5L48ZFb0LMEquIXValdhRn4JbDQexqsOgG4neolt9N9v7XSVVmvhPnJE5QnjBD
4EK1EJIDE8WJR+wuwM3BH8jDlqxbwObwALogtC3KFWUhX+63JodO8O5K9pGr3ot1QqEjjyYsCudi
sYnWQkBAqBKrBswDAjThPuC2KKCOZ73LtqCDthUZKLG1GXknNfORYq9g8LKPqMAuOkThRgk2FdtW
SMvi6lhxVkPm3Yrd6aA1++ZkGj1pfhR6o+GxYu0C9zr00bkdLdLgrkBuoDpr3lvN1SzoljWnJGcH
HEOeFwevNLprv/6qOF6jjNgsakeZc+wRWlA2KGXLX4j96rcm7rZ6RepM/AH2Y5b4QCIbIi6P+O/i
4HI+hPwqTw6iLC6hL8osawqcMIpdnHxUObXJyJ9NlSBMHQK/Sk2H66UeM7QXOyIPgY75BuW+eIj1
j76d7dSIx6G9RJ6Pn0q7F1WxshByQK73NKnITwB4qEh9m3F/6OIMRff8Kub7c73pe38Xz18ijiH2
2yT9IQISl7A7sQudsoezeN5FuIlybF3b/rWpi+JGFSOlMsT7CClun7JYVond7kuTf8beEjNqN5HW
Pqlpf8jYXJyB2GxAn9J71fDMSmB499V06InCbuK++JrF2sYDZ2LazjYDPoV1nc5AW8U87WsPHqbu
Eqxk/Y9eoAD0McovSZMJ1OrGm4wHP0ufh9ImS4yvY44ucdA412Zybqta284BGsEIJDqhftvRLdjl
bqdtJjC0LYERHfuWJH/RmzQWSpfVNondif80fEdjZJeFwkQ14IVRtPAh1Yw9HXCeMzx3h/aRGC3I
jGbfCcx4YtzTiAXb/3xD/zffUNfFAerfJDx3f6Zfh6/1n28Tnss2f303LfKdnmFotm2pIqmJAdRf
303rD8d1SAUsH03xSfslpWR4f7j4XFmOZ5gWn1WNjdbPpmmC+8Qa0Focqv4vn03TeaekxHfTsjVE
bVTN5Sut2u++m0kMRF+bverUJ4W9cwmqzVpfHVwblWoL6EKUgcoOTIABMALEAEzp7T2D0fyk4fS6
yyrhqNtUMQAEEJyx0hB4p4EstA59lMSprhbh/c0BKZh2XzZtcO3xKlHdgqhQ0gNMKPT22mT1Fqbv
TUf7hqjJF9dGeby1Wnvb2HaHmA4voKG06k6rwq90Utxj49h3+Gdk5whB9AjpqSvsILwlTJAGbgCq
rPgTFv98BJALdpe/uE3INfZ582KO1l1R8rcwMK+79AsZALoEZnccx6rdTROpLC90noGdBxi4+3eu
USt7wnfJvhbUD7+GUDD7KqwJ64iuuvVUADBQg3oQdqHtFib0fLWn4JjP5rF0ouq21nA+mlxv42Jb
43bqTDe7rQ7oJT3QsHyxAXM+uVGH25V746OccMnmScNq52MHPnujOKmADNegQEht0IwyXh6rGkGX
QH2dVRAzeeFBeLCehkEv9wKz++QHzmtUYvh8a9R2CU0VwEhtan/OaO5uY6e801LaQoBRkHy7ho/7
BNymib50aIgHCs7wCZIsRaaNAMqBgdmAy7y2PDCWxLMLLIyt/kwGaBZGaY2bOm6fygD1WBusJ/dZ
b58zHMd38wjw0JqDa2jjB+MGPywFLjdAGxApSALVvf5oJXBkPC8JAZaEQOdwjTncY4cBzmoYoMNj
LkiXLXUuc6/yfdCK7FZI2WSm/dH36Tc4DSC/pp6ueB7PBy+ufmgFYvZWNTm7hA4WQF9MyjmQbYAW
Qsj3ti0qQQLQH3O+rZMh7D26W8gWOXii/KmPwCpiI+xuGWNux0FIgiV5v5mC5py4wKPc7Aa81g3f
3brMHsoquYwM4Ij2AZuMAf1tkin44tn+eSrtuxKd9SI5p4bxiKjgl8rCRBtyylOXZHsUm9NnLBC2
42bO2nFbGmG48xO13mWOcsL7SWi6oDjk34M6uB8NH9Hi2KZ/xT8H7ym+tnSDkCgqycQeMrhsRP8B
THUq35gJQmAAdDobiUF2BYBj1LMxm0BXoOzHUzEMJurMzqkraw/l92E893gqB1kRbrXRyI8IQsKZ
qbCFKdXpHMXBR1tzx03eAjoPMcaM3Q8Yrlybwa32hafd+6ZyaQMfzhG+x7eT+9TVzXBv19lNptpH
/KbBsE7tBwW4nwBvQkoKn40SEO4Q4SW087MsPyPQghj07JJUaav7xvZO8fQ0Tf+PvTNpbhvYrvAv
QgpzA1sSnElR1GxtUJIHNGagMTZ+fT76vdRLskgl+2xUtmXLJAh03773nO9Aoy9mq9+ANX0hbkmg
ft0URHTXs0p3fQGvygxB33RldvbjXGwShxYeXK6K19+GyDTvdQBLTa7G9NB8q8KLH70Hp5D9MXSM
B8Gis23ua5uRUsLWiFI5HbzraQb5Yo5PZSqMCNcCCbpIoAZtUw0fOxyHllAqiu8hKK4xdZsJQ1NL
A+zsLNCk7J5sj7bXsGGdCj172ri7ssbbYGlWp7F4ClpYYCXtJjPXHcYrh1yloV+2rjSv4biEWzKk
ppYQ4DiVz7Vs0c/JChWhbFdZXyLiiikIl6Taamn9FCQKIM47Ts9oLvcjCYAmlYyF1DVEbd3ilgj1
9DDqm+1kp74ij9RxpI+WNo6C2PyZpWMalbb3ttjVMyr1dEX+ExNShPMnH7I66U6jdah8TYBemWyT
hnl5MdfDqbGXcjvxApy2V6cUZPLJnpiaIfcj5XhGAqq3jp7fMmIRWRsyjI5esHOSvt+D0L2JGfJR
aNU0K+OAfUMo/2TbaDiaIYlE+abuC79tzQNjFIKe64LTSGma/X6p05PLXG+dx1lIwHybn4l2W1sE
BB2KYNzV+eTt4CcR5hSwjjI+vjOsKrWuYntclU73xxYcCJsYiQ+dL+OEyY46bbQfDXwqKB7Thkz2
yljLoi1PssBKzrTfWhu+yPbVtDz0mVVB96kvzqxNpGVwHrgUKOwwYMg2zM+iIol7WDApuCI86bFt
9k7oX+rMBNFX6Wwjlcupgpysf7wKdX8pf19Pu/yRIhPHv78p+2lGja7+8SorcIKnfICo14GmWxr7
OGrshf/8Jblah6B/88KaEBffealNfIAG4H1tQQFTrn2b7620AsiOzJ2jLzrn+PdXlW05R9cg2K7P
PJPG8fin9Bhc1xpPmp19jAV/iiIQE8eApMR2m5Wp3cekciG5hsul6GFyJIzhDha2TIZT824ylktL
lND/K+5+/28KUIduxv8YlPqWqiSt/mvn5p//6F8lqO36/BzbcwNwmfdq8p8laOD8my+EK1wSSFA5
hw6NiH/VoC4YT8s0TToV/yB9/kcNSuoqPZbAxLEb2P/n1s3f/+U/4zzhd4IGFYKfycswzf+O8wxG
v65rnVj7fmlvVMvtys2rbCPOXp9yaxJ2tA4HdK5tuysWceqnde6O1s4vPRc5kBP3R51NCIYs7SD2
f6iBUVv2PO3R6zOCg4FGdUvoqCngazXGa6fSDXPW18Ua1MobhrtBgrNcMa/ZetGtj+wC85NgVJEM
wbE1u2fffl2CbsRGWhJTVl848A0bIR/yP8ui3pt4/ohFY26d0AKxmcyfU/eYvimvs1Y4E5d0NFbC
bj4B53//7QeXMiR4xX9C63QOOvhd9Nw2o3HQf3AoR7TRYrx+FYNDQeAeqiQYm3dxywQiaJ1AN1vF
lX+tK2EfO2yN+0AgxPV4TFcuTuCV5QYHCJUM/kWKAaOBJR3qhaio6o8oTW9d8o9bFQ4rrvQU6aH9
ymaSNfAVPCnzrQh/OV744qTjJUvD19lywlVpAzUitac/8vE9pfGotn+75X/nIqV3j61n3/GY8quy
STb1QG/I7QloruW9NWRW2lzbuWSfvZOe5/Dou0JGSlXuR2ZA2F8ytvMldjnR8vpxftDA4bZ/jWX7
Qe4ziVt0DUT3Zw5Fc25S/1S0vO1yGBh64Prwajd9tIdOrT3Mq6fRM0gXkGOyrUKoiDpJr6XZ/2om
QiAlYayRTOPwTbvaekMAcGi0ddc1yZU9ldZeT3G2+Ruj7ua+tQ+ym5MLxD0hEo1AutdRq5hpZkGA
pCIFNQ/JOmLAgSGOJFGHNNCmem2YdZNvA8XSl7hZkG2cxnSm5r7n6CrInQeFeUhPY7Grw8jFIM1N
Y30OMaeAmOIX+Jr95qUVgv+7hiKdVXiY/X0q+PgDJk1RCftLZ8Vvbwpf2IN3aO9/LYHxLdHzbCc7
R70dI8tQoEwLhnfE3BK74eyqAH/uXcxBLDlsU4ZVSG3xm3fYE3hbhLTmT7Vl4elMRn9loAyLHKph
AtDqw6zlKVcuPUHFbkjA2nOzZN22tvT3PNvTJrsLO8JhPCf+mO/E/VHzZnciGzcj/+0+jf/7RZXz
EC0GDc+/w0wj0TZBm0xuxrtmqL9/cfHplFPm7f8SDOfiR6rCH7DxzrHyjBVwR4C6P/Mg2CU98ZQZ
VqaocwNBhO/crSplYm3zij/lXS/495ZNu+TM8pJyoetfhSjfVWnGWxzt1NbEubdetspqYWLJwXZ5
Fy39/RJDqUKuOu3+NRAjiGchuHW+R0GK++wok/hA8jGYGdGKyLlfGAPhG4e41zzr95jICmo8zs/4
yRcI2Zl5jMsEGuBdm1GnSXeq0XWowc93S+Y/wCb0t33uPbStZ+z8kHz7JqOG4zTWebJbT9hj+iT5
50TFdqFk9sVywK1EM9a8c9oHEJghvl3btVdjQ0GiJxrExYRbuYPTJgbkbhTF7frvSDEbwYyq0by2
LW7R1E+staBm+MfrTD3KQbIwx5qNH8R/jQNh3MW48TZykl+B7IYttrTnv5MgVeYM9ZhQL7/MPJyP
9v1LvGBnnJ5y2lvrCYvOyurXf+MAHBE8NIng0gKNyuusPMyFs+5mwOh/B4Etbt+ojDu6wyguwkkl
O2EQW2xUX1MJ/mvQ1iP5khx3WArWGLy/tbDTLbwBHXWDzSzZam+exUpDKq+3btNcHAW8yrVtZ/qp
CIKzPywy8kpj2fWHOvHVo0ur5SGAbVwUYjlZ2cbn5sURojh8NsmL4ni4K0B40I+eBCsCNp5JW8fW
dXe+7HAjefkvLLrJxvcJaPKI4zr1pLZGrW9upc7vxjFiCJR76bBFRDqppjP4vOeKjvku7vJbXiv1
MDPEflJhuEsspd60qlm32u7H398lssu2wqGYdXoM0rZ1sa3OBcBJinFbGMmutnJrjyovodBNuOqx
L6MkNDm/5JZ7tlr7dz/KY6lqdaPRMLluSoHcL1+2rB+kumculoBSuNhdFLeh886lXQXAGOjWNvO5
KjkQ23l/GWTqEKsEK1JBwcVZ4yDa82McGwQ6Zu06CUPMSXazA31Pe5bQqL2YY7IhOCjBrDTifeeU
PidjXxy58btt2JkZVIY6eUzktxsv3qlu3WKrVWNt5Dw8qmUJWPJbcsUmzQGKZ+pSz8l3E2fB2p3z
aZ9bwcHzanHEd+IffZmeFanrO6GmOqrm/L3rXfPsxbW3NfzKOaN3G1fD0uURA6sUBp7hbuIiJmUz
6buN3WVvPmKAVYbIL5owOx3Z01sasEVwDFv57ntldU4Gmr9NGvebvCF3eNYB+LmaELl5DPtnT0du
XHTXuGquAMvqwyA4COc9vMpcLgR6M0A+lsWvymEX6e8HlDYPTlPqDgfyp19QPJv7iYqMdWKoT5Ah
vH2Bm2tlVUlxMflZ0d9vcAlJ7m2GHYsSQXlp/ihT+zFbhvEZM5q/q7uEUERMMmnW6wc/rKpLo/gd
1rgnjjXplgCHlyRxDobhvMXkEH12nj2tCU5uaFph1M7y59FZULK4DJPnZYiIIIaQKNL+S+ldYU7G
US50v52OQDpE5nm6LgsaabqNMUxx2hxdQhLHxp+fJqc7CGE8ZlMd3lwYgYDFWo42pxCf0JrZSUJ6
qNPta82nugyKMs5i3ETOdB0MYOPKfOC2Kr6MIXxyDL+85j7CXW9sz0kg9LlqzgPTzBXAZxuFyHwR
/ehDnA7dbZ2410Xgy0vz6zA7ySFwx2SjRv7S4lOXNfH0Y6Bn+Gj1FSbhNtx4fbCuGm7ZeHSe+YiO
iySSUye0MHSDFckyPsa0vPMNqvK1TNxLkWW7JM/UOZ5Ay7MLLXhDn8lK4RBpT8UDgfZmpEsLT2nn
PtPZRedW4r6UppYXcjtRxHzqKkkeKSI4bebxTMao3GVZpmmS0rtpDDG8jm7K+ERl9dHq0uF1CHKP
NXOySUFul5XL0wb8un0trY8Fycw+mfh4UCaXUonL376YEQCUX9nCnaPCuQu8veW5T1Pr3OdpzoSp
tt9TXOTO4J/CnpxhS8zePRz2xESVzXfoy3OWLZe4Go0jwEr6SjJctgM8cx4MXoJjSOyHbuqcp1HS
zpnDszmbaEi93nltub/o9Xl6I/3kS3EYuab35GnibzyEt3WP7RIn21Sn9QEXYXCbR3UNM32jH6Je
FmnPG1CAwyUXRnKU20wZxanJNNLVJhOvyrEJ9UxWzj1bKJ17VMias7HkjqMKKzfLnLT8Ni3Ooi1/
ZnfZtmNgIF6ywfvICTNLPm06fVdJibjRnSnXpQKWYLFDXvXgPNErJY7k7lDGj5nhX4XEgBaq31E3
q53RCYzvS+Iek5kWsOH2am8lSR4tucNssNPWc93w4/Kqi2+Q7t5pyKKHSkTzasI8WpWjK395Y8Oj
R+KuWghhBdFtzEJhFLXUukRDe985mx9d1hA0ZxnJiURPMKTCp3821t+iVOMxwUu/gpEMHL5rX6t8
Hdz5KRmZ915dYr1hoXfRkEaxBhOHebEDM82QqyUUazX3HHSwAL5hA4exRwsw8rym3ucLszlWO5Yp
dQ/x7JZLOvzuSlySesKJ26ITd/qcgnj0uTu4roYhw20FbP0Qq3cNuODsJglHucEYtyO4ISwJYHQN
cFB2Jv2TAgJA77Ein3QQwYcsYxoyvnfTmommE6hzziSRvOSy2DFMmLEFZl/8lPhUtXTq0bF4X2OY
2FdHjh0klinZce7bLPFsffScDdsleUpmDIjLWFX7upR3yrfZ3WM1KR0Td9P0Qj8WFfpTo4LkFS4E
ApMoi5BaCmvnFf2f2anlc57P7toR03ulxikqHYpDE7SPy+N/WBYHDqTst2XrchuT47tMafw4FvFt
kJ7Hk2P8qRonO/jGAfbXAVB/uEGyq/ZI3ha6M4Rspr0ByTmZ3H2gm30TdwYcC33GKbrvWOyvIoub
Ffl/Oqpq7nyZli3hh8xLTd+4UH1dUcBzMrJzd6WC7sAmQfLKUKcHelrfclqsbZcRhkq3tFiRfit2
4A5SIO5lfZkL/4Yv92UKm3xP+Rts5rEJOQUn5CE0AXAGu+YnLzwSSYj2i58sSCD2YqhJrU3LOnSh
eLHcUG80VvekMryXWsoRWmkfblglyQmIs/hYYaUGoVaOa4MKI/Lj5IF0hOEh/kELYlrlIXCukibG
qptN2sSl6xwA/NzSzuj381yJVTKmQETATq1dxPuEzF0Wr4XFsQz2phtqSVag+ND45UsliteKCFvD
HbkXZXmWSzvw+eQ7F/GzDPnUsibjvWFAjeqpajdejoZNKNOGT1SfjGTkUQd9dJzK/BwiWzrBpOMi
x4KspHy4GYIbE/93Wpn2xmn63wAA2tNo57z6yv9SCbPryR1bSFC9eTRgAiPWm8KDBfmC2CFs2J0/
3PK5+cEwRK+LJk2o+hyIc7Vb7IwsmTajHrFdo/TN8szZ69iDx3/v32PYTlHDl4/YhIJNU9cElMBA
ODZL8LPXgAs8DYZlIBE8xhO8okE6nUU8Xd2q30xiCW9hkQ2Xsc5fjPIJC6989oMkvbSu9WgahEBD
4Hmivcm8CtIFli7DvczleC4zCj3pinMt/fAqvbYGg0WMZJvudO+6J0P8MtE7nOwcsreAYcBrb0Fy
PU8DzcZ85FskNm0Gv0gOJckfh8CeOHbbyalLYEXozolf3GBYSQHidV6az77suIOsx0oJ+QNQAl2c
djtL+6EbmYtZAEwf7BqXv2OqklySXEXBfccVsQV+Zy7nfa/NGoPFcJsFZF1OlOYe8+Suc4ELgFhX
60YNqAtc+zTWQX/KUieyaosCMeheiEkZN0lvIGwowi4yR4lhx/RSArjLZgvyed+JkG68l32yVdub
0qr00R+YWslkOMjOjTJOgQfL9V/JEh7g36DcgEtPDrhp2Ef/tTDWRNhTubQFiJgQGE/OTHPNMOzN
VwVlTcHzZHO9t2wBq+Z7ypP5Ni9euV7G8Zc1jy8Yb9xdlnt7Z2q9jU7d360Z/vaK2d6VVvnT83N1
kEu/DZvMv3AYhpTlV3xRkBgc9yCtMHy1w+orn+Jgv4TMXmarSQAd0VLx20tfOWhhyq6CQ1Y1yHOH
5kta3TNX4sPtyulAH55SUN6qZV93bD+0EooP2T+0dqXf42TxDjxzDgHSbvlUOsEhrBN9MER2Hsfh
zaL3sbGYmx88WaOHMfqTYUz2Simr2ix9ENxqA4lWaB8SrwNQ5HWANPJ1jl74WWYw1RB0GBMpzUIo
7vgRrpayJerGPLmmaWdH7ghhIaHthFZ3l7tcUT3RNox99cMXJTqo3L3PZ9xVQmjPU2Wkz/NI6amV
Ee+GD92R1ZapYTvhkIz4s2xDow0mBRQ5E+YU5Ohtknv0B3s4B32fkj+b18iLx36NzqRiqLXoNY7R
ABg1+qLZp+E3Wl/tUtabR1vM7yNkOeg7NVsho5P9sNzF+JN+GKbAfWTp9x6L0oewSYMdaggp0V0d
nHxTIPcxAioyb45aBVXNluOBA1XxWTJvcoVBdkTayksZOkTOCjJ5OnxoazwDTLsVnRj8jt3VMum/
wLiKCZOIf8EILtYLwRRrV2k6qUaZHcasJ7hzcR47w3HWbWCUEVPIGgRCN+yXjDftp2R24kHsKGss
uVfcctjvV8CfEXg2v0sGPQxl2shywTe0NFgf3QS6yVSont2fkZcZpt4FXTD5dXoQmz6wv4olXBH9
fCkIANppNvTBY1UO7tIXu6wf7Dw+41qoTxmBt50zlC+M03j+IQ4Ng/ucTkHN3M0+KWQxY+i9YEiK
Izj/Ode/lU/j/Yv0q08kC+XNK7lBOfUhqtkWMMOAeKJQJoTmSkqTGI5dlo9M2mO9SiTJRhpQVBev
oOhM+GvhPXX1HfjB7NoGXbVWqhHr2uAOq5v028BlBXzknbSmh3bQX3Nqf6pk2KnY61YQ6a5qAp3Q
LKxYIbjyYnReucqjok1y9ezmxxy7+xwGeFGmN+DKDnUOrKYqcC4QGla0Mr498EMltaIXPjaBfPHt
yVmhj6P7nPjdHzf10xWehk1gJhzRqXigdtnX2UeaZjMdm4YTbWsFG4egicqEIpPK12TSF1I0X2WB
3qi+Q0oKgOrQ+uDh5ciHFyl55IYfjnaSaPQuIPQw7aQQOgrH9xBQAa4DO/OODAEsSFO/e/RGDOoN
4ut3rR7PSP2ClUV23Kqplx92+igllUJTfHBPfrolCq+RmN8tQqYfvXTTHZjWN3ypP/M5d3e5YZ4a
PUx79vj1xAZgu9bK6HKKbBtgmJ1ZTx5UmJIexcr35ynKC0HHiMvqStorxpOwWoBSAM4AKBZviQaF
yVS1oUPgDpEq7Z2rm3CVBNmrW3cHuwAOSUObQ2ZtLJHLhYwsY94MYMvXNT3LWvHxmVX2Y6A/uMpd
P6bEdNb9xJvty+VPYYA8ITQEDwkF+7wJmrMfbKzc44NBpLcXHaQZ+pffQzB/CzyPTUX7IG9YarU2
96o0vJNlbToLwaLoO/Jf6Caruf3tp/Hn4ndABeacz6l4GLKAwffsnqgZbJTbAi2PhSDGhsWydpf8
PCSkMnka4Eppicc6p0szKpd5Qz/tAzQ+0VJ3n3Ee3IQFw89cOL1bYXdins0RMN+74bGdEKPWtFk4
TKdrrFCID9KTapqfsGUif0nTrWrH6mKJUzgt32ZRGhHdlHBrZmC7pvQ7cae7hGJa0797zExtHaw2
EKs2zSJ3YI0KhHP2+RbIiCQiJMlZ5033O2696bogqwAI8nOy3fGDSgXvmqguXip2Uzy9CWrutWsk
SIpiKrsaTfseHJ8Hk2FoP/PYXMgJE/m1J1EJ3irGhYD3hlMwWfUeHW8d8gTwwY3459RhXmpC2jMk
v1MSwBV27YckF/m5Yt5hOJCoWutIGItoh/LTdIwsKo0/RmYPx2Hhjivu3QXPIcfNIB/L7EvNQjVj
Iq6QUmhBcLo3Dq/AZ2a0o91jKEDHpnZx7h0jONrFOK7qkcqs6LkRGG+0LySiEaBksHNUnGZr/o07
1gy+u3vEm+T0WbntO0cy9SPzG86t8wgazlucyDO6bg1RgCtHy+uu+iBZOV/ufHyQ9Y53DqvmRnWH
IPLRWOIwso2p3VmCLkwHAANxLdJDX7aHTnLwnMfqoWr0kz/3TAZsuFqcPe9Bdjd/QuNaly/mojht
E2rLHsaEWE6BAfSNDntbG49O/WB1LLx2A8ZtqK8Qep4Wswe5OcEXzB5KVUKvsR1IO36ArCSTV9z6
/qEbl8/YNr8Hu8GzOnNI4hzzzXJj9XG9M0yG2U73nUwW4Hh5SUewRjIf9VYkHoqQbmo2RUf2Vhs7
ahv6EgYg919WJMW5MovqUFEfBENHcOf0LnXMxwepbmRsf3AmDUQclOWhRvxjq/hPnC5/dO66N89k
nBNm8y0fOEmmOZvCvWvl+nfidMoaYC4VUXfKeBHt53zPyUIB9SG9hK47OKN2vlka1Uxn21++SrxT
CaqsyrtDP9fZsTCtPnIr5ndx6zyEdvPNHVFaTFziprm4BmLwwLTySxVSUTBYSlZEvb1OI1Y1PSz9
2SnuWq8wmvrAwALfLlFZq7cs7J/8lmTroGUoV/Z3nKNDhe6DVLina9CZf9O1Twtgaa1oSMlFG5X2
z4IgjaUXrx2BKgiPiDXyzbrbq9Q+OWa2Y69DKWSE32FdTh+F+VlLTNdk1nd7tNXDttWGtV+WUbI0
dfG+PQw+kGY04XYu3p22fCH2q0Fv3c3v00TG0MKIM053S2l/TnCZ10StvKJDhGkJPG6vhOi2aWon
n5YKNv5clkShJHvGkrCn0JkBbd1XKQkbE0PLMAMEQQ928YsTPXiU7bQREMofGosKL0RDW8YOkmmH
KeEUxPwP9pPBGsn50HrJ4pj9qCEcNvaPWrYWM91ZbRtcVK3L/9QMGvHMXP+uPHfY1v6vqcF6XTau
jOrcqGmRUvq35Z1F1G96DQbJZn6nKQuZJe2H2oatTHCjOd6DKuPGYHozPPW2+al5cdt4FMxwxfSr
BAWGrsfUN78Xt7Fj3WpnRIPKYxPzh/swZFIPhQUhTZ9MaQ83bde0quAIZPw9lZPlKpe9WwUHWupL
5E82xqtyXk9JqQ9e12ybbISQMg3vJP4FK9d+6zqSN/pZvIxL/QpQ9dnPIF033Z4Aqn1STuUhQSf2
2IxG/phRFh49M3xOmhENjEtfTvrjA7QolmDfuDL78psLtqz6PPZssqZID0IadMlsjtLoEaqPCtNF
A/zUzbvgcS7bR0ptrEPwFgMjsR6g2eW7tGGvKtO33HPsc0nXRHmx+cgzTAHcsm+x0aw7t6G6wI7v
+PP9QA98y1M9yzkhe5NJr9xrHoJquk4Lp242VigmB79ob6NjUhe67cfwMy3NcV8t/qcXeukOGjbM
gKF41rbHdUtNtAgokIxxJKiSNmRQ06KwfMbYyyaf0Aq0OuT0s5TVqsxMYjM06kYr3WZVmkTA+phS
lOMuMPh4ur0fhy+5Ow+XkBFDqQYQt3FM36EATpAb1mYAhZJmoTx2grF/1kZFw3iE7LdXshTWbGqs
GblzygCG1aY+LwYTUcCCTFPFHDGELHa9xVInvfuhI8zVRYMV7ZJb39/X9lQuO3NuL0sIz88C/OuR
4s2YTlLDc2PKHtKyZUVCVtt6nu7YfFbo2uqmhyn8HpuEQeaiX/yaGyW5A+dGDpVubv8uNGVsvjCe
lIb/5mV/hsz5PS3q3Ajf3cxF2myCpEp4MzT1glRxiM1gok+WuImEmBvspuVChzZs3+ivlcfe6d+A
P4/3PK1ryqmUWUvpXAkFQe4e/8oF0ZNu5RmH1hBONE/511Dm9ab1niyLdRRfyCtawieQ1ijoE9M+
N+Qy2v6EDs8a6X2q+ucyZBwdljzZjyKwYJ/0O1y2fBqUux25lxuAul+j5ZP/2JRRI75mMdBvL75C
CzgJCj4Qbwt8qNqco3FwWvg36C/FYDlrB35dVBvZw1jKdYgpk2nDNTDjG1dw68coEKXd7sacDKYB
Yt20gAFMyJfk/s2jQvePBpGvERlKmqIaNG2Y24zDpoO1OA9a12InguG3kb+3DZuzCBD6+s7Dks/p
BpBahOaDmYtzo/f7YSGPjRF6Lh0hTHNqRCHA7f3oPVZBLz/mRU0bf8Qx0hcw+IiHLXdBZSbr0pu3
fdo8ZPPyy6gzHhs9/eINgQJ0BmMn1VNtVk/hbVmS6ZWBFxmkQXPxe+/BY4Soc29cBy4HWi+On8i9
C2h21pv7aA9GTUvTJ2933D4Xv1VXprUtJh35ZKVEALYoiC34kWvHExBOUMKUGdFPaVgchrR7J7l1
w5xjAjfKB7RQkzBpDXf9SANbVvgtsQMj4lx2UP5oZEAJDLVIOPjPPqJQVte6AKnit2RhI47JhI+c
s1XTHmopRbfdXsdafjDy87GUfNZ5iOOoEtci9m6tZZ8N03ka2pwi0y0uXoKMAa9wswW5/BLOP0nS
SNeNttFlxKgRC06APpmXEcq/KmosnreK7Yjku6F3mo9cau901zZRuxaURd00ojGPcX5otR24I3AF
m0PktAMsTTFZuzkoONdIP46EmEYE4ZD25FhvaZoEEae9/BxL/UHEMdnPU3FqywFgB66Sovfh5Fh7
NIsT6bszEpSiPll+322HFM26ZbkPQxkyN2D+BK05rNey6j4BOq6EDAmvKhiuxD6YT3RJuWZnCVAd
T3O4Mpvq6/7ddJovrhLX1gDiTIIXrT1CEt8yXjmy61Xj05GYfGLOEOfI6Tb33ZvJaHORgO/7EUJo
Y7+Y+y5HXyvVxXIYVXR5WB2GrFvjln4K03J+iQtjY8k8ixA/kVFPTG8SwG5NEjI8cCnTHxgTOrO9
BcM94wUK3VwWvKebewlsgwhklpdGHM31dfQlQ7HkC1MStGc9SDoZUTF4GNrm8Xm2KJKS0DU3BHKS
52HepY+dp9ZWnoX4ipA0dXmiwBx394/NdDfWlJJhNnTLY54MFzHRFEW2m0a2/ewh+yDgmG2tjits
Xp1kXmRbh5Syq7SClY1UoxoRSE15fSU/J2RLwdSdFMvZjlF78pmsvWDaBgkdbKeavibN2NlzacZ0
wVwfxqA+0PuGiB1sMBqCWzSw7zvIU7si5zlTeyPIRZSGS7NJfsT5/D7EBWz0zDWoifpw7ROJKgdi
VaZTUgUXqcOZ05WMySUQbFsC1/o4mxXa9vjaV96X2fExeKkBCZRDg25pZitvW8O9x6g0+ge1yXM1
PPjWWSoTb0agvmYLRTbn9WKTuzkSYTO5Dhmd3SAufrt6ybauOf+SgIVGjmpONoa7IuGM7OAovvnG
vkEkBURex2QyF/uMIcxYK2xUADRTARw+N5xpI3xSMn2NqW0UT6br4YaedSTxCvC3mzEyAb6sAdlc
ETOmB5DuFN+Bjnp1rRz6Yjz5z7Zzb93Iau/0/Wlwgl1XMFQYZ8lzYjcu9GIg/lnNKxP2HXVZLs9Z
3LU7v30dyHSJTC0IJb4nOujuYnb6NSy918ymXagzkjJ0EY2CphHhZu2qE19hbcv9+N1rH5R1ReSu
i3xnSq0nULj+xtP0RcLU/5ZBYUVp2hLTXbd/EBPNxn14S9BuVID7wC3IrV6Xr6Rdz0V2sYNNG1jM
6pLO3A/hcihS/x7bsaLSqhbvi2Q/vTHYJI4ZE6+N7GeX9ld1KSvJ8ZLnKXYK4kVyzGRV9qsiiEVN
iTiBPIpI90HmwHbV0QfdcCY+1JSLEH0v+C/GT5DdE0onE5nlgVos5NcQ5WevvrRmfnbpydNhfq7C
GlyM3Z1tUA+x4g24CfkaYeJw+AxnnEOCAI964Hai7FIrRzf1lzLSdlUre+Oxeh2MNNwNDhaEzD2Z
PyvOp5E5GN7Bw6oQ+aVN3jQSBBYBtFygZ7aJ9NRZthB4LOtPOsfpffD5Ypkx7QNffAz4fuAaWI+W
Mfw7Y2fW3Diybte/4vCzcZ1IIDE4rv3AeRApUVKphheEasI8z/j1XkD1PVWlPq52dASblEgViCGR
+X17r60/UJ0j/cCnMGzQFqa1R1g4Lbk99fUKt0KCBKZTH0SIyZP2LVaL7RhARTV79THVw/4+kTcC
ZMImk++5T/C9I7jnoYHTRE0kR7uO3Po2aqo4zPutiZsiEeM+zjmuRUwtVq9bVksuAxm6M5D6kfHS
dJ88WobnSVTJfhzaG2dRuu+acGPX3h3ocyan9lyspdFUFw9hN1lbUiG6Vcn6bhVX4Xu7gL7dpBBd
0/uGOvEu671dxm0GFbqPCNWaEdzRhUNQPqGMehi9sVy7CTymNHnEDHXpyuwjNPBkbbnVGv4xihVC
l7ZWyZRYWrSjRhSxTZGMNPANrLoIrlLPjjd29aWOErrThP0IcVK1UgwMAZXUSbt1Azl4fuHS7Aa8
MuTGTjVg6ExrzoHJ55UBWfX7LCYOJQcxX3tA3dCEJSVdHqZC5Dx602VKkWsKc/ZH6SUntmDcG9Vh
tNPpmEKgRpKoKC63jKkdgsN1Y+efO274p8lxVonmQiyIKO+aMnsfMy5S2/buUaPkq14E44GqQV2l
hyTA6bbwo2KLegb+eCb20VHP0b64zT3RUx6QLMJPUOPTWvNSABDW5zToyn0sDXtVpR3jMrubxA5v
JVmoryebfKAisAIExJF9dZlAOVNdUvwrkIY5BQWWgEtwdM1LFhUA4V218TuLkUBpF8D237wIMy0r
6UF8rIKJ7tw0oKV9VO3YnSu7ao6Q7Q9VTjawSidrzdi2DY2E3D/M/YcEYcxIARev64aIBhIwyJHs
rEhdg6ZDxEgdjVsqC7gMWR6nHW4PTsu0Sba0gFiNNcxcJvpm4xA9kmLPuqv23sn6lYSC8rTogZNk
LFZTWNubOqQDGphMVsZCeavCLtFOzJq/LAyPoZngCo+wpY0pVndjlirPUWIjdapytPqjVjTqmFbB
FX0baSaQw0CDieo5cWWySzQdd5PgfFkaah0CQn/w4pMohw3GKuxyKFd2SVIGR0VuQWlCE0MZlc/5
rSHw8xczfLJ1faIj7z0a0Dp2C/MkgwWXLDxAZyhZHkKGWagU3AnuzQkJmevEJ/gI3Z5693DiCrtQ
eqa40hTPCxKnGxv9EIga+UR/b1t6vfc8CuCruunFqVKkvQRQApfN8SybmiQvN3H01FfAoujhmJvU
Blj5Q/29UG7Crnmk2F3utJk9qckKC0bniU23JIgb1PQQI0weaa6qvbVeMe4Vk4AxQtlRklAl3PnS
hGizsYgPWlu6S0l89nH6mVQ7RyvvoY6i4xXhl8LJYR9wcViaCtdJgHnaHety67pfuxpP6NghGdet
Qx+FFCZrQsxwj+7qNH0kD5EU3GaGduaz7lazs9dcpHLrOQEBNJ3pbiYHbp3vjR9nJQZtGvt5Eq2D
6hA151qvfHNvq/zQBoSE1pP2SacCQXsluzW6p/AHZvaWy/aCDh0aQSA/wbEUJ/pFPJR9fgxLGsQB
rHTTZw7jykmHoxAz8VLA+uUjJC5nGxEhuTBRlocyDk5ccMN+cpLx1MfhBytD8qqLqwX4vB+pa7c+
5ElCGQaV0atDc+Lzoy2Cx/vKCd5N9qsBCQ9VB5LhxDX3hsKiV5jqGOvyuw/yn9ssRj7s7PraTCIO
s+NE1MBKc1sicWKaSQYO6JwGdygGPlMh2ybd/MWQurEvGeRcu8uOEXV3cmk954SJYyMz6EpYlvU1
NamZtxeM1udEylnCmJWk0REqD5N+WMumeGWJ+94ZZhtnal+4AYYrU7TjKU/o8jt5ZEIAKB+RTvfb
MLUfXZYDihUJGeB7KMMekU5UNccxOVN5LpE7cfWRt6w/AT98mQITunyufbBqXIZt6KE3JvRkVjjb
zD5+aJ1Hiqh7EED4H0smT+OrimdzQDPF+5y8eM11/dMkdlnrX1FrZ4gyG/IGmAv7/hQizINiT6PZ
PGUkT7iwbJCd7oTiSoBGsKW9RQqUSymzUKrakaP7tFxVukc1pJdBvS1EcNZM78Hgb2+X03JRPS8P
UwXyMsFeOWCDaLSbXeIzoSIucIsQri6d8SXR3W7HpON9bwM/4Nbj78bZEK2RrwksVuz7OtVPrYfu
bhR3DNsIk+etrXLUK+V8pghPRGdz9CHHR9TGBwtQV8wVEMyMUK0Ee9ArLC8FbgLyCiFx9l5JMD3L
lTL3PmSGdvGsKDwYM5+ySx8T/Ak73Z9gYRIwwvfr/G9uhv0Q5+nsZqUB3ZMb3ZFDY0ZSOzTlfHZH
5olUHEKFF1Ri4JsHopTXwqL505sJBTPf25eTifLSSI9wGDcU5oa18NqJSJtm4x6WMPaqHb5SIOe+
r/C7AvHmYHDt+QZDgiZ7OpkaxerQN9d+Nw9yMn5qdeAE2iqp42urq5b09AFhWOg/djENVbdLfOQf
Oxuxz8otIGuig0R7ZcesUX8x5P8b2spsb/rNXeQKQzlYb/Dgmzq+lzewFd/tsW76Q4VCPfo2KRPq
hAKnklk0k8ZAzdwHzl/pKJMokEJSQqFrNlqvLmW8/Z+3hQ/9bWNMUDhQagybpYhU88Z+eX0MMx+q
jf4/kqAbAQXU+UEI5NO2MmGHjSmSo1hcZFE+sSLBO1lNKw31FaUgYvX0xgCAojsTuuXcf8FDHHNp
kXERZ3ezEppS82MRxPHVolKWdfUmMseA6tPgbUnIILZSgn00mU5GdkxZPAwNiGxps8FYUN95po2I
sqHTqYdNtW6caDw5GROnPk73oW7Gj00jid2YroXnhd/p3H8WnXAOuiwCdLlIjbjltFzw9GNFmnnr
RmvNd4QyYAkgGTMOxY30N0b3vlPHJKZroMj6YrRj/uMn3DZ9s3JWfaQDy020j8TkKqM85nMVpS+1
qxxoFqYB7HCnEOH7yWVqaSXZFukIDpXAP0aWAx/abI6eKKx7CMQfZNUDiA20/BwaLGxGL3vUiso5
UYbAVlB1+jVzOM+LKmSYVEO97Yz5jjk5xr2Y+4vZ4N25kea/UERJfHrmrLqNnaOiK9wsqjA1XQkk
t8Y+STwEbXnkHIUifIpz0t1LhtIthZ9mj/hB3+Wa+JCoKX3UlPNolsl0ySlGb5rClNsyLDpwR1G9
R54116Krz7GX+ecBte/JsKHW6DLR7qgcfuVWoZ/ikc0krRSssJ46Z9Mz9qHdD7PfFML12AwXlIIa
wTPqXvRl/nkIYn/l3LhLZK8IDcKVCoIDXUv1ClVl3DiyeAm9Ib7T6FKiajM57734LjAnbvSUFvNU
ymep4XNKpugjtpMD5D1ni6qtQSFoTu9TN6/WoNC+G4WUe5FyMuFHGdFPx9WLazef9ETvqX1SCuvH
RFxMLOFH00sf2vlVZHU9xY75acYJdTEkCdBOkYuV55RJyfliT1QE6faLAaQhTAM5bJZPLp+BEjU7
srPgxxsFtOGN1Y3jwbOoSiA/i0/mHD/S4mVbTZVkSqrClq6OMo6BcofHeqiqg6kjcxtqSj7Oixmh
H8hoRBMqY65z3yZkc0ye8jEvL7lriY2II3IeC2qpEzMpVCBxBkC4y57q/ox2KH0Qqe0fCtgxtORJ
8XJ7ctssxGNBYx0tvax2Uqu+lVpA4J5dcwfIqWLg9spI76rMR+abqKq9+6Tk1G9bD91vIM2dn+Os
T9mx903vJRg0YucioPwzE4fPoygWPqI/x9/vuNHRM2sa3h6uvS6Ta72IivtYfS/9rn/noKRReuNv
65gqHcpMdQ4jAc0a40vsNDq3QxS+thVRCxztzw6434MjO/PO89unWvOLy9BZ9DH1YRcWxEA2RYVt
sZ0o5eVVsmGfVTvPnGjlUsjR0FRgJZpTawDjJDPVPjOukSXgwuU5Fn4M5JFRLTWmhjXiDHvKA5Lw
hr4/2y6iUprT1Rw1Ge5ta/pMibdaI/ZL9mLMD07ihBvlU5b58+Cs/52FYisLnJ3DUC+wxb65UcSV
Lj2rFvkBRQF8DPyEJiE+JyHhC6hewnWN4m+YtyscMwmSASfM0b8P5KMpEd7JTrvXSxZKWYaJhF7L
d6qJ/7CJEuvvm3sZm+haJi5e0zHk23uZU1kU+dBAHQY9AgLkY9ToHRp4aL3kWSTwINs0jb55DOVm
nJbrJpHMTpWhPXRRv9HFLckovQeUD9fd5DT7rhrsi4VYDaQX2UK9oVPopl9FzbBY1UzoKXWSLfcP
O9r927dwxJwBYsGdcQ1XQYX79SZYaEjpxTjkyMay8mKSNYcBb2Wx+NgoUl4udXoq8u7OZwykhkW+
2JCZdDQR5DH69Ojbi3dmFYYbd3ilnYRqjsQ59LopnrA/b6lJsMib/e0g8xCOK3XbcP+2v7Ehal7u
VSjhI+KlZOljNiyEdZBOv8n8EodM3X8Z/OpWNk71obG+DCOteNuqq32TYexwvPRs4Y/fDF6n7fPU
fZ+V9jnNxuHOQcS9rWJu9aoqXSbYUq4Gj4QoKyvUqTPxkCkaoKsitY1911dy46bpXrKmeO9Zw7du
utdGZ7gVhY8GOjEPfuhauGWR+ouG8k5sI4ygsh9STTpUgk7esmv+55fhf/nf8odfEXxf8mKscPs1
P4h8/3r5f54Rd+Tpf86f+fnD//zt1SX8UuV1/r3547v23/Lra/qtfvum3/4y//pfW7d5bV5/e7Fd
rPS39ls1Pn6r26T5L3Tg/M7/31/+t/9PQ75j/hEJ9f61hsPpU4P+FQrFFHT+2F+WfF0Hp6gbCogT
aERs9gxFf1nydWn+x+yEn336P4lQJtk4QmJj1R1p6TwyNv3lxjfVfyhTYcMGE2XDhuKf+a9v/9tR
/HlUf2UT6vO19+NgH7/+7/9uOoqrUndniiPdDcko8/u1OeXIdrW6tW4xeudNVsXjEWzTEYcpaWFt
mpFIp9amI6n6uXq8t/r8nAmR73JmJTiNHcIOK/AtOMwuWhJ///P1KH+/HpetI+4H1KRwTYsd9Gb6
7KvBTEBJoT3CM1xOOe4rF10Bkhd1hApyy03vUek5cPM8ajeorpM1VRickQSIre3UCbexj6Rmxs8F
TOnuvKmll0U21srQ++C+9UI4RxmUfYv2cO59/ofNn3fem53rugZ+BgdrjcXx/33nVliW+4qsvNvk
ov2vpjy6lhMih9guKPlNJmZoPXAfAsHEpf9I77p5aHR5pqEZ3BmIImHRJSeGmuxKwsna0eCtcO9+
5yJeC3PN2WQpFchQltWx6+pHacv6TG+Zpihx20Yh7DuKRbd/+E7zLv/9O9n4iXXGSEZ0AJxvvpM0
Qj9zo8S4caJn+6oWNvpCGrCi948tqbx0EnWFXaLXdwUlkIPHYH1SwDrvBtOjmeuU7xw8g2c7NWaI
k341nWcZhiido9h8ZFqCzDrTV4PrN9s/b/p80fx907l2TK4orirjzdmUFZnXUoaWN73A5m5p0eOI
mT4tKxLjgBnafhecM8TTVOTjS0d+3qeCOjItOUV+xIHaEIHNFUyWwZ9IJW+BKfZxH+4BAqxLvsIZ
ceBF6+gMj3btIiXLgvs5Vr7Je3EOTIwF6JrGdRTG7snLGa85NyixmQGtMOKpOCXp7DSpdFkrTCDM
eiS4pUUWpNbjzbKNe+XngmDC3D9MRL3dWKFtSo+U0FZz9WM5+tcQs8ZleaB5andWumfd1c5o+ss4
lOGRZl6z05l+mR7sNDAC4yc3txp82+H7TsvbS6SZyZahYthDSMXPHelzy65B0DA/6+PuAad7vEUN
WT8aOIWuovSOJBbvnZL7Vd9bq96Kn63JrNDwxfpW0/FIjVFVUkBkmtdrxdfRGtxjGtYfAFv0q2lw
zFugFweV4gf68/GW/+5UXRgjoFB0YZhvYHdOj7txgL940yTsY5v6YwI+HAf2wnM2j44tiVIEn5GP
9buAleg2Th00BX6Ohl56+iXIi33rarSDK9KwW/3WaxufJIyVMRM2psq9uCpz3//DZs+b9fYKs1wG
ZtthSOb/v48alibsaFCVfpsU3idhBY9osu6JRk5RnyNsKIEscOB9FjOQxQg5hhmhxU+1CyxPSGwD
4fdlPo+3wDjWqcv8PMC2WxK1OdIm/afZ3b/Zy5Q4DNCGwmVYeDtGd66bxSV1nFvKUu5BjHR7AaCF
fXIXtHm7dpys3EQZ8IkMY/qUxXe6H70LWYQc/7zfjN8ny/PNwjZ0qC7Is9katVz+v9RavNFuuDVx
lNqseypjfPDVezJZcfOGBigzrX1Ju49xnuEdmOKLLwcXAbeU98uuHOtmF47YdwFMmBvQ3muf3O9I
HosSkXZV62pDSugdB6dHfZIdgIPaRxl21LfM/JqVFJU9nZRET0e4bZfiTtPwCGlR8iGKA+0falzy
35wihiFMphS6rYy/jWTS1HK3pOB4q4fwi0n697l3yCSaKsPeJJF6HOv4u5U7N43+xxZeTfIpsoyL
PqJQkKExIQds2v2Ig+oY2PIsGyRxq0mjfuhm2oY4Z3/152Nj/f1GbttMLrhn8J9NPez3c5q1qQg1
AzhfVTcODMKw2zNI7ye7/VKMRHKyRKM7ktAVau1YbbHQ5+e0isxjDdqqjdWDjpV+a+YD6a2dc4c6
JN4oJ/9kCr1bL4ZCwzHiYyAjpH/UISWhOHi/31uN7xxEYFSnOA8IieRfOMwOtYBF1yYlW3NXCYOI
Yd1O79oU2p8ouLj9/Ez9gT6CdLBLg5J0okoH3mzDS8ZiSHPjWlKH4q7g3CObarAGyAcMpQp9eLsG
AafftNY+GVHrn/ANPuk0vd+lg0ZxT+Ym3VHwGlk6UPCF449le2vOX0pWGFH/vN/Neax4M5bYkktC
4AEggs55MwQinvRaZ3T1m4sXlPSIqXscg4kWs009xCKp+1FzqdiEzC/uxnHCkNePLL1G6JlaiqlP
mN6urU2aqPoesfK1bY1mrUyqF5GgGxKhy/SdfDwX/ru2q9cey0A6FYsaCLgc61L3QML7k59Z7q6L
ontYa9azg2KZ1PHzhDzg4uQFORxIsi/YWXdTHx9oTCVPHSU3eMDmLiV1ezdwH6RqaIM5VLF7pILS
/sMZqv9eqV1GD9ugGmAKigGmEm/2lDbItrM8U78hB35vlqyynDb4EM8GpLrUTZhN2synrko4fWmK
7bJZBXQAMIMMxZn6JcHiBZYag1rbn4/hssj/9RhaQjGmsXAQOm5PCF2/Xztp48toZgfe+sLADdXH
uAkUhXk3fueVGE8qW7tDKpJRrQoRelIvBdyC/A6uKuqQ+fQtjLijdV+pVSM141I5qETCthN3o+de
Jlrwa/TPyd6UhbYz4QPs4hqfdtMG4zYzDn5risfeeN9b3BdRzxHeW1hYluzmVcsSlIreKtOmcI97
FUSkiYxpIJl4LLF3BSWOIJOUAVXPJ79BN1h0hYHKt2CJHNCMCd1gp9uUFmHMqXXgo2syMAfB4jA2
NL7Gaxy/RvHY3uHyKhKGZuYesEhz+RLPMEyYNiCgiwJPqN9X68A1/XXtI1sAEoV8NMzBC2Zh8k/j
L1D7NxcWyyXBBWUwqkkIXW8ZZpMTu3SRRv9GcHV+hS3TocdKQClm1DBz7U6p8iv11mZnT6NDwnwI
gjILnptJq469ihMiHT4DnImvaiTnGkHvhO+oQGjK1Bt2Bi1HAEAjYksfI2JE16/2WdvQugDE14tr
XuOCa+L4Qegfm6bUH8FIvIOCIS4tvG43vhcERm3YYWIfRNWXsLX26WrAdOUoFTz2nbSe0kY7xQYC
OBnJDuEQZV6SwFEhszjKw/aSjXylztSZq8KXbl2fmujc4mojmptDAjAtgfsaMEvqAHji1VlHTlWc
ioBmi+WM2V5UhdikdNXXNSjaO8OKh7sfz2R7G1LzZHuDsfVDz7vTw3orcH7dK9JN0hzQk6FVSF8T
1JRwm7DZo0tD1qsjT5eP7tR7t3FtWO1dZvXepimj93pvV4eIztdQ4SieYhp11TRypiVTvQ/mylJp
h/d+4LgoqItub0fY4vmzBs33CPxw77EYw9W9itUQbQRExNXApBc1woex0vVjS07BeqrBBFuDPHUl
dn230CGg1dsa1sqh8vrh5jlU0vWojSD3k1A2eK61NYYU+THApKwK+J7KvGJBu9MUW5Os09av7tFC
lEio4MJ1Bsa+wcbEA8EMX7TuoM7tvkVgRc6ir69plwBocDwEIO1Ipp/W3syes4fDm+wpHH3VIwyt
VTBql4kwd+Tz3RWRnfHQNdGn2pheQYJB04hhAIzZuOKeoSMrtB7MyvtQRcH0gFRpZ+ZpuKFSB03M
hM9c0LwqUcPsVF5/NWk+Hwcb71XVOeIZxT/KMDGdOWzwBZz8xMRYP8Ar9NdzJzDUUM1HBVYWESfF
ORmth4JL5YBXprkUG9Y/RJhkwZ2Tt98cnZQBt6ojaHvjxA3cqHfIeuqrN4b1NanQFKRtdXR0Jz1L
d9xSzigRb3C/dUuXHmTdpxevqGEGU1sUJqUyG9P9ppBk92R8LYs45HsnkQA4nKDAXjLL3lVOU65P
KzoTCCPpC3I6TEcb3821T77nCRfYkNjuQRflrNy5eEy5cr8eLqOBkKNVM9lTQljE20agJx1+Z6MZ
1rmxunbfV7M2Ia6q+2Dy63szQfk9GfTuo0AkZzwAdLWVieIXdfLgiOHF5FOUY8HZFiDT3g8a37+b
DnRLmxV2LvGAV0w8jNPYP0RHlaVAvBp20kIJaVNoAqlboLYJQv9adB6EIlPdpYH12npxuFX2dAib
wbpHrIzVNK+zlac04vWcac5DNIqtrNwvI1V5/KmfBs/R9l1UY5SCFTL3q2uxBWE1nYzJZ6wNmm92
Ew1Xd36wC4HEw6EoxNrOPnsEE++7IfmKVMx/mJoehZL0HnI0BlCLzec8qy+oo/xLaBmohd2qO+hB
9QKuQT5ZvjwH2jhdQ7G3qT0gbcfNqHHafg6n6evoafY+n9KYJqnb3U2FjimKkVInOvRcqHdBwVoo
RmRGW0yHXz7ZD8tcxo/C+3rQwqtnV1c/8IKDX6QeFB87W1HKYH7XYSxkICDgsu7ozIPdLi3Pfmjz
4VMJ3S8ph+DJjNFdKMD7YJI+qAB5NDh0d6UjE9+UnZ0/9+Y9eJoVw5cOPAKDeltEhxrMLTWR2tvZ
cUegZJquG8viYx0t6qDTvgWNbhzbCuUCIodV7dJP1XX5TgsmdJ6OhygjVAizCAuuTr88ZfXO6/0w
J1j9TCdiWUTk5xxHJJfUyuWpE4FwcGKQw7MSSOH0FttFbPTjtQiQl4f1bJZCclTiYf3xAFwSw1tt
7waN3doii/zlgZwvERbqaC+xngOj7Ba97VcgU9XJNJgX0V7EJaLs8RTOD7Y/jSevQLZtSUJNkOgu
+g0QPN1eyvQY+Rqx7mP3+uPHYL0CS8b7osnaUzU/LNzPNkwlFRMFJ7wkMDGluW+zpD+EwzDii9Pa
OcyUhx+aC4HwokmCL1baVzsrIcgIB9q4lXhpdn2WvEP7+a6y2mrvdDT34Dsl28ghDjgZEYPD6Cb/
s9PDs51xsUyQ84hkGZ/QmugglNOEqdApawcy2+Yss0U3sTy8eTn1UQYCsVQr260jGqqYq7s6e8GE
mTE5QAeyPEw2LP6fL6tRMw8orbHfEn2qzQ/ci8Hj/euZ34PtwZ3IbyIA1pU+925tzOaD/hRh6j5q
DbdkO7G1fc9gj4xqJGpTupvWiqd9buXPOlROBLAw4bt4fBBhVG00yBgVNs6trX+jwX7BrBetDKHg
7tkdXlTH6ldNOUGm90tvM5iW2DZlLzZJ36+dPsqvifvckEK082kubzVJmoJb7wHkwGk3kce2HeB+
ry92ME/JjSu8NcwcBGsj6CrMe9mqJ8VtZVOvOCGR+6652qsryerT6NH6ASvcuEmOVUSfufEPQx2b
SCVRhDPFuXPiMTvOHlqn5N6fIKE7hNkrqIdd72TtpgFdxjQCYLpGq0kOybJWn70b2pOlwhgVBmKF
yi+AY+p2tx6N+kxp6PAjgTvt3b/Cz+M5+Izb19H1q3pPs4UYtDnWa3nf8mz52fKwvDdZPvv//PXP
v6ACioNNpwXrt/9muqSv/fxnilKQ8jsO51/+dry8R5ZdstczmNI/QjX/tXnFPCuCr/qtqoH7IAJm
u3OGJ+TJ2FY83FuHH//Kz63/+e/9+DJ+IZnzY4z3R22jqggyeDbsoogrhGYiwnqNBZKTN1/xD+y1
YcYLTkiFpIvOHGYg7fjlYZKoLNtIGGtFloDlj/pOjoA0Mt1Bgumi83RUzPKSoIyzsEAvxm7HisOU
FMMK+SWIgF+HIlCnrCvVCfw3UrKMXNSd1gRPyBm5kpdfLw8t6yBUgG5ML69A1pIZoblefsNdUIER
js4VlLP98r7lR8vD8jJVJHVrSm3q+Y8sP1cJEX/LsyJB9tWJCHLS/IeWDzCTT5C10XlIi9E5KC+F
4aQ1xzRuppOquHl6mqjlOpm0tZNOgNA++L33BJrCgUI2i+R9RYb18jRLNSg29SIWW36wPPQEz4vt
Elycw2NdtSXJv96cYbs8QKz869nycokIR3LEqfvzPRDMf33Pz88t7/75cnk2+HVC+rDDGNMLYLet
LSkiyCVs1SShYp6zP/tNH+4kPQAmQJB4Tj8fgHZZv/5wVJgMfv76zcvlF82cg/fzLWDenXH98/W/
+wjTgW5l68g/g5Zax493p2nu/vV0Mga24ucn6zBuEM2mR2W2jPLSI4og/K+N//m2n/8o+Ty/bvby
izfvW7phP3/2yxdffvPmI71L/xqMmGsUDwBAKTj+2HNDS4ETeO+8m5C81yQZzU+9NE7Tw7JnirjL
0sMkbDS+tjosx+znEV1euo1kAfYjGf7H8+XHP9+6PFsObwg5e6LIMn+g63Tsahlq+r2BCrETknl/
P4eAw9ralCzE23mYq8ZeQdydz4BhklH9gQY4B2wZfKyK1ZE+w2WHul6pDEl5PEOkM2S8Px6q2pFk
Sf/rtad8EHJ1oPAGW4j3J8UKY/7T8x8NINWclNR96hLeOdFSJE1aBQMNY/+yV5fjUjHx3ckyf0b9
0h0xJOQnOR/gqXmXkJK47MA3u3/52S+HqFhO0x97/edTLy44bcK2/eS0/hdbC+liqTA/jzle7ql1
8OyUdnZrB+88eBpAgUkNj3kco8IqWHEJPNwaRu4wKuw9NtAWQSg9TDMmvs1GLLMtMOkiK28zjEgs
NiM5VRdaEJehlOV79aBZnnHnZDdPJyUhdsejD0EQkCrYwzbQP08zDrbMxbOCCHCUzbWNRXV2U/NW
OpU8UGj5HO7CWo1X046TrckQzD2PLlFdVttcljCi2uAZgpbNFMF8jvoywt3kfM4ZrFZtgvQp7HHz
E5TBoBy6n8gH0a952xNHYxreUYzaGTkcpTFLfHIDB8G+jKZD4+gfoStO2xFwQytTDWFVgyhpwknY
ZvCYhDdgSWFBr5njazgNnzJIpyiTqEAJweKJDpNkbuBahGLHrPDx/q4g8g1HVx++oMIDd51q7t7z
a/9B1NsA00FmVrfIH1+UleMtzuyvhM6MpAC2LnQMXMu2cB/LzA8fwYKV+6KL3nWp2WxpDmMNHgF/
GmOOWjzt1avsKJiR9uvvaz889lwM935OtSqE2bMrw/ziRuK9GrGc6ZkHwSAdUHmL6pqNDoiOKvui
ZSK7dMVAkkwWHaiDPjAglWdzskirCJNrhAzumFjxjZym9LntfINpkfl5kKN4qZIDwtb8nGu2vXM1
kSPZG/ethQ+9IQT+SG4GTMqYW2FUuqfaoGbA8fgy2cYV3zDyLgzvGQK/Hd2h76Ag6DIL0LuizvQ1
GQ/J6pTSB8JX72QvDnROzXge6sp5JQmX9BDZyoOe+wnQ/XXRDO1dbDEoKL0uH2Q9titV6zgjdfeu
zFEfNdrAPNsj0DfvQKS35cHWh/ExDKqDalHNkSl8Q2RKCcUY6VGmTnz2Z/urnUQs9LjRaY59nUys
EVi30OdmsKiDZN82t6aN4k3bmc5d0hUvcPn0ownXsOyIk2lHaohCASmsPIB7Toc3Zei1T+0hic3b
OMTuXRKkLbrUoDuH+mcNu+xa62gnjLWP82fCA+lZpToCMNq7Dx1KQemAlMf77FLE3nqg4L6mrh9e
I1d/oX/DDJYV+k5H18jVnV8HkuMwR0OqTKvsrFfAyYoZVfA60XJ+adzPEm7KGGbeTQ/NT0ZpDvBI
PTUnnF9o4aVXZUcMYq7ojlVOfvCY1y/VUKknWcaXRFbRXS2GL6BIIBO1AeE6Gkj2tqeP5EJtIrKl
fXa0ZNuLaMBkDVEyq/OX3nCKI+vTI6IIsQ+N4W7REtlhdyzom0AIrc6dPrnbBYc9soNXFRk+h2Sc
3kVFUj3Hwyry5PAQGzvf8uubg1O2yq2TFqqEUjFdUR1K9r6FQAoPYNhX2Bf3NG0GchTBGgSajx4+
sPJ9ntA/KLPRP+NmXMMdAdvEfbWKG7XB5WCem8l9P3QwcNAt4kKSLUyliRrhKKZkY3imcWYeNayz
VEYHvTQAINjQk7MWY1OEc5ItZ7WvoZ9qPmh5T1wh0M0L5pNv6KM/BIW94y3ZzpDkUmqiLc7l0LaP
SA+eZCWpJ/ByQ1yvQbdFA4Jlf3aTCXVw4VzbACrLaGsfxVAVVyBvREyj2ywMKzzFyZRCK3K+SJFj
/a6fG390dn5hH3I1AX8vPuRadbVUNewFST5EEn8UTayDjIrHbeRWHnQtYOjGNxEde92tXvUP0sum
ixZo26o6FkAEnsPxU2gbxjHvzE+9bK0DXo7HBrKCgjN8wOyJrjOnmpsGm4617HNNh3pFp6E6puOj
E5Zi2w3kbplWNj31HRVGgND/l73zWJLc2Lbsv7w5bkM41OBNQiJ0pK6sCaxUQksH4AC+vheS91mT
RetLsx73JFlFsiojIxzux8/Ze+11aTlojbm15k6qvRimHrguFM3UfI4tb2G5tWe7gezN5IHsQ22J
yPLAe0yRfqjidoew/20WIPMBQXRXeyCgo6rgJfvuEwkBLWq9jkZ/PG5GsLl7DVI6ymk32qf0o1YO
2aplohb2jnax+43o+vrJlB4tLQtKdq+KjZcY/bmYv1dqah882nW9qZ4o5ZytYnowQsf7YsnsYln5
WVpp/ORHTrzHc9scG9nWoP9V/KJZ4fDggsxIZh/5z+xgmZx+JCbaao20sA2eGZS7GYuWbmTJNRrm
oOuO07odEDhHdVY/TB1nmpeTmdB/Tkpyugn9/DB0As7T8m9CK2pP1lj+whKeB47oYbtUDmCN8uwJ
WwtmSQ1lzkm8kSEPTF2lgEz4PiId6kuUjlAFbcVzAbOC1nCWvkwdmE30r+vJK9JbF/Yty7pg4uG3
fBnL2wjt99gmebtlTZCJZ556ycEAChUjYTf9JA7sOhHcQCxp8k3TW/cQlcu2XdCLnkrB801RSenV
+ru8gyXcT4geerKUqKHurtPtj5Ze2YfR0xbtetNx9ArtKc8gwAvxUYJde63t9JhB2kMokiePEkkv
OJFor1fpfI/97JsVT9VFDiVgPObUxw5CKkNApxG7lI1+z9iFq7xwQbWUYF8BPG86uqKmcxgqR73Q
WmH5Eme/am1rXVmglD3HWWol9Y3mvL4n84pIWUxRF/xEiIdmc+WP2Xht1UMEFtmy5oPiXdhNxvwl
dtolDBQPZaZhhqDnjzVc0DINeWewNrsvHaieNXn0xK21EF2hnLxhRSAQywFzGytTgtSYaM3hYt7V
YQwAQ8brmUr1ixD5y7BYkkxAzH64JAYmyqEeGJ8zuzQRl4lsp1R0G1u6n0hG63WqWe468fJAWZO3
py1McwVBtO58Y3hnXHUwuryRFmEb71YpDRw20a+oZTJXMWd6GMlD8ZsuPrv+fcQFigMMTXrEUh4S
b8AVwvZPCcOqmOYbhJD06HNXVp0rb7NB8oQTja9AgjM6yHNCaGt/idDArxt7mvczCYAeqEEr9X8m
zYi4euBx7RAQbVNXguDp2s04WdtUCvdNFx9UdXngm8rdlHbJcunBPI4C36mp/7S0hEay77xxetXb
jAQ+Q6CrqiFExHMxf4sj6Fh9OpO0bGHmHeHinAhYaVe12Wh73zXilQbM4yChe9eW/qo35Xe3rrd+
QrpCmBgQOsSs0WYL+/Mcxf65BgJvOC51PeqRbZL3CRAJbhqgovozV3GwKe6DJpfKK8wDolWyPUEB
D3NTtjijaJfoM7mxplFXi0u03gEJ2eCO6mkLOwR5FQoBRJpxUUb4++5H+VcPa+LKzp3mrIxho9QY
nfRuisk4UHoAyc+HrWTdvbLw7nap9qFLByNXyYmRYEArm76KmN8bH6tPw2YgGcdsjJ42XGUBBkDb
Fh7BpT6maGbWmPu7oNEk1bKT5QeGVfzpkYFdTrEf5xb+LN88I0qgXyzwT6UvtQuqttMRn3eujhDJ
9+716E/HzNTfxyKvN7nBgeIyVAXnRpoDNb3k4Atqd/zZ2MZtnHa1ctirCzc8NYTaoAK9mQbNFqMp
D9nsZmt4vBvCQN07vKH32sjIfKu1vW6YklgUF4wW07e9VLwcyqoUTUQ3HGKjeEwnbTj4Xo/PW/M+
KHisk9aC0gTOP4O3UweHs+0GRfPQNoqqYlgcS974zZEMYITWJy+2nt0KIY/jGFI2wT7cJW2TbTOy
gb3KsnnoRYfQ3bmWsQUjLftq15P7C9j6N1G9J5Y+Pjqpfst76524QtKw/foNnoFx7ExRbM1aTtSb
KmQKaNuBZvQnIuTqbQz6ChaKUcCp4QbMwYLcciiuaLGO8fJ3FnaXr8210/jG85CT8aaFBZO22YNc
YzP60r3HjP03n2A25RV6/BTEF7eVptjr9WDuDTF6eCfmD3rjj3Fc8mZVYFBd6AdO7UzBHBnvlQov
lEfySFrsHpfffNUT1AbteB/ImYuK90Yo427Gfr0ymqbe2FU130Y+iVVtteHW0+jjW/2qwkG2D6fu
PnVefyAp6liJJwcT6sXoOns9RkZ1AST7kC8Zk5WTXPwwn9Y1qqldbuAU9vHtu54X7z/lmVGSm1uh
xfmO/XVNv0Qy5FgICSNwMjBwAHOXYjzTxuv3Af4Z8+Fo9SkvKWLyi3TdvapJ/jAwJ4M+d86DpwKA
tFixSQFb8y5MjIDJH7CgqHyucWSymywqoNsl6gMZ4j42Gv5sJpj2M6xZjSbj6mSkptTFqenzX6j0
5w0yHEzSjI6PDupRJyyMRxzmr7GnnZnSVFdSurQaoaZHE/KOIBq4TMPp/vklQ+x6aYrpTWVuH1D5
FQDk7KDwiA9lnr/EWaNEyr1uHYupgJpuP0vgs132RbYCqaQPnC906hDsDQhCpbiDfI6dKnM4piq0
LmnYvP67NZBr1iHKtFPFv8SNxf837CbkprNd++eS+8gq5eK8yThsgsz3fjLxBw5LOmIjs4cmy4xT
lDpiF6bTiURTPnAdTICAw7kOG2j/xqg9CjX94n4tA7jC380RuH+qlXGg4gqGqsbF3ba/MODzDl4W
+why9Z/VDHTRnUtth4lRnvo+BhnoQ6aHG85EDE4TU5VwoxPDbaYCo2cp6AtV9OBFC/5DKJAbOXBw
skUm84DPOKO3D27EqiZw6C5mtEpA7JJlNazxqiq47JwFBQ/XmrZNfiox+2ynYr47C0t0EdqQCSKP
JSyUFagQxEjbEvXVVg7wPt3BerOrn1Aot+5UKYCaoLepw99YM/IkrceOrsZDlvlXMh9qtkkdq26s
j/fJhB3RkYbJMoVaFC2ER1870V/A+pKWoDjJuokKK3B02ExcCePdXPuUCCF4NZPO69FMMUAOuaSe
R9a1w7CyhFElb5Ke4sVusUPaUdctDS7CmmLX38cT2Dl0mGqv4XBb16h+T/xlExkha3dqpsCRDmq3
FrORtjRI8k7+rJMhvIx1RF4wERVLdtnYGUiUS904ce52q7SG55xwW9QRBh5LYVCS4jAPfISCW8vN
0cnZ/Zapb3Mt8qrZd5mVrgkzKbaalY6bCtin1pmPYkp/VYoZK/SBcZ+Fdn/2i8wPyNfM12VnfGhS
ty7ukqfRt81NKSU3TpIcZ1bpeoQMFZREojKZZrgdE2t81Yogk1V8rhl5IYQkXon50HisXF/d4zkl
h/IwaTFsPum81LV2cSygnMIFg9n7+gFxx3TpUl+sumJBK0X5TWtaiN7LhSQitutazP3b3Mc7FzjE
TzW40AR8UipEb76QZrDyOyd5Hlq8bWJwr400m69+Mexakf8wTT/iPm4+NbaWBOA/9L0JMpsswb54
6B0qko74uFCrw23lz5LKvIZFkpd35JcWyRY8DTn+V4oxuUo7h3wLeg9r1DrpBi3lcmVQ8LUYeUoT
AZ07AC5oEEVV5tYNSZxva7LuLPY0FN/lzIqcuK0vRUm6AOyWkNUd40sm7XUbNDHiyzlB7Ijt7tkC
L8hstrMYGITmdkzxYnQAiRZSkRl6G2H2ZPHgvWaCgYVBdiJhfqeDrcNm1LS8x1n9Zcgy7djbZvpo
WAxDoPNB/l5/WhI8j8sLUBWH55UkqyGKvgMmGBgzPkZsF9dYKz+KhRxocSX3Msz/Ek4YaYqoYGVf
su/PuU4mVwKzNU213ZAnxyiFQ+6WKj17E54lqO2EPULWj41578kXLS39beYl2oERvLXEiroERpgd
jAJm9rIQ7jHrJsq0rDd3XZUYDJzEjieaZIf206O26ULtZmJbzwYi76JUJzU28/C7om7K71E3xod6
2WbVJPAYunG9r4bmCUK0hwj8YjHCD9B5Fwx8xe6P/pouH1Ofirqt/ek2zVwXYB+koHzDt6luwWmZ
XrQSeS1vlrpzGiVnQmC+fLZgclcJUGemEWTvVpUbzHARBFXrjsdtFiNDxEHfyCjr97hBk9aG6pQo
cS/B+tsF0Tt5qLYy1VHqE4q8JoPnyZbE0TaVjWyimagOKv9hAEN4yGrgdZE1hnRJ6w9+7AerSV6K
MjI3ZAn4UPRgfOMlozga6KLA+QfeF+pfOyNNN16U6chuu4I0k5G1ExMKafb6MZnEDjJgsq8RccN2
LuedFodNYLoA6xnBMQcnvPnRNPIXb0ge/ZEsjShKxq0YKEBg3hU73a/IXSrs6yhdgoIZIugkz4TT
0a6tXz0Si/MSmouBEbyAj3oC1hPLzXfA8xbauIrgt6BM8cgJTKAzN72RrfHqUGAMaBxlbV/g/Ban
NAtvqtR33pIBo+qLOcfe2SroIxUp7hM7nX9mWgvNUIdW07UzCNokgbLUV78+xfDh6H0vgY2/rehV
EQpie+Fe54fckmokb44CLmi+wH9QH7NVrcH7UE1bYggG4zsFV3LrZpO+XzuSsu5V98FJaDZWubVL
K+SpGU8zKFAFTaNvL5XyzjaIx0f6tthyE8fdUE29dCnhGYybUQ8ktndGcPQu6ro9NREeid4l36/N
Q3OVyhxESCNRPHgjo4/WIezaWU84rq9M2E8kgutMtn1m+34UP0+MJJDqog8pgUWnjWMT4Gv1gdSN
85zX4hIiix5xqojpacrjmgSGNtrRVsL+ubQe04gsJ627m9lIl16bMgSg6ZeGy/A5dbTXgay3vYfm
8xRl9U0mi3jRJ2XOYuhZKiM6Kv+xdlP39Pkl1wRrTgKvcEN8xpn4FXNHRTiMem6lCPSb0itVcnUu
cSW/ZYmL7jTeEiiAvQH803Mt/KecB+EUSX/rSH95qjOacWNOiyuLuxtKOHmDOL/3Qz1nj9/qgO1o
9Fpb188/Gn/QiUibOchkfbGyQj8xZOkO00ymYlzF5Jmi+Tcy7dzkfU5yVJo9tN9NwG5lUmUvnM7G
uVzM3m2zF5qZPuko67eFMTGyMcR08Uln0uZM7keZe4g4WgIFl96C0T5yRdECXdUwjRMUhjHzD91r
k0D/OcZafGoGdvvM0p7Kjt+Zvb0BHORfpiI7aFXiIrlvmyMGuK9J08ONJ45qV3nQDJVHl5cs0ZWi
qHVFOQZ4HOhhxSbMdNjcNGySYEqLii3ICAMUIgvDBRDpVHjeeiABZMNlxNkQwfOkS4u4ZiPedbHl
PpbutLeAF1mVZ1yLMvvazYuCZqjlY5mRk6JUhey0T081UJ1DWtIoNJKqO2Fo31ejqd/isnrlLYDl
N1OCT5Zxt2J+/JIJ5Rpxe0F+auqsIfkQCUZFvEejC5CHDkuMGdlvHPM85dp3TQ0OQaUErblEvOzq
5LWLCHOJQ2gBXekMNFYTMsgIWovyoTvnHgkH4dgX1zb7Ts73JvHM4lvKbgpNkEgY5UWXOuvUtiT/
fEcgDruRk1Qbe8TEoSnD+mIPNIez7o0UjBB2rPZs1V19lRH7lisM4Cj43OPRnx9aTPX3cPwoGcpv
h5jbBS2f6U6ERnob4YLCpf/S6rU8VljGkOYBgRqSGfxgWJKbWNbwBG3uDyYhCLAwLpiO7IvjZz+K
qMkPFeFsN4b9T7jlgfv4fnsdFbxvYgVoBj1x5vggxgr3JIEqyThfabg0g8F/pO+dPWnaB+DYas/M
cFiDWDAeVZ2dsZ+jnQSUvibgh9UGtunsZNYtFVV18w23uOby5Y/fmAPrAkn2WksQ7H0Gv2sWglWt
VGKbCMGbzOXsOTEVi8SIhrPV2d1q6MEqKALLgk/DhamooEzJjZJRUbX3dOSN4DnOzcDIyoy06qym
9K1XdPJ0Q79XDKwk+MltPjbk9tRGSyfKDD5vivwIqH5TjZyEjs8XVvXJszsEto4LYmPu164OEzJO
aN6N6Xi3I26cUfjQxsZ44xVQoUPPzZUJdjKsxi2a333Fh7WmpjE2qEMXz3vzbS7gV409Eo4mMmCU
ttl7tOwnrhuW6wYsUCSBSejDNAboGLUNZaQbgHCkBdz/YaRnbqDBaiJptVnGjgAcjADsg/QFcV3E
Nd5QKvYBkph0VfccDjS7vBVBfP6q7DLKUlmddOBm5I8UjNQlmiwyHSFLnhob3LWskc0NA34zfiY0
iR0c6Z6GXDQar0PFtaxRP2hgZsEE8GUXqsJbG3XrrkSyxLWanXWulXGq9Tm9cU+uuQok9hoiF7OI
sgYxXEQ0XDvbeKahPyCmp8ca2K6ankUq0gciVmkoA8/T3elJSZv/Q088dGVkQ9ZLeZYY23A2zzQX
MBqlZAtO1eRtwhYISY2FZiLa6hnEGTrp9FIIE3uNRZtXefUvx8rEQaMuvpaqXtOI22Ra4ny18Ci6
wKvc3urYmHrvZCybZ+HqfaDzuS1405ZwZYo/I9u0adIGZuXSvytOA2o+XLSxjUZ6sU8mtAgZYh2r
qEnvA/2MtTPS6pVdSlIWcgtmms619iApzly4zq1jYqr/OkZO98qHBdXWU8wrFiSW1aMucIjxMPRY
7GJhvgxW9V2YjbqG3t4siMrIbS5AdehTfzjFI2hb5pztvrT7+t10tS1cgqfCJOxQ653uPldQUJp0
Xdlxvv6czGU5j3ptKC/oDDiiwkwiDhzTuJoiPbnTcy8QoC9YTTbIfLpV8YhAy1HvC/TonPrhxqys
QOOmdM7Fdw057j7qyYgGXMKx2ROM7MP2nXInPnWVzs5hZOFrEXdbL8Y9UpJ7uSJcEAhYm9ANiVAw
5zMRMHKy6n1Z0ILt1Am0oLo/R4iVTraAXpu+Ujo1G8TMKQdyq297Zw680GJUsmT8EXT1glR6PPli
VKeJSdEobQsCT9ZcWgQre9+bv7tWVJ500ypOn7+q7Lo8qcx4jZq23oVWNR8jwZfPX40zEX6jNtFL
yuUFgOLWAc2+72x0Aq0RTmvTRDbmJRHK6b56VNiHmCR/8nVjZImpr68qt1wYLrPxPLURobkuNvY2
8sRqLOPx0jK+/7SXlYxXn+b0B0KsWyNC511yX4l9472GAP5owTI/uarB/K7IrnE08KjZYipIaAbK
ar6Y8CkerPQrskT7qRMEzkGHR2DWk76ygNSgRlcmGJ/uo0qKLzGV/57xA11d1OscyrO7o7Y9MjKj
/iqSYxKNX4ResM2B7Nj4nsUlski/feojxmiiPU3q8mUWBHGglEZdrkoamZ5H/m5MRJifwq0m3WJL
G+pbzwtJ0eqtUFN8GJ0NqsXmMW51Z9GrdKdBiNeC3Hvkef4GDuaPNJmLvRFqG0j4xtGe7YsIvWoj
O9y7PoSXNJm4GHpAJxkXnWBfnuue1EtVY+MVFVW31fXYNfzqyMz4JcL3fqRMcjYdU266p5wOnTuv
/pDItuY1qSdrlyxK5VLzasaBAFfzHlZwjY9ui77b28mC7kmiLI0885hZcv3c516zJdaNDRWo6xpV
QLJOS/IWMsDcKznSMG99g7ai6kJs6RlBXkU/MNqr7IckcXL0qfYhvaCBDF8sSZqgzW6/9h0UKQCG
6Y2W0zek4U2g28dI05wLrSzKflPbJlI3X7zc/VU06KI4N/cFk5eih5UHNxWmdEpPd7bJ74OjFyCs
AriGBKGMaTw3A6ltuh5oxXeMLtV+IOo5piG7wlkiAymdrXTUPutT94cKZNVu1az6x8psb16s2k1r
azlMRPqfgCUcckgGmGGZb1Bpm8atGbpLKrAtF9WXgpbaCjuRy/4C0MWs3Q7GPbc8F9HE5BN8GPh5
h+/FccfdCDsRRV+RX8ay/zGmBn3JMDtYk/vSGIxIGjfTVqNIcYtDa912tU1DlXEllTTQNM83LlxQ
HloyP4+13b5Hlk5CnyzunW3urERFF+kZd4jbZFjreUjsUDEd4whDvV7qzMOYP3H/WzSP6qoJVz+0
s3z89BN0wnhG4FkdOmJIr0KkTyl402AunVcgSDlXa3fCpaL9tBUnRRFnzVabfB+7jcKmx9Rp7eQE
+5Vd9y1qm+6UDNMiILX/MD7/fyLK81T/+u//+vazSKifebyTH91f0CaMYrHv/q//oY4szJV/s1Su
QF3++7/eEvkDE0fyVyDKH3/q30AUz/nXp7fdAImHSd3X8a3+G4jim//yPMMxfR8FKet5AUzgoOli
aCXuv3QoSMIz+C+mi13z/1BRzH/BgEPLBdFp4ffwCv/n9d3/8FL+AbP5v1BRfrcrE02MrxoCi8Vf
ZzjWYqv9k5UcD16c9XZMf2aZuuFkGG+iQ0rCNNFumJ551RBfbZLqaoawh5IWHl2PaYuIQ9/3Ql3+
9Pb9++X9BdLyu917eTmu6QBBWRygjsHP/eeXk/Gm1GZd2CfQdTzINf6l1PwxTG5908tvfh3Wa9sr
upU21Dflq/z4n7//717Hz28vHN5diB+e9+lG/9O74afOLH1gNKd2DN8rb+if7DEMnI60SKWT+6Qc
6tmh7s5Ujf+IF/jdwcw3Z6nAQbBthyBb8dvP3hJ2HvUZ6qFskejRVwJCM1lE8/XeJm0T85n41BMO
s6xyZxQe6U+nyDF7p7SMpOj2Fj0LMv2WjGcl538gTPzNNLy8OGOB+njcYRhb/7ZOmHsMk661AjGk
bJmcN+/2Ml1umtDYFRJhXQ+zfIXPBFxviTcsKfZ5H+Uwi82nvNKmQylX3Ce83X/+wD6pPX+2DPO6
eBoM37Qdw3NItv/rghmJvijcMRGneAjFHq/GyDmO0grZ4gdsqOhF6Onegje4SakmNjIf0LVjvTjy
IHJ1DGQqEJHKAddMw6AJh/5OAxK6Vm6U3nTj6PvDhlyb9smqQPFO+M8pSBLjpJzxJ1lGzkNfvTsN
qTZ+JoJkntBmJ1H11el8+r+meNSy+s5DltFSKTd6lxoPjp7u8sisj70/PfRR+CGXG1ZYaTiVpQfF
L3XfsQ696Wbpn//zu2UAZvqLSZ62I4gex8Fc7TousLW/vlupwYQHo7w4JVWlM7mQwBGB523oEUhs
KWFCMUoJn1REuXtl+6PCSLH+f30hxkJ0MHjSeaB+c3pHKSdlPE3iZHudOhJ7cinAsDySbbHnCvZE
Z3pv15MEBik4HItF8jc+/+c343dGzvJeAGoQNs1dHrzfaR4JMwjNIWv2NITxh2YGwgUYPvbTQfj+
XSQMdsz6n7a3v++2fE/HJIKWf3Ik/LZa9SElfMLMBVFjdjC2lb3RpInsxbtDMtJ2lPMzCejp1exI
vESdcGFiwZXJsF4RzvzDo2P+fb9xdMt0DQymIBM+yVt/3mu51RiEdBgWuoDujDbAOlsYPz18DwAJ
/Ufdm37YqME3RelCzUYlvQMKeTHGaj7IuUw2dMGMS9/FHq4m2z4qb8JC4eSPlo6IppqwzUCrDA8e
YVkItqZdVrF5G0v8OdPNf4AamH/fuR1dcI4haecX5u8rOzRBHIZOJk60f7n8zXV4a9tFdTzGxX5E
5d0s19h60Z40ds6MWzI5DCfu5oCRH1FpkqzIqKfusxJqvUvakWqzTcUg/dAr6zTYpkZXKdqGOmY5
hyDirY7VmXIs4p7OPW/BZk4ru5bMunz5T4AfqGl/e26FsDDnL8vV/R2MkCFAGousZt1kdhOMWl0g
ZePlAkZFdjN8gehd/QND6je6MAQT1qjjWB6TP8qQvxHJxtprq9ZtrFOyYEVxuE53qAt3o2bm7dtI
7nzsxXtUO97p84tnIsv8mTVl8Q+H8m9nDwe9gKaou76gQgHs8fuTWsddlaMC0Y5dmGk7UOZPIvcR
cDsRA5SRC4pJBvauBk1GAA7UB1NKTkLZWoA+Zb+n87iJojZ6Ko2h/QcmkP3XHXV5ba5HNWZhZF0W
4FLD/fkhqrErL1w7/4gCikzm3N0adgfSasDd50T+RIhWWqx5bRfdBVpmdBi1kULdlnMlUghOzAYX
dzRY2knZCcPDMQls5PI7w29OjKr9fVuxjMvSdoNReVufqmyVLFOD0eQPphOYZ2JkTqPR2+exySOk
+6DGPOiSAaoYondE+KBH3qqOPH9bSvvYtZB2Zerp+zEmQPdzZpTFBVSLbNw1bVVsKY8yNKaJSdh3
tTUgvgc0SvW7ChKjqk7/eRvmI/wrV2m5yrmc4Ty4AK0th+rvr+9h6Y2pGAtLHKPIoNtgOy/6HM+7
KnG0nVMWNyaBikO715F3dJKWnKfTuXJoNXkDIOQQ1uwxTTlHGrSq28Tj+qZXcIoKa8oOKVohwqbN
Y9IxrKfs+lqI4jCnmWLt0E5EvmFhj3Oso+86D6NifEGHBz0o7klEJly4M9M9lp5MSVZR1yYCEVFE
jLvokWC/FREaW9J81/MsspyubVsfUzCY8/rTcvz5+5Em5Ub6WLD11uKQqdEcEU/XwmauY0IthmH7
CTxJYvrMcD/9oxqDsCc1u1TzLqRXcDJVVK6RlXY7ygOWkMpOXTNaa5AbAftG8uCQtrpvUDyukvIt
xz11mOPyEbsiHXM9DpayCLTr14mBJsMx+RSbxAYPGE23WLTGde04IdJrLt16Ie4de+hNaV21AU4T
b/HiqQP1/75JY3kuJBPl2o7cbWYRweBO0j93EekNlQ8aQdrmeGQMFq6bOYdMCGNmoxdaebRIZU0b
84ur58sC7vO1NYzfJIfwUw60qUy/WHaATD3ZGn2Xw3RLYGgIZjOz0t/oMsDcM+xvPR79bS1TGrMa
FP8KKv5eLvCM0dU19BSDddxVJdMIAZv7YA/XpLeci/TT/TxWAxHJEuUJwm4VwWypnJDZDUhrn8Bs
8jmmF7IN1RmdWWDaenzAVfKrHJnkIAVotrm7wIwqMoHRodDQjbvojpeMOGUkmlYu469ZOd2EVwZF
CC3LNfnMlUUh3/WPToaujSQDJCh2WJLeRYgzmKZnkTUuUDiYyB4h8qIo2j16zY6EqSbfJGX+IR0Z
PWoDUa26CfXczgomNOC4x66jmLXhbpfRa1ZjRccFuEmIor52uIJWJqESX1TdRnRpLk2qFliBIFCS
wfU6C12F04HeCl3wFnNOv/Vb8G9auLY8OT16RQzLPB6vGm5oixHudq51RuAs64NBZxSlAYmOXn01
m7nc6mDAA9aahQ+AaZ9m8NlYpImsYrP0eJRytWmiHuw6quBTW2KjLkJWqs+vjCb88JNWnqq5+ulH
nMG+P1d34s4xoBDFW8ezv4+sNAOqo2MN6cmKkfK7xqPxElrvaake/Swxz7OisrC4Se/rmM4yUWUX
rQc62EzNk7SifSRUeO+cbpNOkoyvtDA2vvMrISxwaxcteThabKz9bKgODA6IVnVp86VpvHPmNHqY
0uabQEkQtBKdGGyab+ESC5Y6/pXGYnPnByQxLUWbHpoIM/1wOnVF9aGJQV2i3tA3YWXBYORTXYm2
T57pAp3HMjlKI5leRfjUmgmrou/dn92Z2PeYbpjEf48TlaAyq73JkihwWArE6JYWqswPXxnahZnW
N8bnhJy4w6ro5++RXi4m/Ulu7cyq9lnSfkn0Awpg940+29fEIOKKzvzNqZigRyF5LJPnZxdyoNZK
uYSeSr7hWLkwGxa9zqecGKTCtUdBs9exe231wifJUo91vJNaegZ2+dpyHd7bCkl+m6MlQg3yo6Ck
WGUSX6Zh1Pc6iyTclexcVEmIFBOfoTmXT/oYhzvHtw6DNn+N7UWK3TAgMDQ3xwAlNmEzfG2JyKVJ
CjVFujjZMRKgB1tIrYZzTjwjmGRIJO4oHyzSF0LP3Dkd8dECuzaPXSW37YJf0yrTeC7dIOrc6Lk3
LKKqczKjRDqeP6cFjRC/In3EzT1PGddoXslQ9tZDXpP1XjjKf0VuXV2tkB0pdUFjl7Fug+rQyiBx
6bC3+bykGr+NVGhAZqI2aPt+PBeD/xxPiCAaOeyt0RA3LXa2n+6AZpRAFUt7eo7Oo054XyF0uXIj
/ZpUfvZ1iBC5G2m0MwR36gLmgpSNdhg6496EjbdpIOqAivEu2szAAWDn5+Ws5Ga8M1H8rdK2jdHM
AvDe40MkUd6cc+rFp1mSxDKOggY3u9NDhqi6Kkfm7559mrL5XnZIelsTYWxRJC3xRfKZNpd7igrs
Yuimv4aFUz0WUPPWaQeVAKQ1cyRztN4GYTDqxqc1amxOJI9yQpjy14wTbVMqaziUYYgGntvQStlN
vy2rveLOsIlRmG6RgY8sEvMh0kACODZ3Cd8MYx5dvGwYOMS2LvNnVxvzsyXP09BqgV81/Qa1TMTM
ZK65LdbjXZJ23AqIRMBH7DMgnBciLsQq1IZx1UWRvR974vLI6ePMhyG2zfHeERKIuE/TiuOIuvBm
qqxfZaQxM//yvzRy+oLCqw2AN/Uo6Jp3raHMjtDq49MqnK3OYHZTAiYMshkJ5eeMDPGj/DmlBM52
bqKfMqTmK0yzpGsJtGX4GDeeZltn0P8PnUOUsofJAS1fPe6wKp6HoWsfqMNnvp0fbf3Q3uV1G59y
KRrguS0RSfYOWTvmnpj7izVtAdJbO+KQNYzGFjI5z9LJxcgc5GAjt0uL0G1fG/Yo7PTdSPidRot7
hVkR3xwStm2Xpi2fI+mv6BS4/Qv6Nwae2nODVRB9UE072czX7TyoI/uwXnIl9t3J5T4+qI1TdWjv
fefWVk1DHCF2v1TEKFAcQz9hV7v6ffu/2Tuz5baVLdt+ESqQ6PFKEmzVWpJt+QVhSzb6vskEvr5G
4pwo7zoR90bc9/uCTcq2tkQSmbnWmnPMz86y8XsxuypH61+wJjU4kVPk08MQE08Zi4Ls4zl8yDub
Rt/aNielQx+CkZaXRS+Vzd/Kj6MijQ4snD4nF5qzS3QaAmgZBQP5o0booCWyq/hYkYhzvwDEsHZd
Z7jRhoeC8oUkAzknvKt3NAiS8Wlo7unkAb+0cvcuXWf0kVVv3Tnl1SZ9gIz0xb2gXA+iGITIvWIH
P2Exo+/eBybRobCi6EYxuwhhAwV/0maWlyFwfsy199m2OeUuOZt1jAwMiOcvIvAI0xpwtEljfpqr
kbAt/E8phJJj29t9RCjKnWkzMiZb54BE6t0ywsuobtCBWoJ929/Aq37AcOfusjwXUUh+Eipj73A+
mlamCNSq71NTpOeZUJLIxDA3CO+LqpQ6xoHrHbo6/eF5N90MU6lNsERDXKJw/6h6bXazVf0K/Omb
OxTQoLyjl6nw0DZVwiHOBVKoR7br8KK4ZaMBwBxWxR9D0BanSgnczzqstFPjpQyT+Ng79aFfUP3G
sNKcrmcwlQ/3hhWos1kThyQIhHudEebsemV/DfjvInjboL/9cFXhHXEbXQIcvLvSJWE8mZufRFb/
nER+Jkvrw41mPBvgTUEmLhLkG1mJe6d1zlX/FTeFtUfSi1XZHex9735apVsTadoDuhHovqay2Cne
jMYhSQAofrdrWos4PuU+LDPqfdlhDlpKwHx2S6J9nRu8Ld1KwEfjwOqrn2ezgx25TJEgdS620bYF
+LDMBQkVeIq0z9DX+d1dpxhn4qzJd4NMyMYtO06/3qHRaIHSdIaDzJoHIqrIUJ+PvkVYaq/Gl6ld
kZV31nxBOIiWz3RCsR8E0daO1DrPGeL9qs7CQyO7olHYewwOU+bKUTYO58XC0zljijZmt4haA1lX
xZQXduHg7BAjMhNGSikyYUQUfc2YYfL1y3Sfh0isvfWxKx4Mu3jHV/+jSqHugq/x9iNiB9utHw0f
R11sjvs5ZEGnUjtwRgRfNmTTIUDGOnXZbypeEtkZvPdOjLS2d76yMTxxFv1E/d6wJrFzJ3574Nwp
cb74z4GBbMcanKPdux2Omu5LWYsasT1zuwIxOif0nRqLS9Xge5kUq5xvnluj+724lBh2UyBjbr8B
ogMnQSvJtSuOlYkhABpbL2bKakH8GqZnv7k5OpS1sosXqorrKocG2Vw9oiWqT3ViL6xj3jmc2uyQ
D3a9Y9Mi24RR4SkuPhGU/JYKrSO2GP84LPlpUf5rFpPJWHQpG0EeR1VFrJGXJHemsLujPVrmbgax
hUUxfq5auHCB/NJyCGb9gH3hGOHHbLBUzj1tesY+yRFymhcYH2A/QTC5L7Z01p1Jzrfs7U+7xVRl
TzTOK7889F1GJrt1VGERxVC/QSSAgydGhc/a6BGqM/2y66e1RBwsQ8M9FH6UGN5errWmU9nNoZpd
0tWbX6WB/m0kt+mMuryYCdoCp+LuyhXsotFFYqmHuwYZsBzF+2yREeyN5V3CQXBflOTJ+6HOdGt9
VlqVfkMY2A0PQUw2diyRapbO8GyhNYqMuE31D3KBDgM9wQT1N8+I//l2ECQLp+0fiO2kWkfvPKcI
7m0XeJ4or673DhLahBfQqMdlPse5JdC8udU+n1MyhaHA7vjoBrz+xYM1J5AJBeW4Q7MqcmAtBlQT
LBW/iLpWISNdpX7CwmWrJzOiCkhYDyY73LkI/wfO+Riu92YPHyXoSBSuky8OmKxdW+AuivHHREPi
3eU9u2sl3BPK6m820kjVnWYSSs4WtEXfm3/27vfSGj+NsOB4AgGELYx8p4mwFwebBlBOqhwbnJu4
y3qCMlNzHA/GRJKPTM9+lXytzfaPSFieJ4W8SoaUw26wH4PyIWGXiy1kjkXoPRnjAjO0LPYr7ekz
+THJ3jLDLxLEaDnU8x0tUPmShI2IqC1gl4R0iewVDIYb1A27DyIBYZZnW4CQ2duYJOPQ+UHHkwDH
GCAv44L4kEKDP4sk8GlhKfM4GWCSS8L89l3HLNqXmXVSTffbDQNx73nN3cwyfBUZB+1D6B/NGcWz
ZTaktaLteeD75A/bo1LV+UOaVE82UN7L36+j45fY7NC4OPDfqahMVIQW98X2dLtQlMDN9T123NaG
EzY55GWqYSbjhRTMh9a2C5PT7Lxcu1heRv21fvvaMqafWAzTc6P65EGSHIfOhxy/Lk0etov7P488
Ozaxiy39TiXBmy29705pz+fJUzSdygH/ZpoYd8x8eIpK5q5oXT5CmE+xVx2TLrOiNivbH+WxaSfi
ZYyyOtfZLCkTl2BX+3OwnwxIFFZl/qAqVgdfrPK4MQyJMTVFQlBh+znUuXb55SPh9vMz5rGwpv7x
MRQdW8OgvULQYZHijVlAuyGr8a/8SnNNkrMLQYTW9n3vymMKAfNQMjxk4aycg++hHiAreAWevisS
+mMu20zhTi/ATR+nMjVP5NMd+baPNGWSfbZSzeEmLHc7prQFTmUrBIG5vA6d/RM+pXegPPkzrdBt
PKfjBtI9xtTm9A8guXLpUu9pidJIJ7D1Mjhr+iUQ891g2ekTVINCZOm9dOqTyuiI2oM33+mVUi5I
jTIAsBe71jbKBINAQGjhBYcGGdUAzYBmhMFNtdN4FwwdVsypfhwwjzy0SdlgOYJJABBCKyozA+Ou
ODuWtA4U0dZlMBVGxQqmot2kL0wv7n0L33EQoGPuW2CWCjbwozfB1hr6Z7Pww3PP0WK3Qkd7IbSn
J6MLY6yRFtVtcKvHwXXZrJNSnnMw2ueiWAjakKM6+XXIiablFk27BGagyC+qwY9koMUaxhUCHfkq
p96amyeTVhn404bkjpCounyNfEt+qyBMHBhvuMBja3yM3aObEbcMX2E3dD6MujZLj4HFj4wVIjix
b0pQNk+1OfgRwlDxDPC20LohGWfJt3moHoJWpL+a9jgGiqabh/667cANGxaySO6Wd2JEyjMhXKQy
K61VXcr+3PhvuT+yvEsFu4FftRBA9xT7QIL156XML6XlEOGTNh991w/gPpvsvM4BfNGF3ZXkuR/h
7H+FfobHoRcVMIw0PbUVXkaloIRL+8pBtTj1AYo8Bh6otGr4gBS3hRMm93J5slac5SqRScRIMiRF
0QM6M4h4z0QQN47bL19ajvdjMnU3Igy+WU1l7jNVunAfkLwHXf0SIu8PjaY7Bh77/0gs4F1T0T9J
CGsdSdz4hlPppxFY2RV4/JdFYx4QXLyJ0hU3oax159Gju0InfTOXtMFOZF8ot4ND0wlnvxWfVtMl
F2ye93SKkqdpSFAP1pjdCjvpThX9w/vWnM370snF/WCWxHKSc3ocYMguMPv44vZ3ZO3O98FLjX/c
cLzhOXVM2G6Ar48ZM2AaVhwB9hKn/oIDD3cMeYBsheWOcO2mO0wN4NNGs4UrLGagtZx6JtmeSQDi
TrojdXLyg1fRGpAqQRbaa7Psmxofakf5c5bSe9WauHPXVwt5f9i6aIueWgmbOcCPjhkUu+doSfPS
5pTPeDb2oKp8/Tn+AqT+u6m+Y/qcDogHh71jF0BdzJn3IEWa3yo013geDkQ8IgVbIlM7vfDt2Bl3
Iz8tixzuT5KROdkFGdm7ePmrJv3MbNJGQItbTn3POJ/M5MytjxUZsVP/GFKQ7SQWsmpHzu2HjdUq
WrFiEmeLAp9MkHMwGNYVs5h3MZOvLULu63bhPvqyOvmHY+A7bQLVsezSalkDMKGTpGe/PWqU7uG3
uTVEMD/onY7w8U2K/kNox0rzihfO5S6vShnQ0gQvL69ziS3CE1c4Vdlt1nYxSd0vRyLsGpAIgdi5
EqwfvAKkmrBFKDDonwT2He7d6mayNJuJoQDNEgdppzh6wrK8DD1FiLV4L4v0PobEd3EobOureJWd
ck+zaJ8lAfV7xXIdKVc9ZnlCT2reARLmZbbnfNdMqJ4Sh/VrsBEjG1OOv3vgjGeP8KQm5H2OuvjO
cDNWyayKo/rBqwj5LehGd0nzB46fcWP1P9OFIypgcpZzEUD8oORbPFue6qkvr9gH39rVz54znPIB
hIfJ6TwwQPzEyjXyaB5ZHSnJdmbZJ/fCIzWnBd4LPCLnlFXrfL8mtnHskpnpZ9hJqP7aDEtV2uGq
JY0OMCccMXOEUWDSigCvHH61Z8O6ydJ4AUahOyA730g8cC0094NE4zJl+GgWNKjCsv8xU0teUFSj
uy5ZomY+3PkSkzjqRCBNu906mMVxKite7xxQEUpeRC20wRZruVJ27jCPrk+2QNWtBuAq6SnxHIxA
HgD0dUKPh1x0nZqdC989AvZI6KoDvqUymGO4JPnlnElgiIHf9MEKxob9ngGoORllf0+sdHUplTgw
vMX73ZYnRgrBPq1asivUB605gtUondBwsxCGNAm1w2DtPk2aRFWJ3WTpdMtHVWOUtj99OLwPqXpe
08U5r4X5JJKWtM4QjoGsg4esIiOlsVANTwbZto2c9k3TM8YW5GZYfRLRDJmRhlcHHCA4rbyJ3y1I
OdUREo0o+nfnVNMRwOSzTZ1N4UPks9F889gYjglq/kA4YMji9yo0ZdSJEEhONSe7qoDPDyp/3q8t
XmHlQ96gruabMUzB2HNw2+Z5LuL4KNpfA83wsxfKc5OGMf3XL4kzE+VrxZ+9Z/x2E5uw9jggd7vs
fmToeWAQcbiGN61lz9RBWepfTfCXRxaINxgNL8RaJBGEjndZeTjnQTAcoaZDtBjQNRQs+6ce/8xh
rPxzadoR1MyvcZK8h70tkfovLZ6aIDksC97MBmJHVFOtplnDnhgzTLUBshvdjFJGldFK3T4MtvXg
L/lXjEdMPIr+S95PH6sa+Sj+kRmnhY6xk5XJ9hbXEIKZ7gU5TZFsilbzO+ZEWvhZ1/HtoZi1OD3W
cM5Ac3kHmAjFjQLeU/IjbHWLg4n0QTrFPu8BLxhNwjGdFPTcPDERZscrFeIssdwJWhRHZGQ4/rDH
y6EEH9e3B8TJVENogq9hizg4qxC9a1j6ajg/FnP2WA8CTAZZHS2e00ShZfd7+s7ysMQOiwXubObC
f9x8MQ9935WRt6A6pTlNy0PckJfbJ4avrPFL94lEjNsD4JhJ/jzWXzwBY562B2sSx0LQBJLU46HP
AXydaWSAEwSX8WZUzXO4Yn8zzPE8jITMd+3cRa2zwIgwb7k+SNL80jzyjBkpXW0GcapHAibyF0UJ
f5PNwUY7d1g4ekNrzzmT4krao6zBdCA9UBZQfK5u1vMJ6tZ3Hz/7G04i99FL58dpDpNna4jPoSuL
VxLJGKz2MQ5FWbIm4J/OT5bBPFmagMgrZ5lvkrOd5ScEZ1YXhJbt3YDZLnTf6iD46ZVNew4WH7z8
6D+2ZGGF9OmPK9b2I9yoO1lZlE9iKB/xVd2qyVYvFSNDnPDj65oYMZladXDnTCnnK+cg7TA+rZMT
nlqfg1JbDTktJ5s62KI6qvBjrRnxFIPHOH+pySbp8HyEk3jDgauiwSkOddFejdlJXtw1+z0ZNq2c
Zq3vq0Y9uFMgTwuux8hsq496nSkx8mGAAhL8RLJl7ZLWNr9ayUogMrQvqy6Gc5tlCM+DjoG7eqo5
cJGKSufFCb81etgRW1jSVfMNnpfYMVxLzpxKP6yG36aZ0awHVcXIaCW9YMxxCTXjaDOaFU9mAiAJ
NCH+gJbjSkZkh5ihDZDaUYeEgGDp2Fc1/nXQkin0kMZkFMyUaAOHuUn92ZC543RmAfpH3LsNji07
m88FapJLH5BL19jlvkwb+4TpV0a2yw7NDCk4DBDWOE20ybnmn+/qIgATMCVg2sB50LOaBIg1+xfz
6HHPePAZsbxzsoMy3y8emebm0KM/rMd8l3sLYAIj3BeAVaOe7mXmtky4lPOciOrkYRt6AKGDeKE/
uBmr20QkAcHOFactp7OiJIRZ1RLdNmXhl6l3yZ9PbLTpKvAihKn7oavua1cmJ7gaV7Q6CVk2JPc0
9cRYknm4SIGIhwmbbpwuPlp16x3OfrxPEUeUlmrRGRQXk5VzT2Yn9vM1KoC/XIAwhrt4lzqEZw/E
0nNQRz6QD2dCWNKrHTUl2znzzFx16dcWRwE+/3nfMLnZm+hSo3kllLODHMBWg2nGBXp4tMweoMSK
PCpcvfYWpvmNWJVLPfffe7+qT7OeDTqmDMhyyP8sGaDQVtq/lFuY5ylYr065UKF3SXIYh+XUYS28
6wvy6wOFB8DPCMw2jMJ4ibtTULiHnpgfJkJoR7wNDvTbN+p9olrnriEZ4IBExdkBzD4VnmudISUB
RDewtHFUtXs2b9QzewfEozH5GdMzSbNVhtHCZG0chm6fei2f0BQWC21Q/JHGiL5CoDXrKK8HMAhY
TadLjl/Wx/ABcpKRuIFOaU9vnALBTwGWVhSfie9EVk9GHv7R/AkR1auJKo24eeuhlCRS4OKqD7nV
xSfRwc/6bincg/RnqjuH+bqh8neq7IDdFSZ03JOHHNQiygMkgyI7V1mVMAHJ9LYxoKQO5ZUN9GEu
x5NDWfroDpgXDTEQxtT3+9JLkNBO7d3s9fczWXtHiCY3Z27wHq+C+nMVPp2DDcbEa9cvaiaWGu6l
nwwpm9ciSDvu3vyFWwVy41trTi2hDpJ+uTnc1iG1DqRCs9vP7vow8cqhpxmvjs//uh3mfgfYaT3E
S8JQLZsu6GLOiTWe7bCzqHANsach0TN6oHbNoSzu8JBDNUiQXeks0V2aM0HB/YQNqGqiJfeXJ+ma
HDrjIYiCqbtDtTAS/LI+GV49RDZVGMaqFmEDJuN9ODi4bFuxnIiwJwHN8tUBOx0lqB3E12L+mu+9
wbQe/cbIyfIxh6OvUJCkcDmmqcP7CEgiWhSTnHZmZhJU85cEqeALzI5b0fO6dSKPr+QF7OFfRIMx
f8t4+fZm4pKtvvaHPAlvUoVv7pr/ElN65lw4sfXm/7xsX5v/9x9sXzPAc7MjQKAMzMKInJZh9Ebp
T0iIyX28eIhtdFiM/uJ26fwg32PFkfupr/tTg0QzBjR4za28vxqrGAkP0M//ftEHvXft2LuIx9AP
t785xHzO0pEhe+X71N+S1QKoWL8wvedfV/V6ixu2ycJs+Bm2/3O6/TjbQ7OCmYz3gA2kbq9/L92M
FfAfX/QXzqGZl39swQAdv951dc0vvSSTwnEb92RYw2n7s79/gaRGj7KV5MuBkcy/flqRrGQhbj/4
diE+rb/603w3d1nOsd4br5WluOiXXXL7lxVBNltKAWNVMvbs6ujqCAOc+o+h59EK1c+2LxG+2ByH
xHlxqrxiBU0KUA9Fc8nosI404TGbNQBgznPMmLWrkp8e9Oftnxf6nWmdoAez+zo4ePvBqax7I0Ty
sKns/r+F5/X/buHh3vOQbP6fLTyP/e+k+V/+nX//k38EGjuIO1F4BmwGtnZl/Nu/Iwg0dj1ki6Tk
IKkX//TveP/FKNbDmmBbFir3kJ9Br0Ta2iP+C3OJw3An8BwfLlD4/+TfCT2tGf/rgHBNV6tOfexF
WErRsf+nZ6UYprWQU5g91fGPwOyASXXrcPVKyCiDXM5LCe+nmb6mdhczxwfthR2cYNrsMzFTCubM
YQXUqPy/Fzw/kPNz+05hDjiUzPIoF/4d/NHbWnnYlKd/rS3bDQDOxz/C47ovk8m6bheOXjkd1NzC
FNlH4Yyz0hOiiSiMJEE0nnfy1IrEJkmZrDGDQtNXFefJnm+x7XzkpRE/ATwbj6Mdfq0DGv4rbEed
U+OFhz6hRzh1HTKWoLrEo/MgVBDcMWIHwFr0nCnsX5mXarC8cUP75e06nUDSiQBG76o5870GvG+P
Jk3h9yz1tZVzcuga8Bxz3YKocR+K2SxuRprX+3kYPmMVf5ip7V1VGaBbaYHGUDTJK/FLYgeZnNyQ
eDrWQro3HM/uLZyRldqkglRAVcndpE5yes4g/DZGTtXRkiClL8MMM3N7uj0Sdf2qirHgLeM9qBPP
OI+wYmYOPrdiHWAjazRBPQu0NcRSb78Dy5F3XqiGx0JDjrZfjpFWz6ytpWCWYxYlTfkq7fxuC2Ra
FouqqAmsHYcP/0r4n3uY2N8yh0w9w6Eo69VVwDfbmYlVHkjLoN02m/NAko/HBJs56xbRk43eJYmD
AUN4TWyPGBtAfZMHx1z6/S1eybP0yUvlTUacVCX+yfRncbHDf770//FO/H13mowMIqOf/thMC8x2
ic8QhXOUTaqNtpSc7YKiqY+Cxv0N4Iah5iSHa+LlTKw7t796+mbYHv29bAE/Vkm/xVlcjvJGd90u
2y/0H08z2+qu/QrRqsfRAf659cBVah/vvx6uynqSzHb3dHTeN7Xv36ihv083BTDsB+cckKSzvdON
Dh7aHv29bB+G7SnkaQiaHM922x253YwQ68i2SHVkz/bF7dMhc/c78kw7Asr279d0e/22y9+v0VQ0
L0V+lTpqINE3crky0NvZOn9A6Mv2JyVRc2gaII1u54Vta9ou23693ecow7JyN5C7BTApzSJL5/T0
do6iUOhQn388LwuaDuOzQ8tgjQIdK5E6ExFpffkTPtN0HefGIewmUDSIyAyxA0FwiL5sT7eLFWpD
btIig3PfOdidBdASTljFmb6WjRShaRCLgeVigFNAbeh7HgLlZrCvxlsv428BhIypsRjZZZMBatJ+
XYIVNNmoYyC2H8qJxiwrr6a+2bYvCL0Sbhf7fx5tT8OhEaewNwlz5U1Y9D+w6Gecqjy7Z4MgpakW
l0L3i72K9APDNJII0sjK783F1D3qkOi44+qo71mFxDsz0vTqrJz64kLsE6ecIQJwmdNwui7c8Mc4
db+3RNTfet95DSjwaRTxQnb63U5Jjtwpjw660gva9gdzllfdd8T73WWRnScehMxfcbSt3NEwW4r1
eQg7qkOCmSIiTB/yVf2CIAiwzaBXas53WUJ/Xu90HI7jzywUlIJdK44d8D8rZvQTmNkZwNdX0+nO
YSDtPRa1n1VLYvAqq+fwOIW0hLPKpKGRlce642902XhOoIEeAAzBD1ngRgd+fWIe9a7IzBEKNInT
hBcb1fVh0KHUql0PpaU/Cko92n1R78VkvseLAFknKguL1vSQWU1ybPKg4OjIRCCbs+GU8Nuh9mud
qF88tIfW/Fik9V1JKB9LxJzdUQ4iCeHTlFRkR7p702pXzC3GQRVOdllG61506iUg9Wov3ZgatyLz
TAKpjJaJ/c1FxtS58rbmcrqS3AqSV6XDLSyWr6pPazoBBlyetP4sbBJ+VTB9GGbiXNeWCoDmQMAZ
mKCbbiY70YCwF85vRE6Q+5XDjsuD8ZIsOKwyBf6oLReJvSB9tG2moT5Dxws9COptMvvKldSkCgWi
S/bc4LY0GSxnvC6Ynow+pCytu3nvKppPw6QN/UOMyDmbiHyUj02SW5Hr0FOwaRyqniT4QJG/PrvU
mZON4qfMA8Ea3tBfdGz7aNuT5vEVv8FPmyfcLGAJlsey9+Rr6dj0mWwDcJ3tR0jkbAIDgBl75kwn
y5rOVh7TgWz5pstQPo0riDPeeHWjY2Q8qIWi0U4+U+gdD0GJ67+L2+lEoMWbakcVFT7QSdE4P5oc
s4pcDTQVTFVSD839Qr6iPQbmcaXgM4yeqF4PBUAig4HuF0IWVFDqReb9AEVgWg5JBeEwmMR90Lot
kVeoqgTnpF+l18IfZMC7y2zU4hZ87H0QEP5KCx5Wbmi2OwCQEOIhHZnZZ5EQ4iqreN2lvnE/oTgR
YC1JXAzYohU30Fyn70MFJdZcIUnPbcfMoAbuZJckEhSecc8P8+kzTkBzRydXgLZ21k9R208+I3Da
wfdFyWvqmc2PMRzegYIj9QvvZVNRJ3Pf0izvr2mOksFOg7NV+mcOl6RJFNydacrkyAUhPSBTeYNa
bByXJt4RyGdcvLp9K5b8MrmwEclMO3rAhxGj5Ucrz6kdUzAwk5N+bbzwo7RythMzQd1musbDOkYT
tKITVRj3pIDWnEqzjNwUUPO0TE/hCi9iZnDKyUB+JDUVYUFQJfx1tBHjJfXEN0nlfGgN5115bDR+
aOFwehuzcoWa7Pwpet99rvvXfknv2jBREf274tIXHl4Gpwb52WDMdfL4DAmdRqa2P7TBuTcIcbCK
8IUf9ClDtrAfDNnd53a6z5bkMmDbyBf7+9omKOUIKLfNOIgctCn7xKb1nToPk+BsOWPNxzIyGbu+
Mo37KpYDWMXsZtrdn7ZhiyAILz02pQepVhj1zqb1tlZWxxTTpzEVP+ZG2B2V2d1n8UpmAC2svSrE
3TipB3sZ6InWxTO5EF96E80OgpVX2CL2kD6WY9bfUiRbdL58HCGkvhAHI1BHDKh2ClhGfSBJ49Ij
yDig9dO1PScwNYDtXTH/PMJwQy3tgQoBkCRAq6IvKybjHhzJT9f9QbEZ3/qYdqOboq4h2z0aOxrB
FSGfEi81oaHJyEDqONTDr3kqSopZ4+eKkoQE6u9pknESR2J0KFObvxV+SwPotFM2UD8QQ9imcjpP
rXkzVOEfsCxiBDK6z3olKo4XgrTA/BE2I2N7o39a8QoxIE393L0vPQYUKwA0mEikIxYY2SRSVMbH
SXidFYgtG9W9xY59WwgiYXmaHthLE4DNT33QTXsRA5m3aosXFn+V9GDFVmbWnH3UUEtpzlFBPGCs
cwLTLTLQ1eeT7fn2KCn4k+2pREY06NzBQBfx24WzafuvR9tTtsT6KAkvVFuKYQXpZ65qd2fqjMNc
H6K2i9Rdlf942jBWvCTqWuvkRHTZ8J3W5cW2e6SBOXT9XjIo9ic/ODB5IR9IHyXaOcE7q7MZB53S
iKvsjXHNm63zG+kGMLAvOHl1ou0ZVaYfiYAZnOnLqjMgt0u+BUMGOiOy5l2qdGok6d/5wRoyAlNT
iDgMrAj41BfhzsUpI3qy1x0V8o9/FjqV0iYrDJ/vfNq+3BNdmfhkWFamh/GJnrGXEG1JjbFcM9Md
D+gu9ccL8xEohc9FJ2MGtUOIqsjIy5zN6yRk/4/LqE/lVlL5uqy793T5s11afR6u2ppcTi90ERQT
bYWnrb2OjruYkKt5Dj4UB3HlPwZu0HJKpKJh3sxDuzRx3OlT+faUVlt1hU+tT/YSoiKNPv2QtQvj
isnBcJKnEhHQA3LyW5w54gVp5Ne4JDacXURwl5nJfTJr9lDlvDpJvM/t4IlpFB/uRhiPuZ99Tqld
nDrZ+CixpuYY6FTYeCQfNtCXmMjYtSRGuHRJAzUk2lTRUx+t6RQSnjWLf8FKM9QozIk+smSBLAiO
ENYSU3NXf0QYMXanhZnlo5iXc1xzXqh1vK2WexAQdC1hDDzUWj826zTcwiCNz/MkCbm99VNRcvkI
Xb/csTW0LwZI8crov4kxT16RmqIwaDP3QDVu7BziDt5mbNOUwBn+lfnPUsbN/ShGQP46the5GXnM
OsrXcWduaV+Q8Tsl/SPzM86fZjOd+pxsoqUMWFdZMr0McggzfcQEGYEPqH1hUBFi/KzAWxFZ9sAb
EZ6b0s2fHPHbHvriAU9KXoPBkmmLBrZGFyDZ4ncdpqdjNfi01kKGAV2bLY/5msqj8NCVF2LCz6TU
M8MyE7Fldz/LivqfDwx6C4OpCeFi+8lXkWmuFYoyyNmo9w8xrIWHUOcsT40aoDDO7OcK28DgpcHR
lP1vl8CvBDX7yccJtY73I2nSZ7U4T0MWoMYtJVmHOuy5IvXZ0fHPjg6CRnV59XQ0dKtDolkVLrTX
zddFB0i7OkraI1O6w4wDzqRozoaMj8acOlHTAYNfspm7XNC0Dv3vfuA8pZMSsDwVIEfXfc5Viuyr
UD972M5GvdhP49JhF3AYT/s1qTOmTbj05Hxm41qeGgcNwkKN9Wybiv3QVYih4/XE8eFhFjUIcnK2
F/K2ax28vegIbmlLON86ljvnjtpPtugewQ56BHePGa60ZXIecsu4acf7Gafux2jbHjzjEuF7kEMr
CMqEAVmpnosOFcrMJi25UDUvd76yrqgumUyht92vQPYuffl9CQgcB4jPqNtFUp5OxJFPOpg8Zcx0
GHXvPsgHnw9XO59SHWUO2j57zDjB1zrmfCD8hCBx1EGLjvssaKMS3wGkjXz0RgelryANCAtAdPns
JOaXji7NmW+L9RLRGLt8zSez9091U3RIvbBD6kh2iwl/qkPayR2H14yW2BfDc2EqedfX5LpvjyhR
wJwZuXnwvL4+lVTU8K/zlroH9bNcQqY/OvMI9slSfpl1hLyICZNnoGziR8M9zGYkkMgguNXh8yEG
lR2BH/KYL1GcyzkyOzJdLC+8OlXnvRTFlH4Ridp9wxOF7r35KAOo3oWucQwYJVP4iL7AvDfF/JYy
nfhi1u/TyP1FxvKxmyvzYfaaGB9VUOzr/pcwoX47Xj8yQzX9dG9VJMwMFaqEmZAqhUjmkRAczElt
WgA8+CXNBJDzaPeXVHvo2jW5GmUXXLqeb1HmzacUBJgF3j6pU8KVemwNJUS0BxM9QD4zK081mIqZ
7k9w7fZdqKFVWIMQxggktBXReuhkhunsQrmaNO5q0uArEwJW0YPCcmFiTRqOJTQmCzLY67bQDuvw
JYHrcTE0VEtovFYALkf58Xod635vagSXs8G4NJaLtD6IHoC6Jk3s0uiuFIYXu9H7oKFeKHKfQTeJ
+wwVc6rBX5NGgLkaBrY4dCFI/DR2yN1J8/XDNxaa8iLA/1MCf7QuGqVFA8ZGjRqLNXTsgk2ui3If
FFkjrasVpNOxDBBRVWZAlhdrJJ+Y74VGmfXzeJ9puFmmMWe5Bp7RNfZ2TWWIo+FhMgs1GA2BzqPS
qDTdTVVn/Gv+xwhJbYSoxj01nLH7l5ymMv0Zbk5J/cuRJoNTeGzkL4mrEr84Ysj/Zu88ltxWtiz6
RbgBb6YAPVneShOESgbee3x9r8y6famneN0vet4DIQCQRdHAZJ6z99oHHMrVAYQGoEMBcRM4t1KA
3UBiI5CHpFDCfPNgv6UM219MRveDwMLFAhCnWSTYAIwjYvkbXkiLhDlOJVtg5UwBmOsFai67KQR3
TgDoRoGiY3g9BpA0SLIRoDpFBYnr6t6vDmutX9p9z1A3TgLHtiAkK6Hrh0Q2bgfaIQ1MDSzZBMjG
EwbgWXd3fWGb2zlBbNjpDGBXm9E8yKL61OCW2E2tfiuHYqqg75UWHL4BIF8vyHyxYPR5wPoartNE
dJUkigx4TATRrxFsP25llzFKoos1zedM8P9CBut9T93aEmxAWjY3qw4tUAcbmAl+IA7273O7ePAo
MXv3+mtu6/3ZUMyzl2I1iXM8RsXa+o6T17ia0vB5UAdsX9M3c1pj5GsN16dFow+YJcXduNbQ3z3z
xsO8vaDER8UQtxtVI0vX8c6lWrU3WkfafYWn0w7HneWOy1NkOPusS6cDpSgwEJ4zIvsIkyBO8vg2
B5RFo3RFCMv0tUlwrmmxEgx18atV0yjFBjV9s9r6MckguFsAnlAIh9gj5vAZNyyCbE1BsW2m8Y0H
vXRLmt9lSNZwqzpKfMRzTfpT4jFr1Z+YSf0aV3W+OB0Ma2aMHdoy/ZfX65RNdOOIB2WLCC7Z4JpE
1efiUDB6Ch2DTuZebSYzQRwKrjjs6nBqypdWVee7wQjvbPMbNsXhzQSPiX8ib/3e7b67WR5rPlfJ
W5KQqUSVlnUuAcwYqjk+NK26BJJBlWpmuLeyFr5t3VLk7LRHDKkMLwvvEo3x25J7jBEbKwHYzcIJ
4YoWtCS70YT5yn1GvWFyxP0Qre021rFHVgNincgSCUqC8VJoE1IWk0qXOGCNVkfBTF6hXc/klHTK
Pivrd7XBUVlNaXx2ePcz6WHBYBf6ZqRsBu4g/FZEdf2ycCImo8tFVrBWFHTda61ET2lYHqbO4hgr
6X9o4JuQK7rV3nKhOHqgRKZiMjc5U9ttQTs56LnRoARvZ1oWaCOyaURa6ZXjOSa5RtzmlU0I1PZG
El06Krd+CdWNqyWDeddY/AxuMNV1S3s2kije2HMHYplmDdOHZjgl6WNlE2lQ8p+SSdnphzhhhJo1
1a1L9lneWuc2a3EWNyhY+yx/0JQEl8PED+B4JCNOEczGcSBnhG4bRO9FGY4k2GGvi/MbChP7Cb/q
YWx0ogTQhO3MbkTqF88prSDSMXu7+q5bDIq00e33oWKFt7ZHSSJvNIQ6IDaNKeIbQWKyTVaX0rE+
woCvSF1Kq7aFyriOeDcUiJKlUu7lF63FWYAbZrlVCLEQHpCzUzMOZno2cieCcbQz08Y99HZxCROn
fdBUHRFCzeUWxSzsIMUUJFa3elZzMmGRVygnmvn+uOj9TUXu2QjPgqtsROkCDEsujPo62kSXAmmX
vZvNvO6tYjUuIfke+2YpPnqyLn118cCJjWpOPbKkc2KUl8RmcBFSXoVF1qbnaqp2mlJj/J3pWB4z
p8YqodJ0QtfBPTk6u32Y39iFufUU7Ou9ipyDT7ZHgcnE0IoeiSxxbkqVb2p6TwTzws3AURPE2xAZ
2dun3MHM01dYKVKI93LhtkjnPaXFLmWYxZ1V1wD0J9TpbsQQkuTTdp9MjnMDzqC84WO7Q6LcmWSM
WRCfj6HY6p30y8zxcGZSP1LA51owGfZbgTjnFrpLdZsa+mMdze05TXqC6Zmzbp1sRp66TI+lWGDo
2ubl8OiNzFTLOW1B2b7WjjecEQM0GyYPcGEdkLUrsRLUotLmvAofBtb6CTOmiJRS5ifoMhzry5pu
Evi7eyJNdT/nhwvirnaOCKVdwLbmrrZoWI6oMkkOYuzqce0KmiEkL7AgjKrj/K2q+cNEQXDQ+VFv
SwTlSrGQMhUNLvohcgvzdPiOhdB8SDkMPW7JT2NYk3Sm3ioRoSPMeY+r6jCpQ/xujiuD85wUWKuD
Yu7mu7aG8FN2wx0FwuY8RQmkeHL4zqiobzzUIkG+eMON2wKQNrgZMDX1Ib+g7rPaY11wEUbV1N94
MzMWKk73LnEzgQErlmHmBe1Hc+NQOkwsjDJ5bTxPln6u24aEy5RM4MgNC19veponjZfdZct4tzrR
eMopB3aZh/HHI622KErqNONC6EIFfID+aqctpk8DE6o7F89ghpyKFiNFLlqVxtayKwKOCo/zerR/
JWn7U0XYDuPB/UCgdpo6gsiqPkc/n3ZDAPFg2Frtip+LEMnVQ5QbU5xGoJ8reDFnlEzktQrDHIGo
mL+pC4EkTBQgwY0D3F6PhtcCgb1UoRkO/eYVkOR+KTBSQY+Pz1beP6ruUONf73mvM8P02h2epZuf
Au5zhHo2yIHy+0mikdMwOEcH+0DX1Ed7sYwjc24OjoHZ22IN+8Kitqvht+O+RiB037gP/Ux5arIy
AAiKgl67sxj1DDXGGK37aaD7PpcNChHVqg5JigFW5SbTDd0beUNf1KXqg3CZvg1E/GErTrfycwxu
Y+2N1XnDFcIBnEQEMGrDSwyscouRWaHtdreGr/ZsRrtRaVYugZBPSCHpaIMRTFD15nONKMzEvWFa
3Hem1iwwtA+fYhbZ7fuj73fdF4XDc9xg16GaS7G3ELWkui8JEMVYO4QUYarYxFUxxgHNpxJv/pBz
JUhxvo6CjlSqRUA6DRoEuY2wNKBpRTjy6qmnBcizj08Wr/IUM3w3zfmU9h4eURNjg6tGD9HgYUiJ
02Qj+/aIrymdUSs8aG28AcODNEEtvhWGS8yQCiqivYOnmyMJpkQ1iUqZmuMsDiM0o52tTacIA+em
MULNTwU+Si7iPL0Ne9iQcJngOi/muEUvh7mHLtYZfRMzZUt/4GRp/dFuXi0IBcxZErSBMiY8zbUo
oOlfbFTPpYxha3V9XjhDnDhbjrkxzBShVxInpABJqKm8lTuvvnp4sCLvRUsVFIOYln3P4PYntVSo
GyEpwRHw5SeRC3TRrQBZ0vAWn04uFLKLdtlSvfzRhw4xpB0yZiNoRqeT/ORyrarL+bdN+YBTL+mm
NegkMT1kFCzYWnLN/WdNbsbiC4P4/bz2zW3cFKDC6xlfUjTm28WKw9MkFh6Obj83cCOPQrsmFxZ3
r+PaVrSDaHeuANawEorVOqfzKRdyc9UZjAIg83yzAFnhZsuZAFqVcQBfhnhvq6hpUs8XMoxMihQy
rs5U1Wka061gwJsaLfM+KHVdrb5ri6FsY1E0VVQWmayXMgbpAH9ZcF4A/rR0lj91YHItE4qwuMyt
HXj9O7mLRuJ8jJ3XPzR6fT2CdxjJ7BtFRVjKZSLbPRXVgjxcIeNitZuP0aVoVtoRwm4BJLsuRqO6
DLrWooLNUI3AlmVeJSrCNAe1rQcB6aAQF6yJSmYym/fIP7VPGuT/C8T+g0DMsOH5/m8CsbelAg8d
/SsXWv7NfyvEVPMvVfAzTYt0UnRdvynENI2HHPD1EK9Mw7GugGfrL4gAJtBAgQ0kMRYm3n8LxFQh
EHM0VUVZqMJe1P8vArF/pZxaKn06VTMNz0Ktxv9j8BZ+5xNqqw4EA+XBrdG8x31AXj1qqF05Y6+/
J7fut2/m3+CbJS36dy3an//bHzTEJjLUep5EgsTN8mseffu1IoaPy9gDbdaWftRblZ2jG7zwz0nt
m+/1NvkZ7ZOjCQLHbxlLBvFletUu88Y5qj61gokZj7KlUPmfsIOaENr9q3DOBXnK76YbhulRGFb/
wA4uWofdE1rMjUN90idB+2/pnDcZXMngVHSnEX0aiRpMx43y2enW+cgAj8uyFBT1srshehqMHXtU
+VS1YmoEQJrIvtPF7UguyKRPd6Gpfm3E9RZz83wy8H8T51VXgdxXhojUoHvUmyb1POoLNA9D4UKj
fYbmXNzm5MLtYoQ7mDLSrakxwZMSnkQKbOUlR25fr0AYUO9L+sg7eT8nX2gNKq0GoCGuI9eF1D4t
TmrvuMXdSoGTXJAhre0B/R2uu2gJ1XQyHBThfEke8g2sk6rowAxOjXB3GOoMf60TfYqILGfSD4zJ
SNykz/Z5z7flnV/uUIX2dzVHCha5tgST24Z7Yxx3lWhKmaJ5J0W9co3Lc/O52TGf7jX9aGEuwnES
o+vthM5XLoAr0ewBkLoB5EhshLhLorxG6ysbU9ftCoQoAT3hW5M3IjdZ348aKiIKmGBCMO+qSR/u
5K5+VQgXcXVK3qGbfHGFqowu9S93TBu69WzJXXJx3dSa9N2aEC4qTY9B8R+xMJbSGcCu+OTyV3Hb
iKoJ9M3rp5Rr4WiUHITiS1DdrN4Va/p0/YQ6Hde/P7bTTzSXVGP4UcfEh8gBAyI5DtLrh5VrFCoE
+wE1i7jnyXugXCN6dNyPZBbjio0gPFmv8rE8CWmlY3QYAbX4tgI4d04GWqswbXhtvY927lC9fm4a
Qpm27HVxJFiiIifX5NEhdKuHCUua3C938YtDt/A45iMv4ytqRP+vgXO5BlrcK77bjcL/rTin3mss
ulR9hv2+QfLP8Gk6watjNSqXhok+GZKzl8x0QxEtTibYClKqDo54D/KwHcV7/lxbh4fCwtnw2/Fa
U8hkWCqO4q6qyOEI2xv5bqRE7/N9iTcnhXm4kHibYjPsDGT11WoRmsRBE7pcKugQ9ie5KRdSk3bd
/OMpuVkjL6AFvTErxPLM+BnCoXrLSeGlLWF71R50FK5t8Shj4/b0x2YZIs/0sJ9szHREKpADrzFw
Wmlb+Se2tjrbOh/ery8v13q0Y4chZ0grXriNga7hpk5R+/B9YQ5sToh1KIqJhdyHj5vLd9kmJjyQ
WFDWeOKqDRFmF0bmnw//9sxe/amMSgF1lWsWU+zyJNcgj9Xtu1xdSKpat3JVLhrX+hZzy4C0otBA
vD4g/7q57ry+mnyO4hbMr9EGb+Q3n/3z9dtER3Pa6Y9D3EzHhvvsGnCOEPdsiUuUVjTeYUItO8mP
5tAP+vy88kPrBo1xOjXnz0dN9Aq4HBZx1ft8PNbdLTCXt2rB62OjkQ4XjDHiRT6fK58ltysN+eh1
U67JfZ8v99vflMpQ0O7Nzxrek72hKjuIsZxk/+5lrvv0yXBXutv9D6dDeQu7m7ovLXWkIwLv6XyT
W6nYpYrjNY9pysp9Ewzvk1y7Lv7cV8y4NmzLYB7Et1EoCo5U+ZxyjX8t4sP/27+Vf3Z9pJJ/d92W
a3/+V+IdXvcBGopVj69h0cegVfVfuPXr7ShuswZuf2eu8wM4ynczBEz6h/SCtCffyVEH1fsRShAo
sR5jIekDRHG1eMf7BfmymIjIhYuRBPFqu4M7hY7gn4WUglw35Rq23J9dUsMIE+N7tYbrUXbpHKTC
wVFOvQBQTSQHGhEW2EEc/HKhC3ntdfO3feKu1yKB4XqVi8Me/ysGJb7kcqIPOywkgnWAVdOpKXa6
Zx7dHKVB1vZf+TrGo6Kpl9SO8z2Rm0wpuECpxcg1fXwy78wsyz7/z1EoRR15BjVmRZMD/QTlfRqm
icXX01IJWqzGAVWT9Fu9x3ofivvlWHQTQzaxGou5pVy0hL+jv4twbhFZO08Isuvxu/xuLHCYBAGV
NVx4nGviG5Hfki1uepnT3aXemiLP7KwtwRa/htRozgNylmV2vzVdjL7PiQ5e1i1U8jcDtcET8pc4
5eTtxAhrjiomyc6Ax2isw8ekGhFdiX3icECakB/aOeUNd8rqHSf9MmncQrrG6TYMlh5szXvtGesu
S5SdkulctVp2GpGI7a0oPlIL1ZG6G9rnYjWHO9Rs2QFswYEcb5ckNdQY+vrcFPRc0qU4jRMNE40B
TqU5mDaVCVtw6TykZlsHeo+Zn+5acZILcbE9ecX89+bnA7SWwGiVgMuFUEUuPo8AuZrYGYNg6vZB
EiO3IGTt1okdHUspPrE2Ni8TkK3A0enV9GsHWXWK7vrZEowJJJCzzriVItWdvebkKKjWyA210H51
s1pAFOASKBeavEsLfY3cLI1R29MKpBlu/qhn7b4EfXTKXGU8ybUmLai5x3Sj4oqTsOATiGwCfpnf
tj2Vix3dIrE782IcwOK5LpeOkQbp/rpLPuPzNWgNohXCeoUuOEKP24l7SyMWee4aghHAKrQn3KvJ
2G8cc2BEpE4ecnP51DpjtCGfJNdmcdOSa9cH5PM+/2TF8ZILsofc5zSNt3cJH7VrqleuWKirKGnJ
bQ52jUoexSHU2f1J7nMUk4fr9kJT2zrKXfLBOEIOLNcqJYuCseHt5QOdLMdVt6jQ3WM5WPdzSJQ9
Rwq3dD0+5qDr9hP4ehKl5b4el5IbtVsdyB0wLp5mFZqyUbGtExnN5vWB6+Z0RyGRFHENkwcWEaAi
SJm5wVFr2mvueEvhC3amcaZyabnb6a386WrFzQSQmLvjHuLac37LtOMR1KFHYDwtqcelQA2z70VE
va+HZ1AeQCuW9rFDAZHcillSil0RefrroH8bR+jp2T530V9s4+zVTO+0dC9we8qZRoST7un/pcve
0c50i3wFM315AQPWzBcYuQhjQhpb4blXjq4H+/UhUuHFbag9Z8WRKlbQ0k7nc+3sU3mhni4SGoL+
+4pNZ1v8auKg7fcDFD3lK7UkVL/TU+8caVUEKsnWaJCyN0p0tLiiTfxCnEnzIQRPiJ315yHexkS2
a8Hgzyl5kkEPZx73sbF31J1dHEG7RAlRx35j3tFDTV/a9L5TP/IbQgb8i3Wqv7l+ejv7NadokATY
F04AWr4ul26DdXlnfAMUTid2o9xbXIlKHyDSfg7co/5Deyi30zF7Vzf1a7NxN/OBsh8678N46H2E
yPfOFrWpfc+kkz7QEW/ljXaoP8iRjHtoavTYt5np5wkJ7kdQSPbFGDf1sNMYYfebSvHDzUfnG3fl
EXTnM24Vc5s9KLfRz+UHRu1f1aW5zMz8g3ZbvCNmxNXtvPT0wm/15+7d3PzsD+v5OHwNj7wrGND7
JOANMw45VfcnYz44+1o0p4HfEnTOLWsD2sMgSnFrN+99ekjiR5BNID1AapM+EO5oYvh5ASm0RTkW
2E9rvjH7QP1hVg8xwb1fgCUo6tY2NuuyoUnh4fAdDjPT2jSYHT+lODCfeig86IZgv2k9BJiv7fni
PBCr/lAe7QBI1nxyx623TY7aRMzgG1qtKtqvEBpHBHeB8zLs1vASH7wHfVPeRLv5a0/t94d+of9d
4InwDlGyqefN8pRnG9sDNXsgkHQKj6g+KvuRfIDym1Gf1XX3heSnVH/AflJXt9NO/V4r23rd0hhW
uUOoYPf95cP5AeR/RFBt4W73HRSGDIWnwLhDdJu9Ihc/W8+j4itnbVdvqjfrB516X4hROZIu4SMK
IecLqcJLGORfPRiBhnjQBKVwGL8uz1590c2DemHs9ZB/1X5C5aQyoX4AZc5P4zfQeWlzIROQ0c8e
angdeBF8GdBBEH4DQHToTjoct2/lvid8AhjOq/0xPhT37ntznAngwXEPk+fC6a+MR1iAE419vwj9
4UcUtD89Th+N7nYQVhtU5Hm1M80975CXh57Qz4F2Q+3ygTDaed56BUQnP/mp3kzflO/5PUq3gEna
s/4e/cieUYsIRfEQ4NMNwtvsrXmDs/RAhyDaxdvhbFE3v60OOXFE7zTEbl+XR+tJORj36U/qyQ5d
LDIeN+ovbAsY8nYQqqkUL/v2BSbgA0k+ZwxPgFlf9XgDnJG71bHbzD5+sncV5NoObIs/bIbnBIU9
8acBs4KUOFhMCNqmx6DPJZsJxMP4tThiiEEkntpEz/rqJdpwTX1DvYXD96kKN3z0aosye/R1Zr+T
j6Nu5x7KB+9LtvFe5629WQ/ZVxDpW6UOEvfOgFECbTPgormJTmUXwFE2g9CvLpxuwERuDew1FMk4
Di8IKTSf0tcJjS1nvk6CwW0aY9jYgbN++B4eogszz0N5WDlR0Ze79/1BPcKiH9udSb2ZKyCdfXRd
m+aJ7/TYn2c/y4hUDUqO1OiQ8BlGbABwzff1Pchr4Ecz9fsARzv+aYMjH4zyrQPUJ3A5Dvf0r4c9
ktCg2adfppuqfWHulSpBxCt6O+sNKUvFsYfn5OJuomNzAch8sl9N3vMeFMVhzgIamYFzpkdXHwzu
KYHJXR3ZD/z2YEi3P5e77OJ9M++zFyS4+/ij1AILXUExBdfbn1s2FHzkLdLgslHAMzhQPDqpsAT2
sRHewj5HOCxmOGHFfN0Uc6NhQvcBuxArue6+2/R3Owv3xERSQV2jyacCdhrFn8i1SExI5NpkIVM5
fK4iolG3aT6eM5MokEQ8J5ezm//5r41MkI46nUkJgrxNNdjkoxJv7Dowo0uHCZXweg3/LNIWZ5wi
TGByTT7QdfVXpUKArTSIPmiek5KyrruYVJJjR+XKxY4pske4UsrVWaX2iC+o2Ti2CWy7ixlwTiB4
gsgdZxRcDmbOooxTrrvUIFK5HTo85BgoFqEZHuyWYD1fBT558lzRNBNrfSwmBdftFlc/CnL1bI9m
vqnzlh6WcMypYuEIn5pcu+7TvHHaF+1wH+IQQiXcBfbCD8z0hJku5rl6s+Cy2IfRXUSG2YnmEGMQ
GGnHNG67vez3fTb9Muu2WVDHSdfidYEOk2mkqDjIhT6RIBOP6t21lynXWmBzXBDEJEW2NU0bILST
tDiyxATQ1odANVfzIMvBvSgJyjVbVIOTTFdJ4fQE7+0JXlS4cz1KU/U8ZsFSc5sIh7ohNFaDZmpw
PR5e52aZjhMqGMWavf21gKS65RAsmS1OxmQo/KTBBFmsVGKMvuWqjpMN1g4jz4GEgNkajM9NdUrA
5TBU8sbwGfKGig9wRpAMjO+5xiIBioIDQTZOPW029kbiYr4Tv3hrWm/FUrvbUYjfg1TU68yMPAQn
FJG0woNw9X9ffadybRzV5aiHF+k4JkKJLr85VMtmMRuAJd2tw6zHcEKb1HZu2LJEJ2Iu0bkiape5
t2YnqkifxeNrMVnXx6+WhWhBVSpQXhWGaQJuiWSGdIcq4GNBRcA5gqt+V3UGPEtXY+bGQi0QLqmw
RboWKCxj79/xFtdNgscSPiQTQ5Uxufx5pU1VWcCvBlrjWbB1JtdfFpfyjmRLfC5EDdmqMU/7BBJt
Co+mvNEI9eIVjiHbt5/brjoXn9lb/9+M+w/NON2ydSLz/mdaw/3PEiFfPn4rk2+/d+T+/sO/O3KO
+RddPduk56YZqmt5146cq/5laZ4G9c5GQS26P9eWnA6zwbNdFY6CBrjBol/0d0vO8P5y6OrbjuZq
BgQG9/+Wuaqr/5rnZpmuY+KfpMenm46m2bzev3Tl8sLo1qJWl8Oc11gV8UiHRfpk4uKEnY+HgJFo
pGh3Zc7AU1ftifaDCYKa3KuOdvTBa5z8scbV06UlYdNg7Ly1b7d2YkaQQKPBd2aVFnI+zpfK6R4m
GIDbQunrzRzPwqOK5o6MEhv4PMozVGn8MyJAecb8OE94qDztrQyjdBMmK3IXE8i9nWd4EAzlVs9j
uD23TW6F99VH2o4Jdr2KXBWaBOvkxcwCYDGahLIHWWmSxdJkNckbg7snO1MQ+aM3z8ip3ArFyeAx
xGsnOz0PHfC1+BFFEPocD81/nyJd1p0vBFZCR0F+BZr919TZ+87ACBwvDeKn2ruYlUbVQZ8ZU+c5
xvZ4QUuMKIdxgQowwsASMycQ1cuw8aME61iemqofDtqyWYnKgFcFAcvR2w88c79g6DabylBebAfU
3Jqi8xyWBD1f7h4L3BpYWvQbJ8xD30vd9JiY3U1m3ExzT5iTiYglpqZnlJAPQ3slcNp03OMMlDFA
n9YcVx0uYkte0e1CcLlPn+9U2eNNEpn9WbM/urjLmM2ZN4ZiODjK8yKY0UBtW3R2+zZHAq3aDbLR
2cl2RqdvTUTA8Hrx8i51rhIjMjK1VU3XJ7ZB2Rtp8mbqCOzjmchwfL/oRWsg69XKYGp1CHdZ6/PY
TuvBw08Zj37mYmMAZPU91KpvwH6hE6823gIHpZ+p08CzF2ejqIi5+66/WfNcOeZVdGdVlYP9LtZv
IQTSrzW/OFrR36Gwucy1V5+VEQE7ve4DLSXog/D8DKqxzyFwNTLM04AUNu+8rBYoRMAducCOh0P4
gkiQML3KcSjWxAW5DIa/K/tSxTSIoVEHII/qsGH6Zpu401x9pqfB2NN1JiCE8Y82ryCAIbQrCvJ3
NAd0T6n8bBi4Bdm86j5KDuQ8kfHYu7t4UpxjijQUeN5wKbuoI3oeob9KsvaFPwGG3XOchGIU6ihI
bm0zuh/GaN1Osz4c13oE4DQ6X/s4zg7qzAQ5r+1o2zV9FKy9+k5zCnmZrlPAwKSkOs0Pkuz5k7l7
8kAPg4gPvxbKdCnU8mmNNY64MrkxQdvhNXZAz2VkzeiqutFG4x13/VO3YuXXowVDfdce21Dho+Z1
t68W+6b6lqw2E5l5ZoSvPy2JWhyicnrwFKxNWgPOHMxgtxTRnubeczQpP93EK/2Mjr1vWMtRS3XA
dtnTYseUWHqVhHqN5Brw02vn0F1YIbUSwaz6xCG4WtReLLfH1d1iZS47rlsEB5x5s8YD3/JHkqIP
KhMNhGY0bHPd+Wical8RInVneN5zq7WXDpP5BrRNysy76M999gKnixInSHKYsn5vr8VD9lWbxx/Z
BM98nYd+QwQ9bQ7YdlPdN1uu3zMxUenqr+uavoeNZgUR6PwqiIkA3Q04O+hfCpSoeQ5d6lUFJVp/
zlCDLo35YUDJOWlNjB5ibPYTqt8gJOppZ+nec2mr1NKcxMIcgVVWxT+Czd0fMvicCV2lzSCMx2s+
7pBPP7RGNN7WZI2SHMfFSDOd/bQmhw5vT7TsZyaR5Uuud96xKpp97Z2zodnHLQYvlesDIY/QNvVD
q6+bBAXTtnCbd8udaFbkRrMngdxvVFpOea35/TIku2Fc4sNE1pJvaRaupzl7HZORCXsnEiRL+MJj
d1wa8p/m3upeV5ML3dQ/95a9BOnkRgcNCUGwFvF5bMBq20Zxt+jmgzPqu6maYMlHwEmrdHmpc3A9
idO7j+8rQZ9+Fg7rdnWPy9jDdRGQXzXbOHOWBIuhMgdVT0aaU6CA+WsaNGqz9HZdeioIzLBuMjux
8XZ9p4VK7tFgbLylYJ5cON8VzxJZCiE0L+wPhGMAvO3N0G8ysH2ouxQbR5dj/TAL7RG9DV6xkICW
Fo2nbYPTbqrkY+3pgEI8futBeoDbgyS5wR5OXInWbvrQdo/hwRnUDyK3mm1PCo6yksZSI+KNKvjs
gKWPCsp530rpIen9xoiMX41dvmYWFwxMZppvtJT6cFHuNBfB4GAR2xV7+U24Zo96tXAo9DqJCq3x
ZOgJRkTks0vTDPSqOI8ZiOxH1TapEkWbujPSDRyfnbVQqzQKoOKIr2vI+VUlotD6234M8THgYsVt
HgDBi0GX7uH/f2niHP9Pt8Q7aAQpZdzx2KsTtGRd6xHXwsbO3Se10vqgcPR1Z/WKcGmSBYlBd2fU
Drfi3BwCAXpxGJtjFPYju9o3otxqh9FDq63HUidSKK5xbK5HfG0a6HHCGuMw+TrSwrhBxL9NB6qQ
iTWU5L4xjW0o3kWecVt45UHpslVo6g2Qfo6It3Jhj07Td3ckV7p192AhvkWL8+ItHqKapt1GVjFT
e6/8rFm+Zwq43d6I6DquEy1wc9NH2Xf0vUdMEzbJvaDz3O9WDKxyaF87V9nj8b3XzOktGqkGpE0H
S+PCRSEUxvVzb6d3IW+wJ88nMIcbSvhQkWzjpomIyUpybrLOCBiQa0EwkFLGvW3Z9iHJmIw29nkd
HpPxaLWN50cKagV36T7g7BUJct4MwJTeuhetbhiOoLUd9DS6FL1xV43jayaCkZLZvYl6Di7skjck
aUf7dC5NwpX1Y1RVb+3ARKrl6hY4lbNPtO7F83BPkFn6Az+ru5sV464ux5cVDSsAAiAxHjaNaXb0
c9STyReRwRhHCs7Ymt8dgnBKZiQd7scyiV/KpvmBZBDHdAk+NbSBdxBrkrvPSKFSQPHOPlSXrR1T
pDNijj6y0WCP+DVjq9qg6FVYVIkGG3FGmI4npqsvkatOxoE7O8VfgZ6Si6m3COjJgS5mWc8NdyJs
dQib/Eiu4Hxqhd7pupD7bCFBlfs4AASbeaQIIdzb+T8L6eNuVU5ZJdrJTqJs8yaSHii3OTnz4yis
RkIAKzuV60iYzFDHMc2iCuB3/VRkgxmMSatQyELH2UVoO+UiE7Q/uSYfsOoJkrL4IApCr8wPRQXD
EzNi2ZJb+vLYmRr1L7GfDgpotH8W8hnd0Hy3RGdJ7pe7rq/x+ZrXl9PqkLtkvWT1MW0+1pTc2Wp8
ihLVO9r09fZYVslJKS30tLjTT/IJzrqoeBDCo2OZYKAkMcCVRCj5unI7HNIhmLlnUb5kbt8KrFhb
OMjF5KrceV38sU++wh/7wqQD/WW0hz/2XzfdMCENMMVPWlVcyONYgWcppFuSHiBpC7U9ORDJxE4T
YVFeLxTXRQf9+rPKDnouNWzyZ85nQE6M9nmSPU+vBUCRbSn3qdCVDx1BANc/lmt/vGAr+FS24FPJ
7vR1Ifv6uuA8yH0JXJ1NS5nJl29BvlQmjzH5gp+rUWi/YdgmvFFUlmT/Xq5lEqGV94W4mQw/ZKfd
w5UGCIkSbGqXzhIsohNsAxuOtC61fCcV6b7yZ4sINoBAJdfld5/aXM1xYRH9VQrhRS9+PolFkGtX
VMLU3+DWU4/6KpIKAF7TxJWrEpKQu9HeapSMj9W/ydNILhwn5VeoxRmFLXLZuPj2fK2m/iGlRYao
7y1CgiQ35ZpUJJko3KgKi0e8Mc2YiRJ9Vjr2wairLwq1wHOVgHgnFuGwZF17z25ILHX7bGmnsuVS
opPs1oGvRbozP4KaNZc2e3QTa2+14Ts47fzkKFNCGsWs025r2l0Ni5hMs9OEuf25rAxrB+LvoTSI
dgTonO7jauF2ORjAK7SOyZydwOJbxchDJ6nEtKjkx5AB/QYY86Fb7e+6RnrcOAAWyHDAoYqiVZdi
/R1yMmATglm71kuP2swoIspoRHZDgjWgy87TAO1FG8PiVtcr7pA24hkM0MQXGOASQmfxZyuq71Ts
9TYKt/Mwj4RlCcdYnWO3iNqOYjFo+SYCzWxP5S/O8GfQS/Wx9ZiXKUoSHwZVzRG+wigiJDfGH3/f
d/gPQ9uOjouyYAZ1wwCtcOvH0Zjc6gYjQlAS+BVjYlxJ7+qJL4DixYgCpUEhrsrwAgras6JGJ1ev
O/94jnyUrLm//0Q+D2T4lxYydoD+/0Y+hkmVxqhcXUdcFRXIO1lWX0WVXZba5ebngmlJ4OUZ9/kB
2SKwBsps+drYR0KG7Hqm4eAN3qaxOQOV0bufVYLA5At1Qp4l11rR089ahLb2DDyG/0Q+FuIj2Iz/
xd55LMmNZOn6Va7N+mIMWixmEzpSUIsiN7BkkYTWGk8/n59gE9l5q6en77rLjF7uDgcCgQwA7uf8
QsumnfQ1aomvL+69bBzU3tshtiZu50SlFywNkEDhVZaFcX5Zou6ISQ7EkbyI6FPVrciRHSAzP10B
YCmbM2yNZ/n9q0D4kpN9Yglq3Pq2DVKT4hY7b8uoPmO/erdtiLLlyexSnQcJt5MUdVfbhCF559fq
esl1IR5PJii07+tEV3FW137INcM/SURd/g5wttkgf6+owPR5L9VbnN0iC4MUMLApTFCkWNDyujPj
GGBCu/qY+Hn4PxR8tVYhX6a0NtHAWRAfJ50h0MYN6fiizzbRjMBUKcgPFfoykUIGler1G0wqXQDz
877x3CQ9hutbEPXJVVshOCP0hB3p403gV4FZpTYWxXLOtekSKYlF262XszOaFxauSFZza+xY5BCl
lzNY5YG44THbCbvPqtTjg3z6DBHrVNXWK8EzQwzrrj65UqXRNg3Lua5B9opaIrR7EmO+/3aT3WzT
LIKyrb77LGHxLgzSYzpHCW7GDshrL0Lqxs5bbCmzHxsMO+0Du7gM6o2gI63S3UfpUp0DPb+lHiT/
0PUZAnEel1skFmVn2TA4qTJVkvdHKiWapcshLvhtPRulDr59onyW7P4P+27Y8O0IUpP9tr6tuR1m
O72tL224WcOImFnnpZ9CQZ3LVhnsFROzkNu5b/vEuR9fVuDFW9dtiGZiWO8KHb8GWLQuA1SfMXIx
P0VyQ2GRsItJjgOvXpb43MrobCLn4QRxddlkNKt1/jjhcAwjN3Uv6xTdMOXYPwGBbS1DubDzk9lS
LPJrlmL2/FdtmJgnnDpr/FLephbiz8I+Snxe/xM+kQfAPiR9SyS+d716Dz9DBstJ6O34fjLd8uQj
/xolVnGRlJCHbtvB92uM22AV3vEVyHz0d1bRJNfYblOsq6cwvRZqBposxht0x4Jkzyt7J7klOQZv
8ZU8x+r05xb/wzqPMe3tYelDbr8RNP6dWPgniQUScub/KAN9/1RimP48pfBrl18phQCpZx+ZAwg1
DjQa9F43GWjdhORjE4b3bUxu0PzZUgr6f+rqPw8lOStgyyYDbbmwfHQoKGQbXN9wbeNfYfkAWn4p
A80HYEPqWwagXN903RdsFiT7mfNEs3tvhCEeYURhJnvQH6AHzLxa132kJ+65XOqzsSALcv8sLydg
efTIlJcW3jadm+SsNMDeSapOahuKXpqVWezHvsVvTQ1DdzoJ7ZrnPM+sTVBWyCjtMFjXsbls3TJK
tknf7UG4bSY/ziLIyu5bz8zRG1T0FZXWcDCZKbTkC77PYE+IyYfYoovSbaZnCFq6bbG/PQIlS4z6
J2yXtEJmEkuOS8vDWd8X+ocymueLYWvIHmp4a5sJIA3X/Tn2xOM8gxj/Q1t0F18J1KwFfhtSdCGo
nsXPPxuF0layZuZEOtf7WkcHuY5eWJ60nmjEjfGgnmlCMnjRnGvr69pF+hEi0WsvB4LkxHi25+vw
KAr0Bgp7tctSU0hBUuQORielXxDXt/uHPPRYRzB/vNFHnyUhpepgunDJ+c5VEXX4McCa3U5DzkWe
r1KTgvPoT51OhPg3tWF7bEpfD6t+nsBYlGkTXshS317KKRMrVjbN1Qe4lxMv0ix7Z/lKjFceabfn
mjUdjIo8ztyDRukLIgdrj3n2OmLDqFLFFXmGu1U/CXcDc0KyrigaYqxwF4YJwBu0Zw/Dii3KvGLf
bSvNOj/oHnT1ck8KFF88q7rMryMmk4jrAii0DPQrysHygK+AUtK7sdll+nqXgBY0kFeDOgXP2K5N
FltNUOLRzRJ7MpwBuTDjW1D5D5IYl/nCbdIA6vii+3jbqnhAoigiyGU/poLZjhSCV4pQzaOlVi3O
eDXyd+Fqf/YW+B0ud1Wyxj5RMvKAV8vFKns4+YTTcNLll4lYDF7vGAOkbk5KXVFzphqH3awiNi5E
HCS22iOxxZ+I91r7FML3vlhXA+arjK6LaAGtpCitdvdj7r6AmUw63cK2x0awER0wewjtk+F56NCN
5p9aZy3Qc3AgB8E83IjPjSJDD+APCIgSbC7qFKHUsJ1uitMu6iRKuJYlqVwGJzPIj9T1uxffXfAB
UejF+O20WgVdwL/NaKCb/ZrMyL3pyPxBqiEASX0oncuAdpQ1Blc70b63IxF5rXhwuxUJU/xF91PH
GqiJocZ1DQjXcEHIaw2NCQeyqdvHI/AvV6mYg7/44M4p0h2j59557fgxhw9/yoYAh9OyOWdZcmmr
+TSbYXHpUM1CkRTFKDc/dzrLFJmbripAcCOpmVGFJCyMGPUjR/ljBr0I/qjiBEJs2wdmHQnolEMz
OtPF04kmKLy6jWzSPi95UghBsMYoHTht9CRzACERm22Qn7Q5+hah87yrxmA95r2LQQRwjQwp+UOH
IO9OGzvnjI/XWWi/Mr0VRXKpSZ8/4YeUYY4hd7/fQOm5uXSsFa7IowtsLFbE5NABP5R0IzIdltHi
+Aan3W8bEJBqWtJmOcLGAKw3FwwvwMHY1oicj/mToThXgurABwlguJIEQnalrLvq4jUOEGmlTS6/
hVvVbjwUZd3xIugRI6u+BiUq5ZkSC8gChcQ3r4O5mqiXBBMRXmfFey8LIPuTQ4lrnhCmPizQ44wD
K/Q3gYGjlVxKsBwj2kj3U7KiDeVEH13z7VpoRyWHyvMlDg64DLLiU89feb6V4JNm201vz2U/Rhcw
LHDP9FpoULpRI9ETTW812GRTjPamXddIgBmkvRJCh8TfMnzJCORYLeQJfU2iQzt7eNik7YNmor7l
hgl4LYyN7qRmpZAYyRFe8B4noqoYVsLainWmm9IMzeF7g2jiMY6xn1rUR/UJvEbHs36guGQcq6TI
cRLDeKA+VQqVJnSfZ2wgaQtn6VZjSXkMXR6brULQzwpLf6MX2Va4j3K7ulqmVdyvel4gqjoU98Pk
1sdKq0pSYfCEXHwud4jndHdzM6TXEKh/EKkHSh/G6R3Rn9UqgjtsPQPoU7p7srPiHYokh6a3QF2y
mionIoRrjhC6ImBZaVddUbz6JcwufXjqYG6GTQ2LVjh6ne8tZ0N3rl6pz3dOMwbGvueOP4dBDeBh
8q6Ihz2Osz5fJhxoibmNCEKSwB5Dlp1pt6y70HKiIxT4q296e/T5o3PDqHsWs+N9QLC+QUA6MA/G
XIcnN6o0ndwGf6lCweukJkXMROhseeClgn3Rk27oouHdvKgnsf2qJ7B1GRqyz7u+t/K7oDvkDfeB
FKVfp2RTyk8DHBGm9Ux7YCz8KkpVY0GQ4ntVAq/S1WpP9ZUBQNly3xf5j3aeXhdePT2YWKPucX3c
Z6aJ9mtrvEsrUImzNz6ZMaHbAYmfOscwKKqelo7Jm4WW2h4pC7yNiAnPAHL9xXtf4EN9NiZLJ7vr
3ZH5PoaETnMHFgMibek+mz4vWd4dnSF8aLV63NUxtgkB3yfTeL7EFmZUTvMZSMiHLGTpB5F0Pfvx
8s3J62PH4mbiZkQ8JXnsQyc/m3BTBt82yZAkLZYGwSfWPg/9tIIdRDW8XqyfnQmAl8T+dQjN4zyi
oNYbyfoJBUuI0vZ4slYskby2+eSOyB0n+Sevnwu80o7YBhKwT3JSm2lsoaDmveoy/QGZX8TRo/ir
V0nQC2Nz5k/KaSwgp1ZcCHBiSAX4Uc0YL3mDWH7u4bKOT+6h6ir1Hniqqw7BcAyQr31lok+N1T2g
1N5808Tux6Jc7vhkD/fN12GCErTTq7dPwKuF1MKuDGd979uBe8I6YUCVaEROZYKdPtvFh8QMQAEm
uDnO62x86ngn+aP+07WLdRfk2p+9brknPCsBxoMkDlWOfgVeg37/d2Pk/0h5fTAMVG96gAXnCFZH
rxw+0tUn9gYO41isCYj7/hyNHTedEWGEfQ1TNKFzpb1Emv/r3Fl/LMtkvB1jLMaABg0zzmOumUf3
y/y1car43nTaK8qnE880+AmO5702O6u82tPC5Q3CJ79ykMZLYxTr0gwBwiQ/WG/cYkjfIVDXIc6c
k1AvvKvlLyhCOsSCZzeFIujv6jl9nF1AeSETB6COwLeXPvpoNg0g+gVF6K5U+oBAZhCBOZU22ulV
6VqnfIbXsBLwSuLyy1hppyRJeeWlqN16rUH0xMF9JNZhDWjjV3/obVxy9U+TAzshdd9NTl1c7Mr/
QrINxJNjvypjZEu6R9cc8S620Bz05mp6HLC2LAe0v1CKgSft9ydjDb7k/vRI2rnejR+G6C2paQS5
+2rPk87ZtXELMniJP9q+tQdcoV/WkmRTklRvessgTZsFy86eGD7PqU3wrPvq8Y9oGmic9ujU8Uxc
1vsIAa4+1Gv60Ds5U9Kujg+1BsSTzP2lMse3SxSnB28pd8hWOcSTg+9dhP1caE+A/isvO7sjWAg0
E91DNV2gEL0ekUPhLh4meBW2v0fedNd7DcJew9ztBtwtQ8M55wtyNTohasLQ4ZtI5SOmCDjJ+L4q
nO8a8kg4NtQg0f2TlaeYDFaf8YX/RkaZ0558dJdWLdgN/GF2pod9OGCynTcOXwzdzr8Zvfs0NuNx
YrkMCGT4g9Q4ayhAHHuyrKcFVc4DZm3xUuPvVTHRFgJcLXFkSYiMc5qebF4bLLGcGt9XGbAVMmhr
lrKnJBul88Xm/88+nEweA61O8CHY9xazow3zbcwhqG1pSyFI7605Cahb2i5zRriZ3qOg0YXYJrXe
1etrBFkKHftHlKP9G/FLthVCkFOFNLc+qbluBwV8O9KLzdsuqWLXSXN5j3I8jkaKJCYH1zWH7EEM
vVN1bQOlefsAqUqB8S4fCD4EJprsLb0VM2fg/v11TcfguNbN51S94xKhtYZwzrMWEB1eyCSxpFOK
bczWVy3KaWZrvxjjjSFCi1r/JXdxgt6GvThedgs4/j4H2Ryr5nY8VLVQlr2N/MszGwIEwjKsen8N
kl2R4utP2ZS+rYkhriS2vTeGH034OBGXHhWhcCuAMf1qNgvCxVOIi2GyKGb4KEzybfut/dfb7N9H
kfFZGxf7Hsjl5OEOzZycs3MhE42AODCjZimcl4DkXkt1tT0WFXODEoNKj25IZ2lK8cLrT2+gePAw
vWwjpFZqUbZ3u3nab0j4bf+/6rt5/2yH38boQfC2rqv1pCsebVygmhW35Q/NLRYS8pp/FsDvv0OY
/ySECSjZAqz8j7HRr35M/+fxx5z8WT0PY/7a7bdWkUVE0iZESLDQdW0dgZ6/udnpgZIx8jAL9W3b
I4L4O4xpeWonGDTshZiRbyIy9DdktPGflhkQuQAy7emmYfv/ShjTD15q8hATtQ2HGKvjGOCz7ZdR
zBQz74lML+7JmA/g+IZLeD2gXp7PxGbcv6maxEzMmNUHGMvHnoELDCy1OOmaYxM7f9pFrB0tB9VV
tdyIwY9JYaEzexeaPjSwYvlaqDvcUnRbtJphFEm19IMRTrnqHdTTU2pSZF6IuGOGK7nYtEk6qraa
N00xINytEBdSGF3HdF+qNcbp16T4/oJbAT72OdViAHh9XAxNwVaIIUlAU+IolbjVSbVfbSzfCt7n
klqRJI5ET7am1AICInG4rJeb/Jjiw0icdSsctBXOgw058Tf/ZbvrEcElNpd0D9JVhw6cwchPCPwo
S07cbShvcZGxqt7lRteenonU3KreYEJvnd/d2BOWUujZeBXSTJXOoZFoP1vNH6Z7MNlMsDtvPCyO
ls73HiuFHBw2ZjZA/urxe18sb1juQJRbWU51QfHYx8PrNtUVNGg8+5B2MCVl8d4OSY+zw/iBhevZ
CFv9YvgFVF80c1ntvJoM1NMXrznqdRq9ifGF6dv7tSRrSVK+vR+KqEIByHgKs+zoWdibk2dkmZJl
IMszHKSqac0Jv+BdyApXgh3yt0nd5mOOBF64Ppam/Un+fvCzYA9DM2/7N3YFuMhwe2by05CGu9Be
7D10rh89qM6jrEO3AAI6L78WqFufVU/Qzre2jNmacoStj3k8Sh8NAi/tQix4G/dPDvNysxw2MmNi
JVK9bScoDxjttoSWzwQ6xcm9OAdp/ut9rcKjZCWLru0AL1bsskH6RvR2z5oTnCrv9OKjbpdguyQv
NktzBiJL3BE7RWnGk1GfW4Lvsk6X9bwUspSXGvKCzGO2tnS2vJkBOMjaXhW3QduedrKelx6NfZhc
YIZl+qKKF4fZdtg+vr7Nm/5il23MdpiyZ5WK6glirr+P/1fjtlPQUNI8tVnwsHVtu25923fb+rLO
fN0qA9zb14U087EC73DCvaO60xTlksBgq6PhDp+yNTVEnV5WTYXr0JbodTpAlTPdptMJSkYGnmcR
K3R1jO1oL5pyrMxTslGyJeBmA/SjPnwJU/uC8PHt8/5qP+m77SzHkRO5HWFrS01Gvuiritm8Zq1e
XVn4k8MOv9rHCQP6u14hWpIgn0kuq3aSY26KCOjfV50Fnlqeq8foy031cEG+FjV/YDwKbZ2BuUXn
IwGgC3uN4Lngy1p5JTwbFMlQ2QYyt7jbhkpzIOl4WqBLbvjKDRPWiZKbgcPmaV26t7JBxknNEcLe
1hZw5tbcDjMpeS1pxjqwpqA0AZWpqwOcgVy/qknhVMG4b0C87Z9t6DvnkAA93g2KZ8kT+nnxV319
xjsSaY0Nh/dMUUddpxssTxB6kTFfahtpk1lohIlrY6vo+/7JKJNXstuzwbeq9Go3tMPq49SSx5dU
qYtKMYwhZ19HUGAUQdBVLzcpwBbxUFRN2WCINltdfdbbebzqWgyDVhWmp4OTKVMEpJwg+mNWlwoa
mKJ7WdpdpCOBNfuQUeG0oeABBhEjPgKWm16R1KQPcZVvAAUR+0rM9U5cL0aVyMDaxTiXYP9f4FxT
IPijXdXXZfAdcDEUxgyG2B3cu1gvJn0fjmZ7iuz1XRvCxVzSihSGAuTK33dRf+Q8XFnqSOcgvx0s
DYq7/H7NAa/uQ8tseXq79T4UPTq5EnJhQtu/2EYJ4HjV7TsAYPad1GIHKrPUsPgGPzxUwHmJwoEe
hzLzHNV4QznGFfIgtp6iP9R0F3PuULO11+m9gDWRICJsU3seKnNqIYdVbHRMCkzbcDAiUKWhGt2t
SXCXFwP5Al+b9rMPPN2ELO3PGsQsld2yZfa24WcFe3nr3FCvspk8IvO82iQrZFVzqPKKtDd87bNB
chBpQ5oiXoA0/O2QKzNDoNkITaya9d43pgLId78iDvgboio41Tlp9mEN9hoLVFI6zlUgrDccqyCq
1HAoBXBc4Y/9ArduY/ob+1WO+Xu4HFjGtG6Dc8SqwwJROCgpVoHSSPUGRxUk6l9ux4VG35EWTQ8v
xsjo/0WfDLl9iuxC7PU79kuKzPi305GafDU543FGfN9ecHWU5obq/aumfNFMOzvr2169kLZi0wmQ
vki9QQTGaCD8aLWzyw9WvVqIHvM22/aT2uwpscJtn23z7bAJenyXF51epwBKLz5WxvzDPpc5/N7K
rZOrRxVuzSz6pegjZcT7sirtUjN+DXq5uXMckMX/ePuzg74c+qx9qz47NqJT3HUaLqxy6P9nuwwF
V4IjlvH92Wf8dfWvP2k76WwxPiwB6ZdnZyDVbcizQ8iWl23pfLb7bfuz07Hys90RUwOnZz4r8t/N
okJ/tdGWi4zY+rcdPFuHSLHmX7eu0O5NUG1Qf/dSlS1DDp1dagCbgfAmkF+RXZNCMKKrQotmqY1Q
llSlUzbnaE6joaaGb52xgqALTDXdNruDWizLyGeHg2/FOwk3CxzyBACujnT7JGmn7fphrUlUd8MQ
kMFWm2V3qT075vbp22b+3O80Aw8Po5hxCG3NT3KvbHeENO3INcrL7b5w8UbE6k/dhTJKLwDWQeUg
HKpe7JNAmmOZAQl0eSv8Es2WoBz0vTc3Nq+iwOiJe5KNlEIbVaZZqsWaOTqgIDYFP9oB8MmM5yIv
NXXP2Gp6Nqs529Ys5lOKWbvvl2fBWnR+/JXJDhGEBS1xwOI/FmzXQl7kOYZ9c1ZFB8d4DywXmf1h
/MNDNf4+6Rbj1Bv213ixA7hb3MMZh6mC+6C3MElT326DTG5LehQLwdVEvFa0oUzxXjMPbRYxwVUS
4a7Fy9ztUTtt8MuDl4t3ivsRL/Kd48z3nY3Iqc7Ui9+O0ZJU813oaYiwpyAut7WrhCJkFVvMpIIb
mK1QtQjf/TtgR7qnX/5ZwM4G9Pc/BexeZ/lTXBV/L2Rw22lDHdpw5Tw8km6KBJuQgaGrSJ5LYsUz
Je7GJqWqEf/Xf0i4Dq0CD1yhj3y+iuT9LVxn/adrOI7ju6bNyszx/qVwnWm81NCmg4igGQQGp2Gg
ga7kx/98egeNsfuv/zD+bzuqiLprIM2cePd5hSjttNR3npcFhzyMP01Qeep51fZ1NpvoYr7PEFgA
HGJghAUfoyz66Z7nCUpemk1SUYnpNn2x01PbvgahpiHrAyDKtqGTRK11HMxrPJXJ/WCdUTfEuwdM
wH5q+29zQ7pl7appVwBVQhf1YGPKGMQBHjVu4N8JiqHzETxKY7JZZuV6IO2cT7UD67LtwK+AlndZ
Zs2ews27zwr80WdggneLnhyQeidTrrabcHqIOamqMgLFEibqTggAfgpylP1rIC63IupqExOFsDhk
gDx20szwj4MXAX9lGywbpEjUHlKTo0gNYjV+EA6BsxlVhqL9iRjPukcBF465QnZIoSt4R7uiwwIZ
7egupglqAR7ArdZXhyIjFrGs2biPDK/HkgeA5IrnjF8EeoWYsPZ2aBLvVIUPONMZh7GDT+pbUXm/
FamBxAGUEB/xGojKSpgRa4cAPIDpmPV94iYPTTiux+5V4TqT0j5KUSJjZk+y+o05+X+6Nc+oEZ3W
I1S1P/K1yJUk7VffH8kULt7bEN/ugx67PklLv7zvyBMDbVEQa+3L4MPuwxTjNEJx2htkxi8VzkyW
rxy8YFPijdSYMC5N4xF9UhuLnz7ksiEndErb9KLHS3bVkLLyzA47xXow4gdt+WmVRvk4Qls5cDaP
WP6CRbPv29QakPYdYOOa36IJwYFEZbtLxEMeG42m0QISt5zKeqxbZwWshZBMko/vF+SmZvLDD+48
BMfW6TS4o078aI4tv04MOk9THnSXybYuXV0Wr+xY0XsKEm7YV42IOWb4rDrttJyZYQDw6FdY1QjQ
mMX0UHqh/YBByq6a5u7enyvnQc9B9Xr++km2BTVegToE3SI0cUxRA9wU1CEWuGeDr/64+IuFkR9n
3Xfxp1Ezl1ObxCfZtqoBLl50i0kON9ZXVBPT9tzbfYefaLk+tBNfa3ITrgcgkMDU/vRWVMDXpTFY
vCPx6izDI/bF3POdAsakqYXFtNv9Xd/Ufmlxlkz6iNBZFmPNagb6ZdHak1lGgNGCCm4mHw6jRFWl
cyvK2CN6T1SSRyMCQ2qhaNh8ctov99ISRdNML6FnrZ5/cKEk7bQkPDbt2xXAGFogZMIVhqwCfqFE
ZLEfNY+N5b7JgZtZCndGRk9DMX98ZSlM2qDQaUFPstpsEiYS+N6AO5rfZGI+kvrmcfSLr0L6nMxl
vFSgfPC9I4Rzy1lLtSa5h+5sddHDGlDznzh4jne2wtWZImieP9kOfzlfwe6Ek1ooiirekIdOgfOk
K1CAPUNB91oF4uORAEFXsZIT8R5RYD9dwf7aRsmIBwoMmKnABKnVP7N5HI+x4trgsIXGt1rPS036
Zn/EeTJ3zp2hFbsu9J3DariXQkESawVOtOsO1b0weLIUcHFjzq6gGo2kNY63KzlM9g51Ym3PWhpu
ELJgiTVPF9zMmgPGbQYCYXZ7JN1S7WYFpWyQuNpjQotLtgJaemIMsC1+e9LrVxcSvIpxdHqp3/Up
tAsLNS0dU4IEPGeugJ2FgniOaf8RPTiexj4KeWZVfnBDLnqioKHIa3R7XcFFNQUc5VXJn7G3gsOU
uKCMFwtFXQU1jcoHAMPxyQGDiihucAWZZChwKokRfF2IzbmSiJaqxIok4Ca1qYHN7iegXoGbxWeB
JcgPQPAKUkNg/l0PQvsk5OBE5YywZOB1JSTecFAvL9yXbyGBwoOnmSiPHU357ti4F+wsBdqNegXf
BceLE4muAF02WKruLf45IW+izroMA+T1L073Q0zCG0EHrwpW7O1Nhzu1DDysrsB8gZTCgkuBi2Vk
rgDHiLZUhCMYnSk4cqiAySEIZQ+vios/mcnFsfpTu1ybcvHJbk1A/XgcAkID6oyiwmczfzc1hL1e
fHdpjkJpy9bocekwW5bL0KXj3tTD9SItKYQQ68zuQ24u36bSYOqqWNI2hghAaxR0W4G4TQXnxjp3
j0TSXZepH2jmQONZEA5pzWDACAFAeKyg4eurWQHFXTTjOuVV5ZeIjDgVIowmebfBnSGOB6lxCA2N
ML2KEyr1XgVHT5WpgI7qqwKqLwqyroNd1xWIfVBw9iCdWtBP3nBBa/nQKAcRKYDZ8wCDpGaDSwIe
j7xtGtTXeASmqgJNBYIlaZaEl5wU5qVuQQkpW4EXIQ/p69bhrR7htSuPNykkPrY1JTxWJNqAWhmS
1HEV8W4l+SN3f6QbPA2kKoWvyAOFohE48AlwAQW9pRu4hytavhS9MXRnk2SIPIMKuAmuIimUZZDs
OnN8rdXueuxxM7mF5RRhS87lRXMF+HgusfAGIMaEEM08RZgIsxruxNjgEbfCp+gUu2FUOGwpOi23
Dx38i7rSI/vB8JrmbPbOz0LRNGZF2DBhbqxlPaMW8kELXVArpfplor9wrITxIfdmICFcTI6hhDCR
30s0fFKEkdrZpWNMzmGKvuRNdkzZMVEUk07YJg28k0ERUCSCLOLtgOLJ/EjVVkke2bJtJibH+ti6
bttkqAyAxllfvfGrONR7U+pcJpIT0pKIucTTt+atBrv4ivslDjMuAg/SV4nZvVzHWhno3adNdbZL
Dxs4nh6liciCrfg+yBCtDw5mi6NCXUQe+IsEIEaiEBmicd4olIYBXEO47vlvofabiH2iYkobFX4b
81d9nsKOVApFIuO2olBoEwPYydb1Yn/ZINrwUhsUnkVT/BG59eq6SKbXUm1a5B8RPEVc16wKpQls
HwagMk2o55fZqngs/n6Fbk2pjatC7spmactrdmsWVoNyKNzOfoZNXRr6fNMKuEVEJd8tgcNJ3UeO
7SONrdQvNzV8X5878KD94F/GZtpPYBQepJg9uIQLb2TFTUdfxgDMGZoe9I9AWZwtivwYrlWIhSjY
q7MiIw/NRWIPbq2cYW5hiBdhiWebnlWTIZ3gE6uQhexVHvHQrK+rx9PnKOv6Tr20pCYFZJbu15Y6
c9f2XnpZtTTFRaqSvjaEXC7VG9VpO4rZOaQrvHnM77GVzhCuUfTwmyTk7eDPe7ZDvsA2zJ3pX2F8
SPeLUfES+8tty60qn347ERkq7aTxGCXt2yduh9LTskFA0+3Le89beEBMhPLk27w4i9tpb5u3o/8v
+qriPvUaSKEk2MLrGi5YO2Z7xNz2pntAl6oG4okwzwcEX2bMJ7DYnI3mlZ3qmJFPABnGtfyUJv54
qIL6UwYvlsnsitRUq9uAF7w3XTbXf7AU/skU/YkcMnJ0sZkeQGaWp8pkuFHZ0b4wnWKfdPHH2SkR
pEqz8M4FHGvHw4Jus2Mdus5djjn4Ysxc+w9WlfCmIWy1W3mjYDE3fgDvOR2GRv/sVgis9waCrKN3
DwDnXouhYKVmiVqx+po2ANNlGrpTrvHic3GHRZLr2DA/RWMqbbkXetTPuzKGaF7n57rsf4Quzt7+
PIX7WB+/mHhhwrX7w0+Ry/PqFO8Jb9zbaIUvs/HVwlQeqfexmgcm2qBOVlezrh75qYLb5ZJ12V2s
cd3yzr4HCQ1wP0m+xMiPvYrj79PyLQ/Cc2qVpLlSbTzhRf+5H3Xg91Z8tRsWpGU130UWiqh9/dqo
MQ9PogZt9mj47oao5uiBczZDIhIod5yilpXb0PafNc/97miH1lUBjGLh3cquKIAt77KZHEF2clqS
l+DjERfK3WOcW9+yMH8bEJr4NBbfUMs7Dky5Xi9D/lS0zHWbNjtYif6mWdCPqBSchFqLfHbJisPG
hzRyv66Brx/sMuiuVZYrAh/Kgqk14z8b9+e5bfjLulpxiLwc8SUbUVm/f9LXLj7MbfSpm4P0PgMO
g4jt0B9qlo/H0hjPmp25u7lwjniU5SekAMu9YflPKb/0u5Q39d7Gffakx8kHAOwfQ8+EAG1qj6vL
BJSkHIlFVyVSw7tJx3AprmfrMkXGex854rOVV9e4aOx3ie2/9+v81RQYrN6jLOP3FL0eUEvuoU4c
VlM7BoQzDiGX/Jy4wVmbGpT2C2T3kjRErqh74F+DLQqW8+g5IOKW8IBT4jv7NeYxmTDBQuwLP2fQ
H46dg4DUXwdJi9p31OOi5KUP+rgsr4NFy66Flr+qyW3NHb9Xw0AA2a7d89g0cBKhQgB758cJuxAy
GNp2QzC9MVN7b0c2TmJ9/81Ua0tf9+brVH/WbJ/H6ljtc6tGuw/ktVOg0FeWvfPorxXuwSNUbVgA
6T2u09a5Gb135d5KF/2k5UZ4Lp3sj8Zyvjmd8872df0PIBKfax5R+2XEt8PH/Bh22dqezXUaH3X9
MelsqEQzq0jbrFpGKVMJaxeG7fyqKg+2O/T7KTPeutXQvVnKn5CT3ldLhyCGEoSfY559H7yHRg+y
d21dXZtotglgad9Xw/hUJuEpj5HEr4N4hxY2fg2R24OwA+KOjEuyJ4H8HaUM6HR28B61te6CX0va
2WfbRva/Aa6xS4YZGJOWY0Fgh9xuzt1KVItpHj4TWg2xbAwfutyEAxgOP5jkYgA7g+EKeThVBSSG
PkdCe/AAHXfBXeHHaLg7GEOEqJjhivG1yvDdDYP5gKtnS4aVJ5/XMAntifuYddmesjj8jCMLSiNu
mu2d/BJP+vva04Dw9Nkp9pzg2Df2fYbe4lttthGpN6bs5GXd96kPkHLiGYX0WoEeeM8a155ZRffd
K1BBb6IRrsbgnqfK/zANaDgEUKQOvql/R/zz3llwizCn5Gmd8r3tx2QbzAjHeH5fpzIYH0Oz/WS1
zrRb9KU8LSMX2vw0jvnPGku/nR+03gWtVKXQ6dj1E2EKvtOoc3WM7EsQzpfVrT4YMWzjrsq+DxVK
99WKznZqz/0utq3ifeH6JxRhDr5hDG9y76GzcLLpqvwdriTlIUIv5DhFfX7s6wQZ18U6wMjojwix
KDOFpyGavs4+kpbr9LGP8jviV5Dwuvx9kIwfkUVGV8TMyFHE94s2vy5N7AHKU4/E2z7xUjSAXOvY
YIZceRPWFfrPKa71AxzEnz5pnCwedYJy3ngqV35+CQqChDLXV4a6QKUfZ6c8Uu4iOCX6mR0eNYMM
7pDV5aG2SghizI8O85B8q/ExIZuCxtyIuNsA06hpu13E0tPnVZWfoc8+5qj+Hq0gShAYQaFTL43v
C5IruzT5w7YbDC0qW9k0j9+AeBmI4NfcF3gwJ7HRHcBvHsyvo4fBUlhnHvrY+7oa94jD268ivOND
Uq38NrBLWPCs6NtoHxS4c69a/MV2HtcifDXXPuHrqUrOdjh8gWiCzuUCyH9y7gfI5K+MMn4EJVQi
dwOEEG2ZV8SbgZOgPckSTXkcER4GD1a/bXLjwlu4OQZwW1IPkqSZrp+rOK13Tdq7UDjN8hAzadxN
Y1Xvkil76yYYm8MEw/1ofrJNG/1+/iJdl39q43UmlWX+MKs3kUMYyq6W6TDbC4/CT25m3ndPdZx+
tFftCQ2K5m5GWXePEGR2Zbn6agmR+18jvEhG4xHv8vLs1K+L0njjr21/KIO0OY3afFwDWC9RHxnX
xeZhHIcNYpTWx76JQfHEvJcJILyDDf7RC3lAZkmtv62jcjiDlbMI82g4auD+BkES0wREnYa+wPyx
ssf/Zu9MeiNXtu38VwzPecBgkAwSsD3IXlKmeqmaCaGqktj3DHa/3h9Z9z6dc4Br3GfgDQx4ImSq
1FQqyYjYe6/1LYJYgGRGvnmcwSClkDEthQFp1PMZe9P9WBLilvCW5UpdTeHE6gDIcI+p+cYoyHEq
ywqgf5MdgmTrB1l6x8mv24ZKvVQoPHUR3au4bm/K3v5hF3CdKgZ0dhxvmfJgTwvoBUaJt3d1vuDf
zOJE+ONPEY3PeubvaCQ1tOEACh/7GE5LvwVqW3OC7a1H4QCUCqFckkNuGbLbm5HS+6pNwp1Iop3d
Fz8y8o4PTt0gzk1I/vXbHtiq9wZXL6aJyhFQ+u2dOeHmgg+w7aU6JkSahE4ZvlNz0MXHMuB/aYzi
0Ud8tBF2PNESru7NGExWeRwIErgmYJ3jk2kSjGJhwNPDI1UuGzV3XSMMVjhcWsPE+H+0Q+a9Ynqm
2HsqyYY9D7HYD2CYEcuMrOb+JVrKkDl/dMIy26XA+oWXzpdJVg9EKosbo8M+WBg3LRScjWgqePlw
6+Cv1hVY+oZeswdHIiSrfcbJtm3q8oaWeATwjNOtAvxmfDUUHbiW2mub2oAny9Q70G0q7sPYV3dT
fBi70v/OcgSVlsP8oepIMMr0KG7Jrgevb177Pjt4LMKRnbYY9zqLmcAMe7VkspfW9FjZ03ivJKlX
5mJipgdONnxcgfmkM3myXRxIQp8sVCZhkZc3U5t+KGeO4YcyRcCP/rNM7F+4TID5Km0cSHala5yZ
490wDvt0eC44Eh6tsnL3bqavqsGMMLSJ+SRZGlgQffNh6MZzlNbW3ewRFmXT280Gn9Qhal0wBs2W
GnabO+1takcNtdc4bMqeBqWvKsKZzDY+QjfcJbHdXA2iSY7gLbJth93yqOCNZdLedlbsHqDpmuwd
P4BjVoc5Y1WOrZaY7zY4g77A+xlEH3F7SQpxyNlfOUYGJ7hGj9J9UkDSn4NG7IZwaA++Bw5Upjun
rr+1PY1z3VmvtsXh3lfyIQ+dL5VsdzTwHoTnLsDSAlGVIIppbH2YdeX8WFpGvx1ziZ+fv/i0WK1F
gDYoQduYjTe9TjWeQ5Nm8vioXRRnRjnkoGOvlY5wu+XWfcegc9uZ40+n8KYd0WYxEjQ+ZQQEn5vN
/OqppS7ATzrIAplcAOZvMNrvGrLJTlQzWSIV1POJuRgA2FyP0baY2G2GLnue8mbckhr6SxZAY/Nc
udRjHjS12EC+VFu07d6tKO8OtROMuy6FLzH5p7JxHVB6TAfTqKxOArDlNlGEAGZgoqhy7AU9fGC2
eMlcfnNWOkTutAl7g7wzNZvWaKf7Kp4TEn2RoSex/g7sjfQajTIY+vi3pks0C563R3SnuJn0mzt2
z+AKHuyarno902Mg2n4bzPsGwSaexPFtKnJeneV/6fOE6ARlbjBoQd2cSYxKoinnyh72NNKQ0kOw
Y8RES58GUO75aFeN5VVam9CBi1odVW8eh5bgwPKmj+MfTqxc4LvQMxzrFSj9RzOzKzmjg4m6f7en
+TYHpgF5vLriPaNsg+ee5c10GPzyxavZPxBlfUlnQoNV/67z8cWKwqsyJCWobxHWR9MVXkNrgxH6
0WyLS2SMzymaeDczuuvO0QTQOdOuAFubkkzteNyQ5WjHu16OlzKEJh3gwRjVmzXD1q2GcLGmWUvS
MIPmENT3hj6ZOGsTXLnr1uNNZ98yGgpxDmAPiOb8xcQuqecFmS9ziUxmuqN2oRPkGDcdZ1JWYZ92
jdnp17mQ5S1VipUGPcJB/mTVFAzkoNqHKep+Mrf9iPS8/BONx5DcR8e1X1glftUMzw5VLo8Ye2tu
jMjadD6rduB4WF3H8NwbPZto6O0SJuubsGO04DskWBlYoUOzP+wSI/QeuXuwt6ZUKSCJJ4Lk8iz+
Zc7RvFG5862cttjg7W2Rtmrnxz9U49D045ps1cL7ZVyNgQxuQTHHO0PQTGyb8iOaa0IHo+kUxdMP
pDkWxg4M/wuBwzf74iSihgjuAkWJ8VWHo4Z9rW45I3yRnXxqrP5eFsaDJ+I7H/jLLk9CWqn58FP6
87Hu2J8o5GsNey6Oo5dQQUiuSv8gw9S7jqYOn7ARUSFH4b1vleKISZlzX1RwAsi02Pd+jo25s+kw
s6pNwtqOhUenFJutsDi967HgDxKwRdomCFxAmcQDM7shBsDamFOpN7Fni3NKhyF2UMxkaniTdfvN
0wa2RhcgSkXwVTYkr5N4g5X8LcwTOF/E5MA+YHfu7G3ci5bsoCU+lEHJ6F4s4tyh8LErw0/ZIKeY
Gfff0H1CnE307SkDGXJLmgpcYf0ST05wacADeC77sGX9KDWk4ZSAw4NBGc+j4XGq1EF0prnv0/TD
b5hPG7UJSRLtfCujcB9BBNr6cph4RaDI8k7QSYS6nxlledDO41gaL3r48CO63q54GZxabzPP+244
L0q57HKyzxfb8AlWPcklHYPuhWGpQn5/kyUgus3iivyfW6cy6y2IEHEuJgJgNCfVOiEpzgLjPZbk
g4uWFcREXZR77X2EuQoQt83ykNz7UbULoWiLMGhIrHVqCPGsfPyfI+kBhGBmLjiOglu6LDUqXvdg
IwJRc0PykmA6fNEaIK9rikNiWNY2DB2O324tN5V3H3dmvDeGbKf9sNpj0n4BKvrR5eXHoilx8viu
L0qxoVIJeI8xiL1Gg+/tLMKk0zjjdG58lXGEcxns40XFP+0sv3dyGAT13NibnHNnPyOttmp5MVvj
BV0WU2K3KHa4rDfiNQ8A6FIKsBjPxU500U+jJwawTk8j1T3chuqZTfMiq/lBhVye+V4u75NIEwA1
veQ1ZvwB+9pqOEdztZh4cA0VW/uQsIPe9B/lIL6VSeYTrzHuAAFViZtsI6meIhrQG8++pA4SgyzA
AxBG9/Tjhg2xnvfKYXyKzKJuh2d3Sp7jfn4cx/ghjKeruKtuuzY/NM2tk1rfSl5C0IPGq38uHvRw
MO4JkeXyMs5jDMahmAHZU5jOyKG5cTnQhuJOpuGbFciX2dJAzmd91En9kUSqIfMMw2tOSIJjvHj+
dKoc89IjBtw0MZFnZcDLdWr3uz0Tusa7JQN7P3IcjOwnb56fa3tMTuIbQwWZcUCkKt2qpM8PZOUS
+mEX5DU4oNlnwvvM5vus1Hc3r2khiIsp8g/d+t+l1j+K4scAfwvvjUlGQvDCGOmhNupt7hYfFv/Z
bK4+wih9ypzyuehJDaVjCei1UD98rudjm+pvBQfszRyzJCX1lG5kV75lCdkJjXoqYkZEdkajYLyy
p2KXWdWT4yQ3TWt+UaJ9GsiOiEZGxaUXPHjjTGe5bz5SL33ww1f4aiAUjDNZJVfazH5WJlOlRhk3
maEPSEbU1gwjUj+JBN06rV/tLFF/MeL7ao6/pV37noe3sm2QMlVA1sPOu+Aq3JQ6ugtA59aGvKje
+XAEgZqhvTSrLHnb9+S3MUOji8RJO6r2nYqvg+6LtNtTFH5txtC4yrvpwQAClSnCr7L4cY7/vwP3
/d8S9Al7iQv61w7cS1wU723Z/VXR9/u7/qHo8/w/gEawdUDqBtVnm58GXF/9YUkPsZvnmpLcBvdP
0UT+H9KzpaNslIA+8ptPA64t/7B9Xzr+76QjfvJ/xoDLr0GwV2ZTWBZXv/7nf3dMXyiQhMpTiBcF
wsK/GXBllBLFYRfmTUEqV8QWw1mukTeU6LYk/Nrrghu36uR7MEacaytPEdULakBH6rlOrDz8UEIO
zi8kXGxXduDW3utQNV37EU52Vr4BYO6NX33ica6BHI6kGPXCTOXbs6+i3UBKyKFPGaTlVW7WPjWO
miwyldv2NbaKnoktFA1CQuuOdRnKsqDLhZgmIBNAjyFDNyu0bqqoz+6IEpD0mgcjUowVDFSFtklN
cNa+T0lak3kNDQTGTXWHIz+QRzfzHOto4fIhUCKxiAU1dVZ8N1GeGUA2CAwgaIXx69Z3HUJ36yK0
YxOIbSferWlM2y3mkWncjlEIODaqx87dok7UxNzFunXPU6bTPrrThU36xZ6axG8Zs2taxO1VFDoF
EUxJ5sTiTUXIfK9qt+SEYraZqTb1kKbJ1RCBTzoGkf1oD0BfEjmjoyF+h6wHotIr49CwIP+w2gE2
kGFD4Lh0YZ9zfskUXcmTSXoxUaxzNI60H1w/+Ibou40PZtAicGodTsTbKSZI0R9G4ik4kTmUlq6a
/Hs9R2p4kYNXyye+0K9+udHIIQ/s709zHueWVZZBEOripooPnQMHE/a57L67UaoD+nRDQDQEfSOL
bea5EMwQY+EU4b6G2kNhXpilt+XXWtcpDa2HgvqWc59Zl8vpoiQqG4S4etGqCgAz9FU3PvjaysQ2
MpIk2VnWZIrrpuGlMpvBsKt3orXsam/PnVvdzyMwtX2MCBK5Zt1W7o4Wrq43QZuU0yHS0dxOkCf6
4t7PasP7cNQgySqmQ5pWm8U6BiirRM6DIKRRNDD7OIyNGzrmkkOwhS+DsUI1k6FXuP06R2gHxQlQ
2R5tnKF2wDcRdUVXsWW5Dys9WackbnPr4Fpua95WVS+eEhtZC81OZ6gvWdeG4QU43Khe6RP71onT
puddB6wolP06dPWcsmNiio8GZlHtcOsOetxbU02kIxoIPHCh8bWy8+mpV1I+iqYN90aAlqlN7eHe
VFN45g5ItlXnOMzCzByIUUd5kVHvP0MzJpmaCJCjQ5v7R9274XE0LOcmN73qVLY0bn0vL45WNXZ7
IrEr0mBcWpOzWTQMwDp5YzeiJtVqQYcVhbzDPG1Qo1DqZY1rHYfYK29yVavzCOXs6Ac0AVCjutdB
bZO26oTDk1uHwa7pCEfJE+DtoZbWlRmEzqs51WR0RH7s3LazfLfzYXrTbdbcggeyH0o9BA8DYv9t
IUTxQHIGY0qrjbZ4EPE3lqH+0WeC0tWM5RNnaPrxqVbRxcuATruAzo9IGsTXvGjjk6yT9MqduFUy
TQsNwQ0jSC+hxMy9Iji1cZieDL+ZUO+74Tksg9hjLiWSx4wV8g6TdPG9GO2E87Af3rtuo466SYI9
euzuEBext5+nsTm1jdWemPqRFytZXTB+NhfJpXjswW8dbMwK970dGG9WPI38qLJ67eOqu/dIejg0
hTFBuEr6uzkJsys3MTPWhkUT6cT2vel0BHo7kZ3fkuNOCzlJzI+cyfhTo3PKnNHjmOwKdqeNNnPr
ym5n44tZze2l6xXs62GaXEaPUVrdRzJT9PWC/DBNI51zmatdKP1+n/eVv09Ki7Gx0ct2L02Eq1bC
ba5FNz7Obq2xZktMvQO8RnKLqon0EHKwLDphxzT3JAYKik+R14R003hTlLxz8VMLK+EKMVluTR09
9TRhbpuRVllJj5mYvALzX1w5oOrS8cqqiO6208Q4VJGU13WM6TPNBmfngTa8GDg42a2m4uh1ZFAF
ua92ReCon81gG/t0ruOzyZDukDdkOStLVsfBK4kKiP2aLDG3ufWaztpRfEQvQZtNl0jDfrYsMznU
8zgCqjKSvV/mdIC9vNsmOfeYa7vWLuNWIprcVpcsn7xXBu7JcfQS56aLxvrSpbRdGPSND0FuNrf8
DRRLcpEkx3QgacA3aWcRu+OeIOVasEE96zgtETSlRaIV0ZfxjjYEgMxQFFc1yUPgBYLuVk0VXYhs
0tcI64FhZM5wAEug0GYqSSOiFwyX+uCiRYhmQSqLkW/mHUfu6IMdzsGRGBnCB20zvXRTY/3KwoGa
IkHlUinmWYVX5keEyDFKfpBXRk7qB/OY8cpIY3ufzEDmdCLrvVSad3ya+qvIGJxTkeviIKUUZ4NO
1RUwMf+LUrn7kjaedWcEkMHZMMnK8hOSELoOR6hBSDG3N4toNwVwMRfFiRNNh9qW3kdkm+ENbej0
YMxG8+h5k7sxHToIydDaO9GLehfms9yls4c6YkLAnud+cq3neUlp08OdZ0C0M3Te3wpWjuMcoEPI
lBts5xH0WmIDmy1iVexzc9aUPVESbkoZj6c4RHOB6yHBI1C1F3xR8S4XUqNeX8YUYBd2spy5HDQ9
6g2t2BmFDFxRNlxzXytGmbnbl3ugJ/MVsp1g786CjiRz0J3ykWCOgjsjt4uJMVFDWHXhcw3H9FS6
JCECqyD/r0qw+URDvmwgA01r9rudCE2oj5XgKqUjs8vGQG7TZEaqNzjEeCc9lX7VmBk+f60fDYMY
JCpiMqNF6V51U9wtwbS87fUMLbJhmWklDgfltw4e5WDcx4VLgzJ1ex/HZdq+lQ3BwonZ2/TqRiRb
2agHEOd1FT2Qv1Nd0Y+IgFx4bfOl0ojN5DBXt3aWDBn6BttSuyQcBuuAXrMNLmNsd2JnArTVhwjE
jHMaxTjMZ2jZMOPofrrdMxbfKoKfhRxjZzfVcGFTz/BEiohDnGvTwyMDyCISLbF9QTOoaHpaMRWe
AY3Y96yVZ/8I557uTbH7L7E1Hd/L27f8vf0fC+DoZ1lNDcV797/++rT9/Tx8L3dv3dtfnuzXyuRB
vzfT43urM76VH/SPr/x3//G//Xv1jeW58Hj+dX1z+/6jeWvTv5Y3v7/pn4Yl5w8JAt2munFcoOjL
z/sPvpANX0g5rlSeUCDKqWH+YViihjFNaXmm+ztcVf6pvDH/M+WMsNTfgUKe7ZiOsCV0IumCbl+w
6X8yKGVSG+YURP256O1uwb3VQXNZBV6fkrH16f/l51Y7nb9mcvyffwxrtnEgrmBBiwuZJ4f19/9W
r63fSYGVbHoV2ws6r0FHFGTc5pk/662yhmPt0VDEW/8cDa+lV1pXxTyoPWoFgoSE+JYbFkWDywzc
yfR1UTRfciKX1CGpUMDbb1obBUk5QAZjst1dZusmDaJZ9jNrb/UceNHXCv3Ypsmnbcf4ttMR2oxa
3zvVUt+VLKcIcqbroOgvWdK/oqG+yjjRXVi8CCWkJ3xdgW61gBMfosAgzq4EN008Jc3M0GRRflW+
+zYMdPrsYCSDxC0IX8aF5ZjMglLL+Ja7zFnyzhdX0H4IAJG/QA2CjEUuwe/hZG/h5RrJA2Q+D7vP
ow9S2nQYPaXvzDLoD108mxsXnoI9sWQmArhEe1AJPMOEGM9NVxWvVhKeWtfRV5wYPwabRNdwKJ5S
k7ms1r7eBWlGVihSC48EzUpmryFv1F55FCaBRTLs4J1GitAdeaZIDxwDwd5Q3BY9PHp/HNk5xgzE
PuKZwT/0HlJ6G57VAePJGVD+qx+ieEAJUO/7hnhJ91cX+ubWNs3uQlTnuB3K7L6JIOHq7jDnBVAC
yZQnEU+oQpyDbVfHVuUPc+XByqzbrc3ReluE9YI+6sH2NthNGbQQOWtcvEReyRo2KkSvnyQeTvuB
knkTY0NNfDbYYKgSiuVXc5DlAZ26S3GMIlCrIQaoVW6Za+0MupxoY29BKaHlGZlY2HO+SSufdK6a
XYbgp6rYozF6gzTNi68i6xCgh2sqnFHC/EkOXrFLnDdDRagG8fMSn+sTpZjWZ6/PcmbjvH0ibdA6
ZynvXlndVbnv7govMbikkTyiAr6bxwINoKNvlGSSlXfySscD/VROaoTHla9FqaqTtqpFh9APB7w7
V24uyV/NsWiD07NmOucTjf0wogDNIjD1DocGOTbXVY1A3FWwXknJYRJRMl4CvpfsyeS8zUMioURm
nIRLsBr/1WgnavUja/IfdEWIwKl7kBrqMemyd9M0pm0E67ZYJsIOzWrDfisUFgC8zc6+t6azPzhX
zGx+Jf1IRdw94GawEBaUeMUy70EQbGSF2fc0SgHhjD9IFf3GUbE5OSlN2qor3ryKbPi2IyZdyhcP
ONdWD7xXhlU7WNRuDP/HKKqnZX0lpdD2edNslJzFxa+H8dRpd+stjjADgMaxGIPqpgviDxeWM8vj
Mo5Kjgtteh8DnTFcqoghWrRbe1vLZ6uonpuUqsfgqPEnwoUywk1uf4nzSTOotu6Txn1IO8PfJQHd
cqedi43QBIJS9CUBXU+VouexfWsjXPMGFIfeNqF9PTLCpi08EllWeM6m0JdEps9drn8m3F22MR9Y
AOiWPRoMeaTOkbwK+6aG7zbHX5wZLQJ6EcwUNXosQO03jD6aXXwd0sw+ODSisJIO0zmB7sxr+TXj
sLvIfLwdiVmlHUEkLsmPYTfe11BMGJW0pBlD4tmq9GUyqmoTqkruYp/US+X9QO87nBtOKV6KmzBo
8Z+43mNJhswhzCwgybXCkMPU0mH8S/gjVgOsEkzApr3hBNxitBoe4n4o7oLawfiE7LTmbGcl32wf
YE4l821oTIx/qDMxtDnbyK7wBHnBofVmRCvze5U7J5djLKUqZ1TLtr9Xwbht9YVSNKkb1F42aduM
KsnrzJ175mlaNGqLRStAtaaZV6ZOTlJS/ChwhNcTeFuiLphxz8YPbXsxo2Rmb0SNM8wO4ngHSDem
x+ffFwFxEkZ4nZVLkoOkZaDscSOMiZneCAy+1xiBIvNgzRHRqdqmAZQEh+XWGmc9nOmbTfs0+WXl
5lXg2NfNTOqtcIuem45g5qH/yoLEZ5P+4GtxLqPyV1UOd2wG5yZEO59ELLqRvUhrs24flmefwKVd
M3zEFpa8Im/eI3chdQdkNFvdx4RxE09Q9Jx0bUX6G6HeIpwPndt9JGM3IhDwdh0R7efYqb4Wjtin
aI3Y9mJyirBPs7ZlIy0T72PucrkpIgf+dR9etV0PDshBKQPNWPi4TnXm3JnKcG8l+KXtNEblJUKO
QSvrsZmmcxcOejH9FOc+OHRhiBnVyl5FZ+PCSmV/7AqfpTae7r2geKnNwsBrRenpADt3ZtcCNQ1A
2mVuMw3BpaPd15LN5gXDTqbOuC+7UVHTvvtxQRI2auYei/bWnO0bn0H4nujjb92QmsegkW9BHTCn
5GeHSn9UxH8y0IzPJQnL57mNH6b81cPRfM0GpGyGHMrMwn06uR9ONhL1TM5B1Vv9LogWFYqjHvmR
INdTFr3BTO5jc5FUWeE5HWrj3Ovoxqxom9UA+U92OlJBUQ2nS4h8XU83Xvc4IKbegsff0UJgyJj5
2dbkftrUGpA9oO9bPcFbr4R4r+HP+jYD/cGtvua1w3wtKT6ANKIPNuvFm4q63iEf1+/CU9+2E/ah
Hks50i6zQT9kNz0iIyRJW4FmOm1FtiMmod+6LGxhHt/AVYc6nTZL1tje4j+MCKa/5xwJ/3uM4p1f
RBMzMXh6bTycOm98CzpGK17Z0lSWw3t4DTpCndoCv3s5G9+sJImpqZW+4azgbrqMBlnfoNeshOx2
9WgjIU7rHyJbjnhedwoMN6U0zm9K+kZTZyGagre/Q9KyV/jViGoj7tJmxD6FeYe8KAcoh7Ct5c3a
9ExHmRpWO3NCL5jJBcruoKVJvPpd0x3cSEm+OD42h6AQcsnzSUS3NaSkDSLocWNLA2G2ykuAihXG
0kJtNHPZrTmCAO9l/q4mmTI2JCKkw8oQ/yp4J+vZmjhf5cOVwkS6WJlRc44BtmDVyINHIuLGMSxu
I8PaT/XkEILNzlqFap8kKTJpfq8/LMqFqa0Pponusx2KbNfZOemXo/lAOAnJCXWEx9AVzbFPoseC
mLCzY1TWge4jR1lXX7gGOINkzHVNLAjhojUo+l+qTX/NifmjZa4XRGO2Rde7zOD19zqavf2KvmoS
cJMT+/vecaYXANDJyS3yEYKzfKblW+3KchJ0ncFP9r/s0d8bXZTD4ULq2OPY3zRTdGQPG6ATlTeF
1D+tLnTufOLLcry7R7cynvPcqx6gYceBc+XVgrFD0eAp8L0LMdVo1wUbOco4ZH9escQrhPrcqvFA
B6/GL4+BL6tpMGcT2UfZkN9h7BiOjmIwDAI43zbMSQ/hbPTPxujclcx90ywKT0LamIuxA8AXW/yU
5SGK0Ll0QRffJqVrM+4HUqKMSBBtkvdbsyKqIioZ76SY+xhGYwdNigqXnhtXBOzQI+rT+h39eI3Q
T9Y36yPgnnfSMcWVZWDDQgUsN6MaJk4LdPzDcvhiTPmSyDydbUc7t5Hixnbi7jQlk74aFjV74mXF
kf6BseeQfjvmKR4Pbzm2A1bYUDlWJ6tEVG2EwYW0ipGeTeUcBhKLExxOJzaKc0MS/U0WTGSrEzQ4
JX0Aw5/58GCStqgQPaQ0Dq5pYz5mPdpiP7ZTUPm1+UrD8T4RwBzE1KF1CCO0tmo/MW/qJ1Pe6AVi
XwfeJWch0aI8t+Vs3o8YTKWYmBpJ91sXO3is7SA4pWP5XLezd5NX9ZPDZJf2tzpZ+WNrevP9jBp/
X895ffDINN/7flkcY3i72wQo+2HwZhpSrvEEdy3eBlQWDDUgrWem+NLhJufktmn6fLgdrKK8K4Zz
GGBfnj0Op+XC1PsTP2+h6/3tc16a/YxDThyBqUAUej3bYqgDBherj3j9rAlZJy9Zzwj7GX+bPs2s
wPzy+ZzBUXzlWkv9YJkAG/Kp3hdF+IF/iXJtNQivHwiamhbsGJHUtXyLO6npVS2wImPxn/t+vjw0
wdD8ft7VbyHOqP0Ky/vNycO5SHfNiXbN36B6WPTQX+iTtseoZ6rQOycHrb8ac9AXq3cxtwMokOvD
Pg89iJPtl2ih3q5mzM8Pw8LcWZ9OhvFQ205z0C36Sx2iP1qNiOvPWD+YLOwUIOr4+anfv6BZ3Pd9
ZBD9CcJz/WnkTqNDWR9+ftK341NpmdNxdaKuzlPOWgFJ7wuhsfHDmTjgc74GSK3UAH8lBKwPV/tz
ncYjIjPjbnUKU3hgr+5acGQYYGFuwgXwNTiRZk1bRqyN6L4GnFAUCzOhDgm5LgOHPAQd0ZxcQjrX
D8Zi9nTPae1EFp1vToyB6R9WS/AnKgD55kxalbGR7NqwO7Ekr17j9RHAlR574qi+albw387U1ZNa
MooqT9MSMRcsKIcFLrByBdIiqyFULc8BUCAlIZL+JA2Jdgs+QFeDsF8f2U2qTw6tYL3EJ7XLh/VR
1nT2vrPGb/3ypYG568j4uY4FYTXrxbc+ismm4gIdi2krkizdrldbyFlH4Hrg1a/h4L5fIb9UksHZ
gkRY4YTad8bqNOTZMUoE+egpOTzrB6cHorfmWCM8wfAUIoVfPjUvMZHIYamBixdnhRWsJlFvBhwl
4BBfr09JLqadSya0s7Dl/Qm5CoH2nGGXKzP5zLlen08R7Xwm7uI30tIPDRbJdkFCrVSBT8jAbDAw
d5rCL87kdOXo3cAH0KM+U8QFv630BiXDPgryrxGzdyRfdvWPF7S+FlS3pUivmbUgDptWmPMnLw+b
X3FcYJCre10Zqr1u4Jk2J89OWEqsR8ceRLbRE3yeFZ+VLQytlBtl15SJ2DAzwyO2fFhhXeujaYUe
fz5fP2mun8TdOuz9iRr5P77PNRdp6fq801befF0ffn73jNHlqjXfxxW1X9t4yn8/tNHisYprzibL
J3F3B5u8iVnnP79yZfhjc+ESXD6sX9iP7MN0byaCEbkkLCAHlePmp/WZucDO1ke+bL7WulP79VkD
vkjszRBnIY1thzSPgllN2ZMWwnH293c4y6O/PQVzdvRdVpVhSRPbfP54KVtjl9pV+vtvu/5Z0WK3
1+ufev2AzbL709O/fUlUzs6pX0JIgT7hs18+yFIE5t4IG/ekaHhSZtv5HaaSBfuAWdkMQ4wA2GBK
vlxzZa4PEa5eMPm4B3+8X0PsVm55sC5Oa46Xtz6kjVvv5po9oSsfjPXdXFHkf3q4em09nE4qJsjU
XxdJtnCWytIv7FNqk3GwoEWl23v7yjBhRpDX9fnfX5+usYrro/VDVNXfZpQN+9WWB4KgvO5ZvLBH
LDa99XlAjs0Rwefx98tZXt76qGD9HHvsQ7SJm53lmPr3C17/0WlxmmARKZDBT1R4E72/ZX3hBkKX
vz4cDcm8QXnd9jMfLVmW4fXpGDZUoHmc6OsO2tcg+qvehuK9fpDs+qxNy/NBGLeMZP9+ES6X45oD
sV6TDv23gxjs+z9d3+tDIAbuJh1cb7s+rVDpHDMhbv70deuVbXbiVjgGnsbPi3/9ms/fUTPxB5pQ
QUBfkijiCJfHphg5wWLf/Md/cP2W1gX0QKKYqjaeOcx4excE9mfgRrTsg397ugZzyLRU2/+SWcsl
/tmA4/zo/jpdWScmn6OX/5cmMkL4CMT+9USGVxzF4Vvxl8SH39/0T8GZ9QeqNV8JsqkcbIpLBO0/
JjK++YdNAi0pC5/Dmn9OZLw/BFI0bPK+XNVonwg5W/xBMIPJFW8Levbef05wRqjDXwVnlieJJLel
cjG+2jZDmr8OaOrRGLs6azEWBeKpwy50CebeuS4lsd7D0takU2vqMtqprDOhfMTzHSbo6Mafxe36
jMO6d00T4WHKGvshj/KvdTnTA1ieOWMmNoaIcEVU4U87N98Lq30oDcM+R0Ujt7Oo8DgRAwoJ093r
CR4VQi8MdoiPNkaOlGpycoEepKjR3Pbfqix1b5TbP7aoau6sppAvQTIjuBrNBfDsjYBv8jsGY/dt
Z4yPhXL/N2FntiQnskXZX+kfwAwHHJzXmOeMnDTkCyYpJeZ5cODre5H10FXS7Sq7ZmkqXUlBRID7
8XP2XjveuYRY0PkxG6xjfR6cu2Q8UIW1D47VuTcCnnIrDB+FJKJqmgqk7LLtyITV0Te3qw/5SFfb
xlu5wSZfPNcpp/MJTQB2zsI5dlEQQJawncfZ7GlbBu59CCzjOafvbsvWfBxZfc5o4rno+oeLi+LZ
yx29n5OMrm2OgKy2prfQNDGu9CjwvEQOKyd3SUq3xjMiEoPsutbdTpzZnvOwOoS18i8KHd0qQ2dw
pCk4H/j62A5s27upCWSVCFq5dnC/XZQzPGA9WzdFNx1FZwy3sh93lRMWP9mxvUuvWx+psLvuLYv0
hSH1aFAm5kNpBe5GL8k4QDJS0rbb4eJ27rNrRsHeckCBkJJbPBSQo1LEBJexm5Amxeqi2/FURDbN
cTmoXckfvyXehsZlc4+tX8UsjHjtJ47cYNVr17y7o6lC9+7i6jxHMnxUGvlD7g1P0Gu8J6m7/eRa
3c3BP701iNHYoGmQj34m9oNMkmvUGW8c1JNt1/n1OZio3bIaK0pXnsUAyDkyqydd+3otSa1bYfVW
5zH1JPYCzzoOKiRo2BJblRBG5yBiu7c+UBWNOHLvFay1k/3Qi0r/heP8ayh8/0vK+X+KPr+XRGcs
EEYYlH9XeBJwwnOmWBJMZUn0pL89cKhRNGZG6B/a9WCzwjwm63W42KQQ0bGPry2ym6O04+cuwuZZ
xO1Xzlkt7VcyE0TIgfZvC9b/uB5LWMsr/k1zyhU5phCIW0GpuD4rwT+XAANacgWhOzz7YaSPWcpw
VMoKAnmln/o0d47mwOm0RWNIu9olusU0HoNKnptBrGoqtM9lUruIGAS+8lzRy2dEFedB+KYdfXGB
QuRoxb7SjRArONnhi/+DrImJVDl/wpiW5GsSaRx8dCkB2ShT0ZjKVd8NgMw6/kZZRlc3g+pR+tOu
6/mLoUv7JvQB94XoLY92xXnL8QzmoHSKsJ4mqOTzAxkO3rEeBrUpqgeROe45GuyY+Q5C+KQJx5tj
Hjs7yL9DqJUbMzC8PSaZawPP7iXsuwvtOu/sBZ7C7TnQskgFmCHhXlNDhFdXmIsVnkZ/X0XdNW+K
Z2sy3rQfTk8KUqZszE8USM6lXKoZy3DucxPso0BEtJf14iEfNl1SWS8mbSBwEU4ymkcR6qcRKeIh
6kADhEnmHJ1oPArDyw+D/pUHtLjqpH8VjcvDHYNlqG1j2LR+dJuYIa4x9JfnMEyADiYENOZf87yD
r6QLuXXoFG66XHzzVUsoYDG7ezpznz13xCzYpekx0fWG8V92xF8KfasiE3PpTBk5xJppzs9OWxhr
xcHx0NA6fyxw2bZWceSSykM0lcRZpsxAEiYXkpHXhbGDtcVbw5i2r3viIRf6HD1CX5freKHbd9G8
FiJ06PrilDIN7xLJBB9ckx2ov9tzlCqs4jI9CskN0nfNV2QNhPGBrVxSF909kJWaEyloEBxHeoPc
xVgnyzPSSOMwmw1/PZg+DyAsaDAlu25wmBl3k4/22PFzjJNWwMQKvwccBg74+IacyHHO1jy98J4e
Zi94dtDdgKiKh2sr3Fs212rzYYPNHGwLPXUbvAXz0EVdvE7oO+ysoIn3AuAAndd1x9OBj52Ok9dg
GMJquLZKvztHpnkole1fZOA9RuATdgmZdiuVMRSoA19dQhk/NIJ+XKdea8k9gA0rWSk7+CaJj9wD
Z183lYjIG0VKkAbPRm8E64zuzdWB/NDnMCckMZykKWIbLwGUjAPqWLsR676HNDg69bas2hec+eOT
8pKVZ7ADBIinrxOJnvByiqNBl5fpsny2R8EIuN9VYraPrU16dc0wAFJGvAef9mI73qdy0U4bdrFv
DIe2W1KWF0gtFeoqQVj0PXMAXICvvFVJY2wCy/S3QRF/skSB19qlDGYrRrqcoH3yopnD9zRgRmqI
311cx1FLtKQxxMXesagFVEV+q8LJnBdptG7Zpeqxkc9hw1G5NlpjXWaP1CQtzBXTofdYk+000UVW
JJCGw/Tdqfrm4Nghw1KMu11tEn2J7mdEE7qvnezNNxxGYsvKg2XpLTKZcdNystZSNp+Gwn9t+0Uw
Wc35fiwMZ6OXz6Fs5NlMjHGTlsUhyWZrL4MXryeXETyGFPfOJMzRECNmw57w1dHu1AY60jZxrUOv
TaZAkWR2h0h5ryvnRxVnzs3+kc9WSc2Qb3rgaI4Uv3Sccy+2AZPd6B2Yhbv98FIXQXCPXIhfBWZU
e9Dxvo+j9ccaVyE3pgtBkdF69qUah+48QdvIRjzQuZD1ydHNW6l1cjAYw1d4nhuze6tyHJmNcsAQ
1sUyQrX26YRszV+83cny5FoOSa0Wk9VKo0EIdLGTmNUD29v1dO9W8yhvIJa83ccTuQxz4UiVN89j
4N9SUNFAbg5D09/KuawehwbhmzM3lwp96qru6HOycWAtrLufuaXg2Pb9Tni9cQisiqm6UHffDP07
ysOGuQYDTjojJfOS/sIcvOba8LyhCHXxRcXTUK5UYKdP7mScnWpqzxmDnbKMo2PnVwBecgaptUEc
KmXzS5DZ7qGockI5Z9gtJTzB2Np4iEw3RVhY12BKSIOZaUHqBYWHHvmY0zs/F6mWu6n3fmlEHauo
S4Efq9g8D4X902U1pluN5MQREFtcP/R2eMrmDVVJsE4CSWhxqMgh6cP31E+LR7qPZAaX5VczcJJT
Y/eP5JB2Z2R14ob9wTrH/UwiVtWJC6eHY+aM8tiZciXazt8CcCX+Vbsgam6pGSc0bIqVnWcnUDDB
VuP1x5PrODvXzr4Zcz/BZrbrJWg0vHuhv4hgKMgyt70AA6btserYjB6KaCTIFK7NZjJJOq17R6Jb
YgBU5FO5LUV1w35fX0l2cdZtqL/1nWNt6o6HcOjop0u8U+dYdReXNW2nBp2sJJ/YGlAQ1L8AaBX4
GTYIZzRXtU0kiEFPZ+8YpAR7DeNO4A+MgINxuBiJfjTKeJEQ8186NZDgeDjy2WqKTccW+5xZ0UHO
s3moJWyHAnMgfelxxT1GfPjAWg6x4Jj0VvAYtmtpmntbKTg2Vc+4HJPYrhvNB9M0NeGxFuZmIBGZ
V2XbYUK83EwcS4YWHDDGk9epYfLvd9tyWWDjZantw6RCVArf3udROop++mIjPr1YCmmUU4mdbi2M
3wk+DZTZbPFNxAQoeuo69TPN2LfRYImXxSne+1RNGSUtdUvzLhJGzsoTt8oWL1xOcijS+OcYmt19
cOXRpm2KPdfN92FYv7bIlveoOuF6jUG318xINsPytQNAi29Inj+luq82LEVmrCE/Sf/WQWUsp/oB
jMqv2LRhOUbT3uRedQgvexyj6Dbg4UNGIH6EbnaWqar3Nj1sg4eMh3DDhY7baflwJ6gOmVcYT2xd
jjuJGzC1u8mye0B4QZDwaODgjTLvKP38q5fVzbmO3cc5qosnRozsgGPvbMu8h/WB8iOW/vgUm1a7
FQmLhQ1qliQC11qpEFSxH9qvrYc6u9HIQ8runo9NsxrcJN4xVSvOHz8wtrzj4uGPGxEHsCaczqgj
wnSAHUf3md0fFbY1D8e+q5s1mKKAdZh3chjrkRjkFnlE58ry8tcBsom9+akA3hVLa2mgOUfIAjhz
57nfxFSDG7NghD41trMNonw8RDPZqglj/cMQdA9ZExW7SpOI7VUYW7BvJIs+ujtA4P4ZBC66H+RT
/NF0WLm4Fo+4EVALWt3Kj/vq68ddmRMMfx90dElNZp5VjTmgDiF1jbLaWXL8jlVArZOuYTTYmNZO
+1TekDiqXeXVny1Od2sdJ0hbsF2fVEy+6VC4zjeujMvrKr0JqekRBqb5PhkmLODZFAFX0KcPrEen
2mIb9lUNIDk9lr52OYbCFQEvx75lAxkp7HnjFVWHDwLIQJjMB9/IvzPmaG8IKnrPZQVTx8lMUamn
lObt4D4R9Jds0YSfQ8P/MfaWeXKa+KcTl9854jrnsa29g8BrtBqU2iKlTFdjk2QbTS+OLGo7fdMz
OrpJqnVomR6bHI8yv+/umw6BihvgqC1A261qCVIutI72MAgUEtZ3MVHlhCTP492ytn3FDDQu9Ezy
uW8zsw/qzRA5itkZtZVUKBFK110YIVa2rSP1GDheyM7j5/u2BbUl3wCoMzEsxJNNI8IQql58xOEO
Z9URZ2z5SZbxuA4KE29y49kP4/hmQYmyH5GAqAMgrHlfjtbNJ81d5mjeDNzrk2CCGTeUH+wV9umH
J0bzlg0hVBu/RqaHCQ0n1XyE6rvEzIdf61w1z2lnPXdq2vd9nV3CSXsXmw8L10RpbZBf4gNOigal
VSL2reP84luJT3WVAuUo7WgTNkdnFnpX9oW9slqiFmWUg6VPPhEF4mK+7eQaRB9PgU9z0hEsAH5e
fw/S1oZ8OjWr1vHOOLKnW0dXvFDXTGdIC8gFP5iN0V6EtK5lH6RnLuxbMM7eowysfN/PBGQBUzSv
ZKeCbKqprUPn3hH0DcSKHA7wPQ07Wex8osp9RnTOLKs5jkV3owZIL0oyCo/bh0nY0Y4R5HQ3aeTA
r81OVUybKSoSwIpFxfk/u0rsJmctiYzP/fEsmUdeyaZs/6rmCivw4ASF1yzwzB2yqWRnNDQPOmp3
TAmExHlT61/M1FjrRInzxw/GzY3jpA9BJMxtk1jztseGo7zSRN3AoTax9Htq8STpgYLRorYaZWQ8
6aIvz7pph327tN3iaml8zYxTPpo36EnXHCjE0Sin4dyUQO8CRRyRMbrROR6T+PzxKxQOSMPi7OQ7
nbupyspAPVvWFyo0dbCFeIhjM3miP1k8yD7nhMZCsA7x3gF4gljmjf03GxPGnWclvY9m1CAf4/BY
ofb1Qqt6qFMdXAKrE9ZqwB2AJDDKzpT66Rm9oLluVNKuhTkHpyYT+PCtrlWU6MmP2cVVtzKK/IkG
qDiICZOI1RkA1fQ6rnOPCPLgawB/6tKREMuJ1EVo0yfq1EuOEeDBADs0lvGi0+IzlW6/J6gO7Ehe
H0tuyXXml3i0q3h6EPkMRgi53HqY6/yc0nsI7TFFsAimI7NTG/4YQ4bCF2cVWfmDXppexoiXe/TH
VV9gsIv7MH4hgl2eio5rMWIzemGVni9TGb5ftBN7z2btwQmoG5YEUbjHaJLNuvE6a882njyWE+xR
yx7OZkl2kdWwNk7JBtlk/VbOMCBiKQd6ZkO5N2JIO70KnlGlmTtsxckhi6BkTNAljmmqjh9vGg0m
UnUfPGFjXW3ViOvHvQIe9Mhp+FFTC98rSParjyZkZbnpeaaVsUEl/R64qBmok7MDSRAPc7AFO6Hv
nL5W4Zy2J5EgyomZg1EvexiIoZh6eWteo/p19hpCBugGXLHVPQUeVVotxcqBqL4Tte9c8E51P5M5
Ki+xZlnyHDSUgwFvYWjyZN9Qem0AqnvnUgYwE/1jL/3wOtjmii5hevGshOxvlQbrsR/BWDDQooLn
LYkYo59f8k21qn0pKCgOzZh2+PPmm+u1HUKcQF8hYaOhIwTghjuvXWeFra+2mSC/alUNtUbnEIxj
lBpD8JT3NCMxvDSHjAWd3dYc99Esfhb5gqLT2RJ6wTEpG4SxD3p7UyR+fs7ga9J2BQmos847f/xw
Sqvbz1o/Syyl50GbNiXlCLpqKUCUgX06bHIor6M42aLjxWdxROkTrtvCzDaYiFkvLDox0M3nWf9E
lvc0evUZ3igpVHH5LbTbkuoBQqbFDrXzO9TyKRp5mh4rJMrqaEh6P2ZCxNcwD/HOsWV9CJJbj4Pn
E4bZ16YysZRp/7XIr5YbDSspkvAGN05cpYG7eDS8A1uGtTImVtA6bdV9xvREvasee8+fGajP6cVH
rSZVbJ/rpnpoIlmex7r9YleC59vXhFJAIAzG0DlKZz45snzB/Lf7OEiWLZlZtNW/dIqGTttyuDXy
krk1bM2Q4JF9u+C7SRT9FrfzzzJSzc5vPxvjvJrJ1jnadnyFUlXvJkW5k2eQz5IEttdcGi4Ksz46
zCU0jtbf8iUbaxuyPRNL+1Iaw2NXRPFVhsWXKDY0laf/TS5HvCXbZSmlMQpIPuOciQKwKBcBLbv8
iUgTqekpJJzVndqi3xRw02InBkNBO7tnVLNjoUEwzzK+opQOz04sIWdIi4ApVVs7CKucADNj21Mp
vxJsskK+AMiztM2XUMKnJVakpUOD/+Lj+6d0A+RvzDDoneqzMXS4IaF17HDNQ0FzSZJI7E9TThE2
5dltoAt68T3F6T60LnPGeGGacPhVWWtfp4L0TFIe9gaDXA4VNDKbVNIzEW11MYjeQpEYPUSYDWDJ
rPgcobE15nhvCx50o6mQorodRrjpl7bc+gr1ZtX2qtwJOp37ITTCTWRqecrHYuuoPDnQS1pgWiyE
TY86sbDVqm+KZmPIQtEjGBaHPY3KKrZfXM1xZqw8HAdGFK3D3kPrqizAPdGeY4JeofWnU5cmzSGe
uDh8Cr2J6roNCj6FkC4mlU582trCDI/QXL4o9Ai3xnGfijxt6OeFn2QkyfkiWmBlG3T3ACqHB6cN
3tNk2HAeZs8y8+ZAWmOw9iVCx6CgzbWi2W4gKPbYd+FQrRSd4V9eIeqLkYXGc89wxy0nRK5LZ7MP
6i+MPZ6qMQUSNWTDIZ/Rti/o4MktklP+CZWzcwz5lFZ2Q2nluOU7am6w4tawA/YDqNEw8NQAjt6I
qDr4s8lpwCtMUAkBwUGluOMmjzZurij/Y4e8bMTznkvbxnXo79B/77d5HbWbvtLF1nDfUiIlTm3J
uqMtr3gcdL0LK3mi8nJ2GQjDrYlUbf1x9Yjriq2u42BVfou6Qb/5nXyB5YAPnEFUElztaSgeTaBx
vSKk2k5rn2OmqL4qS5OT4GN4KTIB7msIKaasl64S/jF0uvg89sQ7BHp2T9ynX0baWfECA1w69zb3
tYfR42Z38VPrctD2Z0YjHcdcUGNEL8eB/2nw1a1JZ84OQcUC2mhjofyT0LscTXubNdxLqLZUAnEH
d3Jz0My/wvAzRn0kFCYyA4UI7aLmCqqP58cHrFoBOFQKP5Yvelxu9FyEeEzs2g45xqCCdW28y+2E
3ldDR8P3WVVnb/kBZO2amWG3/yhaImt89MrW2PmZF54tbp1OKLhiKujyXSjahOtW9Tmp4u3SE8BQ
5JMPIPlPyAD5xV9+FC54T0AQq66JwrXwtYlV2t/1EUt114nHVKTRprV/KaOzD8WSRxA2im4GyuGo
9mZYFBacwzb0zrRJ74F2CDlIq/rSWnhrpyo8Eb/xZhphvYeymdA9GIPHVsef2f+/l6C/nlNWLuYl
NQFMVJSHdHbaNV2b7MVFSm50JHxgiF/aR761r5ib4qziQhtvsD9Hc/cjbTl8UxUJRDhuiMszH4nS
A2LnY8LKVa9w/YiWfdzF0tNM+E8xjbzMZn6qLZUfke1j7hph5k0BI9a0KuUrJdBh8Npqq4ch2M6Z
GVyTvqE/Y4FH6LUN7lnNL62i6E98xgZQaw9aeureJfkbLtNdBCMFgNF7i2dx44WeeZ+TGhNPnO1q
K853aYkoxNF0wey5e3VlsUSGVjQ7hLbPwipfTcXt7NuEkbQ9afYgNb+AGMAlL7/YZeqypeqKcS1E
boFbgKM4BYo/AOhgGHgy22qd0Ne0LXPjlh3jSKa0l9l37jieGD9Aovys6+BXkM4cB+m6YagadyZL
6Zeisp5CyJwMtatoO2s2Fr4iYx8DIIYmMFCiyAtPh7gmJIYQ8LLgkguq2jlWPbQDkFxFpJ7GcIkx
GkzSnVJV7ZIRW0qSRF/QmIVgA2ucxxliu4/k4iEDYf6xSvodFaYL32A3BnX1tSLd8uwHs958/L/s
mcxFCaJMnOLigkXblAwf19XMecKBcKvs6aHPOaQlfbmv5XQHKjMcQyOyrkOGfM+d9J3nMN7zqK8Z
i2GdU7J/DaJvtTF1QE0D5xgomiaciUC102G9Oli90N9Sy4OAbYkwapPPsnyfIgxPXAFN8MAByxrX
0TnscS0lST6eR82J0ajVI8c3mrCMAOeGIDA3n51r4Xa7TAfJtOoTsn4cz/Q2Y5NfpkmkjGwmFq4Z
B0ADsvhB57l9McUvy0ditYy104QK30/7F1TZzbPSn03Xurs9iJaWZWQzxerHkHV0v+NZraLG7p5H
t/bPNHPuBtYx3RfdU2jjHlP+Rjr1kiaG9mgQya+RhWrToMAtLPPFDbHZSQTbO+C/CH8n2IJrmLnh
uhvtB7w9EJ0jcx8n5K/L/tmxhmPC4WM79EgM4fzSbzLegxA/fWQI0h16jhI1NIHSaK8dZ1s+y3YH
VJYILiTXLY9PBBaW8w24RlA5BAmki/C53Xv60ATDI1ntHRKAhCsZ8ndB0Duzh/UySnHFjN4Jo8pG
5OYbcO9gzfBdrccE+nKOU2rVGBnRFFVfrTiQxFn1hmTf4pGhdHHSdVJJMBa6vph5GlyRPfrXj1+F
oXEBjOIfO3fszQ0BusMBfccXHapXdF4IKW3kv24dhYz2+fHxq48fxtySRWMZhwKY4y0s8ugwdtF7
bdtg2hFrRTcgNMe2HCYEKsvvIWSLbrodOrwo7BNMWxNYdy5IXXyJ5sqmAr99/DAtO9z16HH++r1g
JhW06ZiQYKRKbmaokhulP+LgML+nY5Hc/t/vf/xKmKVLTYATVsFwI2iKOMVKEU7qlhfHV5zQyvon
GzlLbO1NSw2Z4mgqDCT0o7nj3/fW4dBnB5uG8Abe0UCPJV1Ius6bNRGlLERar02CVQYjTSi/inJj
zXWzFT7FrxlP8xbLLdpHK9DPKa3JCywSXJ7+k+vO4XpycFJYrAgBnI8dvfh7zie7NlgEW5Xd4oIO
mR24b5qTF9bg+LU0q1+Fjj/ZOjpw8kc6SWuy9nE9ICS/yG6y942NKctonLMYGa3kRKMpAuG8Mmc8
rd+L4qvrDt8Ew78eDNRBExUkmnWSeZ8zIRmrYTptQvfiTzSLOdtRtRFNtwI5+dQyR03RG8PnxiA6
0zlbgSFoPciBJeF6k+EPqwjsBBT6b8UIOy5668V3j3kRJynnRPiety1qk6nNQN6an6Q324IH6Ayu
uSr6jFTxBDeYn1hiNQ4HoPnjA1Cchab0dRbZafJUvprBum0i5T1mbsaIt4K1MQ87jq3wp+BM0ltz
AsjEg2+A6ES83C+d6Ej2j3C3IsI2goFTaX8zDmM2Rp9tWXnoVqgPEopGo3Po43XZxYv4B9EwfC0U
xgUS41h2a9TfWGPiWa5Uy79pZsupsD2kBkL+ovyeDdA+EmmXGyJKug0hSyBvt1yH3NgiBYM03Uf/
ezoC2VsiYCikS3flC1estZ/SttkxtaIezqG5WyBwLeZ5HHKwXurglToPSvYgn330qvEcv48C58fy
XDQQlJMYoK9TeT/mmNiGkjDbfaT0U1altzIPHpkdQ9/rCAMysXjs3CY4g+jkKYAD2zpqWiO/mbZ1
LV8UYyLf62jxRCCVvUj+9NN3WD9MTdtwaejZxYreMXGepXvIQ0BOdoD8uYIxOum23Jo9glsvf9YD
Lmujr89WMvmrtsCwpjPnObLACwvgTdsK3zh7NBkTsvlsESg2Siwd7B0/pWceKNt3VgrJVnfpkRWe
ZnxEyGHBN0Dk5Daf6yerkfUOQuVOBQySbMN79D3NRAHbKf3fbhUOgDA5Z76L0b73Dd1HJyg2dhHB
GZcdwqv4p+cIvkiciwwr1c4bk03vt+GmC7CJBR6JErJ4aGnw2O7oMqXP1a5LzTeGkl/5XOPqwR4N
bnCXm6rswI6bZIw4eIKZWrPHlLRRqhbMR6ip6kmEWQVIIrZ9UDAaSAGXde2BMye5bKFkCFPRtE8R
Q8+FPpRGSdTllNzRkXImTSW2qhoj3ILrGI5WqQExts2za1E2t2QGJE63HeKSuaHTboq2J8otR5iU
sR3qEHgLrMxVNbJVhF59If4c4xf5binAq5WZrfPaFRs0dYR5tWR2YpMURvpILL2zDiSJi7Phb72Y
sc7Uk+caIpjeumjp176wb4xDIeSKuV5ptwKc4pvfuyzFK19T2mMNZCBsFmujep+S0l7nFU372fUF
KWqvJXiuLKeX0ogm3DBwf+7F4sff5aXzIw8zpivTN5RN31JWNKLg6gXJPh6ztnF3OjDf6omWDx2M
VT3an3oNI9p7yXuB/b/YBZYaD57XXcucUW3g0ojDeLcuoMLKpd50ILwcYzBNFuz5ral0uh+qtwbJ
y1p3keLjaZ8nHYeghVBSYtQ5yZgv1TXdndOmRw52n/HkfRcEGawki3GBh9iPdbQ3lf8yjefaDr5a
rESbjnHUTo3Ok0m7PlI0lx3FyTdOv5RzHRHZbf2oyvAT2bH7BHYhwXYjhXo5v+U+JkJwOfuqPAeD
OoZVA+WhDzdgJxg1zJeysWmdRhbNCJIN+7yTO/DId9HmEcf4IL4ilP+eB0m3yRzm5lVSXuiXvqMO
eAvLQR+Rn/8aZv9nINlwa0L5dKPM1b/L08Sf4jTPs/kf0RVwFkGt/VOcVsN3UklWBacebkI8KXJb
qm6NZhSPtQ7tvWVHEAwaizgYYHfEdWrmhNeUg/6mB2+3JXmnRSzpRvuQ6ug/Ls77QznngZJE1+si
8vVwHv7z4pwANF/ELOGUtMo+Nkv7y/Wh+ngRKNYkpp+f+Vcf3vjS0crWgwKGCHIvdxnMGoK6TM94
59pcXLoeJao1Pf3HBaIu/k3aB3vY4/J8lIaWaf4m7Rui0oXkGgYnh2MeTuCGaqKIdukcG/uaC1+T
ZDyuRrCGTP7h12fu2rZgb//7ZfyhMYZ04pmm4HsUIDad375DAYYRqrbrn1DTMKSY03UZu5syl2+l
S9GZLV9mRchuUGbZf8gbl3/6n9pGZfqKb0bZpkAs/Zvasg5B+qMOdrE7MJJuGRcmMQA4qfFGfhD7
Q1drFDJYdf/9PVvLd//bKy8QUcGda7oEPPxG8hSqTMoiywGzxHH9gOzr1GlQfEErDl0YQ2/GTSra
8aWY1a/SA5ClnDu+a6q9vFd0DONf+Ugq8uQP9N+KEa/n3J8B5w5XKctvuUsRj9bhv+Sp9m8AUkvB
RzWVqeCtOdwyv8tTJ4KVOp/K+GT3Df0VYz7ppU1TMnTYpLYz3EHKMSloAPJtnBnscmDN2QUBboMC
dJh2qBITbZWXMGXmbnQdout2Igyzeay6qjv3ZkW2F/o9zzb2zI0Rkc/vuVb9XrcJAwdGE6scwcWl
siK0cp67phWdoJ5IrD2j6SuFt3j592/qz7tTSZcDmTI9z2LI+NsXVRZObfJJu6eevvGq5QFemaDU
6qH/0tpUgnFDA1h4yefGTc3dv7/2n6sbr+0J4mBcZp9Igv+5gGSBpVG/t+5JmO62AJa5Q6SJFcoL
Nt7SNv33V/tzuVISgLOSAEZ9lq3fXo3QXXglBu80toyfuqxe0XivPrr7KcjnsQp+/vvrWcvy8tsz
AIzVNskA57aiJ/DPt0ewYU3no5SnNACFFxvwtgGXi5bY0bJfmh3LiCAuafsTTVNVTYHMy2a3LRVN
wGU8Wjeec7TD6ulDNJpXPqYxQPgbHWyMUjqk+/AULB7wsK0xv9HJ/Y938OcCqsANsIhyElsAVr99
ZEUMj1ZnrnOKEsD09CzwT7fNXfQqPI1w5Q5CgD1nEOb6XC6Cqn4FrZQe2yJHxGuMq7fYt0EP0cMh
0mIu3asyqk8gFMOXuXgNZD3/hYf+/wrM/8ft7C/wYIDEC6v4988cd3xsYo6zTrQaaPBLph2SdIgD
CsAjMWxiUyxGB1rhYW6e//3TWnDMv3/f3Mmea9OA9hz39/3Qo3nLa+fWaVzcA3WxMHwUyh2gfGdB
nvcqaIbpKjoFZSDpmHUtmtoGLv0Kjd/wH3e7WO6u3+4+DDKOAqQpXVfay9X+jT02mHFhR74ryOCG
5fOhHpoXzc+d+y/az9Urp3IeOOpDwzPK/3iyvT8fbR+XzoI88xjY/LmsMOtSkDnMU2WaX+kJVihH
7OmLVPvczqCCM4K2JahIgiIZ4eD5R4scMiSJ3DcvtkgRMMT3RngHYPHyYbBxm4Zwe8kqhtMiSCoE
1hIzuHwYHXEnni/eV4FzCuG3nNMBn7qU86q3QF12soCEETFyq9DU3sI43Nr0WcBTeHKX1w273+QC
gS8z2EFO/jTY3aGv/eLMUGIZ/EnoxuRn+O7BqVDNiinEuxZZSL9aynS/EexlonhLzPDJmlW7S3wG
hVoEB1IeFTcKYNVwvISJRajbWMP0qYyLsIfpbdT2wUhQJRl5+tQYFG4UtUSA65m5mM+ws+VElfQm
gZpqUBdylp67ML33bSQ4nRXiP26X/7Fh+yZGKMtn2+MA8bGY/e12KeL/y92ZNMeNbFn6r7T1Hs8w
D4uuRcyBGDlK1AZGpVKYB3cMDuDX94fQs6p6yq5Kq21bWoYxKFEMBgF3v/ee8x2qx0mLnDBWtn8C
/7pHafA9S1r/aej0kx8jw8gnNAOZQSHTwimrsuq1HwFN6LNkuMygCu7uqjP7Yh8Yij4BWkaGJY08
9sJ5g66qrXAomH/zwp2/3vGB7rHKcjwOfAsy6r9e53ExIFvhDBg+ZKIOGpNZm372hDt8L0v5zdem
sCgc75LPM/lD5Nl5ZtXfu8DO+GWwnSKhKTl/sWal+jkq0jXdZwv1IJk9DDst0h1r+orZe8y0ajsw
5SN4DWRLR8b1TNxOaQRfrUwhrwfyYp+sgkm+i0w9NMbm/jhZddT9Z1LEKpuFMRjNbWFCiImYLZ/s
0noaNWYhhfxDRoieN2ORMilkyTwIOnhSTcFO++ZbDaaUMrUgBDEtmzndW7zDtzIay5XEDXaoO3Re
QJM//mZJ+6tdJ9DZo1lFDNgauvnbFqaLNpkHny2s8A8BzZ4rAAyxRc6GvyggEzLuShCwi2oUHl4d
FsIzgJAjisiJC9vL/G9Wd+MvW+oCEeO2wULE2mb//npE2jK4lNMc8utVR69FUuFBma11eU1tOgkd
FDCyHbwG3eOoN7tkRqleeQze0qRuzz1JSH9z0v3rqs9LwtVk6a4bsFv+foDyZxNNNs3D0ExSC5mp
S9QLFFIy8055YtCeMZHXea4+Xej3T0e36NalPpgnC07lL6fqf7n5GX857y+vBa2xoVvL4dX5bc0v
cec0wCUmUuEMfIG4E+BGiX3KGHClen5pkQk+JmbuuelcCD9ez2vTFBT6vKhIlinvzPUjvqa3N4Jq
l2IyzU5Q1r/9zXX1193J5UCxFCWYmygQfi/NAAalo9t4KtQkoA/ckvB5Y/2MOhbWMGPHAw1YwL9o
/m9RFMC73ouaWztIy+Sspc8A2Mq18py3JJaEaQyAgqT0y3MxqUuyGxH6PjdiLNcsd9cu6JoXVojy
xMQSw5FqtmbPMlznxMFOdi63cx18RGQG6+SI7uvJinaa3pXorJoq2CQVgnAns2kuLsJqsuTK3eA7
KAvddm+h1Ldbzzk6whoB9JQezAgiShvMQicHopOJMm1n976379tiUZF51YFmASBBTqm7ucbC32fz
dOOeruhKqpDeaIS8UfPXte1Up9FiLPx4aLqp2w1Tbe8fBQjsTqj/GCrOM25J3CGVe5snJAjAsXvP
fDMmjvNZHr+VZvNRtJS4cVpsNaC3RxycPyXA7ZDEEn9N7+USJ4QauX0f3B6LaEbT8KT7w8sk+g/y
1fBGkBqA0uqcGtpza3YYcUa0FJ4dX+LmCwP/DM9BEISunAABUUmnkfw5VijYs2Dg3WAnIA8qxh9e
pOxxJRRz2xn/5szx14vfMaj08RsHjqX/pdhNicFsUHO1YZpbVGty/ThDL4meeIB3mmCAoKb/+d3v
GNz2tmczpPCs38+bXayb3TAmMvTzHJ5xbV+KfghOmVYVRwh86Wb2rX3XpXRpUGWVmHl+6RWc3vXP
//1NZf5W4Ngc0z1yWHQeDUf/yz1VYf0whIRwJ5AOCs+vztxEbMEODVtkv3vsG/bRTaKLZvfTZvFr
zB5XolN7wXuWg04lJRIQorqkafWdgwiNY5PsaYSOo1ZydgoY5c/Jk8X4b1OjzIbrJIlLa7c1qV9/
t9KD5f3XA6zNz+Jarmvxs5gWNeqyN/2nE4ldMKm0EW2HySjSjb/go2ZyIcKyzehrP55jWTTCx0fg
XtZtM6VH5UVzmHU4oVePD/0IydOq8MsC8Lj2Po75HD4eUk7xSNxHDp5ACB+fcrSa5iGti1Usujk0
x5yBQgf6DCEcQxAB2jvHQHHrp6MUM8OUzLXC1MnIqEqa8d8/1FGmaDGNZ5zjVpglAJEct/1Zkgwd
pvU8sr+3ACjLFpBmORKVaEUDsqXCKg+2kx8yrdHCIbOJE0auHcHUmMvRX3hafDhhFmIgEVbLw+Oj
oE0pKPVK5xF3ModVS3+qnA6zjMxeusjGLR2J+EAtWhxG196bS6IbWaIvomfTYhVDMSdey65EaKyx
CyTmvPeSt4Tgxb0nsLMxS0AvrrlwomTy+nBm/rJfoRfEchf3awfA/BFuHvVeYYu7ln4aRGJHVimu
s51wAJdghSxsWoSK1PGhBHUL3CE/mgw3njPI6a8VwKAWLQt5qDmjgoIBqzHZ8hTgCdoXrNLrqfT9
s0d0Hr3naNfYxoJbtY6Tau42KQSrBtblrgCVeugwij1eJTPwS8XsHWqrhMnnVc5Ll5uA9XKuBsoX
JvNIhIi01LozoI3+nCF+orgAwTYQLbCWHb2mrhruZP/pr1msB/sY7bC0g+gFz/86F9xDuiYs9qW2
0TYJGcao/ewLbKfiJjIEs+SvaWtXue7xYddh29JIxmJ0pckBMUVXYW+fsMvj1jpwDYK1hY5zwNla
7ZNRUi+0lNMBaai7tv0D7+yhs5Txquwc1piINTygS1Bb7ZRnVC6L2sk5k8UVrWJ8FPsOkese55ZB
vB31E6wlZo+R+4pgzNxmqGv2dYkfMieQq/NTjflP/E6P6IbVijaUYR/8IjGOZmkfYop9NOpEAnSR
DKdUrRl95JUwvlal825X5Ve/jRGW9gm+UlzxR7OXO23wnIMVG1j54vpISGW+ahJcfXIwvyCc5exc
EaOrJNCqNtkqvmnWy/HOy1x1Lvb4Xx1KPUd26MtnqMMbhZHs+WFMnRZZ7igCCLEtQ7llz3E4+p2r
sb8R8tuvKy2rtr5CXjUU6ReUsGI/+FxGD3dxhML2bpPusNZSF65H8qnHs7sPQDTuVYK+b9ILojyy
pMbWSrmOy4DrdTafZpQxrwqNOOnCRYI4iaeF6C8YeaCFckZEN0J3wesVopbEGu+p5NRvDVm7K1M/
O7RCPweOVh2sAd9zVmBeHDH8bW1tSnBhR9YzegG+/SxfJrMgDtbRt8BrMHu5C4mUnXft54w866M9
uc0LZAYAh1L0DE/sAj0aE9aqWPRHWG83ZJYXOpZTBATFwY7rANFQvGy9U4zYVkcCKZMzzZLkaC+B
rS158/SXiJyVVt6SQ5rphNM5xYUgE5o5Hucn5bPhe0yog9pCoYez4KT2U/5nkyMVRdsHvS9NF2UK
hhMQMck5qJ6oVLozrd5iSwMyWAsvg9VI4uiaaMH46A8tp0w3Fq+ca9e1X9lPnJiwrATtpep64xpA
isQT8Yxxp1xhhmKNadu52AxdQEPFHtWJnz8J3cpcp7o/3jOnmu4oqMhfxXI1KE/sHDvx71rcGreG
m0lQzq5jxJhhig9+aeCqcAAdmvn4iWOGZL3+tW5GenKVes1NEmYVZvpN18Q3BMT+S57/wcbAhLW1
/LArqXqoJEVsYttEzGvvO0wWQzQghLoHo9G+0pY3drqYyEZIqiIci/hUjuGUpx7Wku6T6GG5T0sr
XscN6UESWdKprv3nVh8d3tLPpI+PAT6ZMA8QwU2I33cpY21yS4lYduRQvpX5W9/CNcNtdUpRkx+G
oQmZMmYnzWGLk4ET4QFp0DV6NsfKhiXlWcvjXaOh/zDq4FZ3urcbpU7AU5492RWtvq7hxq+birAN
HU9aj8L8mJaVfoyn8o0tn4UKjSrvNlmGpM72GJLQt605EwdYkMZhUzAM3se9uxpBMz6mqVmDisj2
21ODBxd6bbDXRMPdrDvXILN+5rFLOFLCPNZkChAR/LpNUU1VMfNuhLNETpQcl0W0AfH3LQIYtYKG
YO463+HcTOY2qnt+DRmZ8C2kBybA4Lg9bR8XGAVwi81XRpI02vQ5IHe3DHYJtuUtrphyH80Cr0Rg
LOnOF7PXrStlC1o1+DQ3JS2c/Mha0SaZZMbQs9+PndzUnumfEdD129qpkx3SLX3P+3oYumLa1YJw
GMcSeM6Xf5qhMKmWC60F6Y7PzTG+KFahrccS6rMGvQgzzogn70fEE3fbsZwXwVJZem11nyfwjWro
QLNKF8PJkGPxiXpQTJFubHknsy2pB3gpp3axjKTnLlWo8uYx+9QDctevdtp7Hy68jdYRBX6tmtjg
UQ0vqNTWD+1vnaeMWRLnk1hiVIVZkRwDrduKSLMvZWWTMjTIOyXlDzMVB38I5qOhb2yOUhRG4w/k
HLgPy/bJ84x2pdeGc7B771rkMbHzfX8z2+ljsptoU8TF2Wz14GDKcgGPIrWNsSeCQVTGniPallRi
99Binlh5tC7pxVF1JHa6difaDF07kAigu8cyF8amFvbLYyzTdxZJSZokbZ7QI4tkR9yf7rmrxIlY
nmVpRbdT5GcCtQkszHvGyVGM0XoA7ReQ+XWw+C5G2aiTS5Z5GifG2Rnc0+wXP0SXwTFHFmTR4Nl3
s7yLkYjqIgamWEczEc1GRKbuiZDn5oq+DEmx3WhHJs9AXnRJFDpvRwqkgVYQBIEpe64DP7k42CcM
gPBnId2NP1vQryP1+XCWg9la+WCLt3Juz8Lv/BUhKNcs6Lr1YxjSNcBze1DUQhjGZkTauh1JuOfA
ERBKjaRMero65lmTkD9kPDV0R7L+D93ZCcQItoyCY4qmZJVE8N4cHcO9XWG9dxus72qxMOIQxScs
LQZ1yXekxeOBpL07itZqM2WyQQTQRyFFHjp5rNFrg0iIc4Q9c5+azmcaWdbFmdvFqJQdTb34Go3K
3jEPNVbJkjvu4fUB1dydpOe+BEVD+HqmhVEpBJo9KtC8US+V1eqn3o43DFEJgpjsimZxezCw/Zoc
zZ/p7b2Wk6mfClIlLRXlxyItHMbbw7CdPCu5Iich+hJ7M4AS72z0BLzMilAy+o/GFlNGEdIWLCmY
nburpe8s4zJUNI9uZDRzA7r10fITFpAuv/azE9xonbgpAsqUiSACS8Z+4Ju/0f1rnsDNL4CTOPfG
++Mcimh6VwRWcua8b7GMI+nWRCe3RMBXG03OJK57MZrCnotztje23fVHRB4teVb+8KQF6qjja750
vdaihAfhCxAw31eJd8t0W+61ssA0A0h3A7MAoUqbfveGfD6OqsexGpTPEr5iis3gRY/JasisNmC5
zxCfOAozeBodg1E0z4QyryxDc5edMz5EDd9rHPIvg9W+iHJ8dw0VPdMtQg/V5OZtwGRNewjAzJSB
Csxyvzy0+YL/JxHyCDnmlLb6fDN7wAOyVNq3ySpuOJEAzHo/oyTjp5X6J/WwtpFmd04l01Ex0wXt
cuMI1p/zjc21USymKhxgbYPzaHBbdbbwhx5c4X+HDmDiHDuJjinZHE1lmNeCdD0nsDBuQHf6JQJu
gRMgHmWcirlo5YpJhXB83oRjbpOgqZ5QY9fHlGANRgH9k2+V3qfiBgtmbEF90VZhjDjyGeQcmk/p
HmHYYj8e+wyDOhHCi8GvGcskzOyvLjF95Da3SJKbtjE2HZK1sG1EekzK6R6LuSYrY46+uglqm9Fd
qTob7vFgc89lrXX1ZnZlifR7ShPzHln2LXBGPCDKKs4TXuogLYJXotNPKfK+Sy/sU6Mm+eQQ+/Q0
DCgihwaA9VI/PK5bUhiKtZIwXNoe5W/vWePzqKRxzXoreGf3CbbOhB4eo89uahbAL/rYjfR6uQnU
dJxJx3ijwn63A2WftFLHYKmb1Z7fzJdRVg4zOlbbKCOGK0AdWskyflqQMo1EHD/low2gyRpfyg5o
AZD6g1tg7KZt6L8U/kc0OwBQjOBFgV/5xRXhtpbrdk7Z1pdxQW9ie+Jqw7xYR4wRK8AtLczyrMrl
isYZmqtqPJZ6xz4pCVGxh2EEBzBsibEhm0ZYAC6KfN4HZLptjaK2z2w1E3wIEwFSU/2klRFsmaqY
61aW/Vozx+moG7giotGxdhkivYtVWzvEPPmpZNh07LzubI6gWEeGLL4j7/xziH8zEkemPG/2XYBU
Y9Q7bQ9gv9vXkf5SMQM4TTSkH+2tuU3+IAcYDw7O11XZR9kZizVLs+m+MoJ/hfh5lRquLpsT3FS1
GY5HYsC1Ft5jLfF6Gnut0Nt1t7CM2sx5T1M8OKIt2m20uJqw6re3RgztvooDfFaGf2IhGfb4q/2d
SfNrQ9znp9n1FkiyYWaagHJnNcTLGlZN2puOfDl2qAzcSd8UvnllWDZ+FA4WFILoisLlaDtu3QjM
sh0DsMaO0V5V1+Wh0UVh2RX1yRf597gTGoziEUeHzRSstpiHPRBJHfrZLbKtZEV25TqlBXWFibOr
IF0+WRkHySiT36ckmDhqo8vyU0IhohLvp8ncxSXAZgMgpTsNcWeFBNrRMKudPuQ4nJ6d8tREc3wB
iq12mAACYsVTDQk4mBOXIauT8B5WqKjW9C2wm43q2HtASNNovMYILg+jaf705ORcCJM8Tz6+CIju
1kFMmSKVviWmTrO+2SiOty4VBUXTQLIE79/Bk+/KZ2kwLbb1XqnnBwiKs5HOjR8Q0+L/wkwgNSev
hqSBQSTyojn9q0C1uG47WW4b340o2NN+O8RGcaGFHKl6PCtnDH1qCFjZrJoo67YofnOoWq48eZl5
M5TfPlOfc3kuBtkyvQ5+Gfp5YN/w5Z7qvhgR3drxnf79ZiC+YevFBB51HrLKSUvEWYqGnHYpbgbh
n1/6HZryVaPH8tYiRLdxrXnD3F693jnFQ8JvHjzELnLqb0ryFx/WQ0cRXjb21S3HKkTkG+pLgati
lfvdu+it1wEbMjajCdgJoS9ZBCYMBtGalf97qSV40ApTXBTf80gKzbtWB984q6yE7Rd7bLUcc2lq
7AtZYaApYKC3JYx+qkwJG/fRZCoa1zpWnrFrDUavs8PepS9dy2AorsJMOPD2xUtk/WkA48IeLiaO
Vc6B/Fbzix99QlH8Ho94ZmyP2LvELPBHGpT9I2HIW2yWxiZqu3iHs+0Q447JZ7Ik7QF2TBIkF5yD
P+yegxyRdGiFDfJUow5HEIJp3Grma27REjOM3v0xAx7/ps1WfKmTimrHN16Dwl21sfthDc5wM9Pi
KHWvOGWifI4lhRdxqnBfovFJTbaGAkvLt10OYrVNG/+Yduap7eNp2yrL+RwMYny0yTm6OZGm1KJn
LvnabccjegBzo6V4jB8nuJrV1UiZXqSojvmRAgRtQBi9oUJT0sX7Wfd+Jgb9KFyZGL17ZAFq4l5t
UawmHvVrrVh2gtb62nKtr5J46o7WPIw4q8jvCvRpyzKR7tJOncyJEehgiOsvEOQiIAP+BDI/0i0M
DnQlRsKnNp5D5z2auDaHHp1xVWNnyWlWltlL4C72yhbhIGrfvS9sbYP+rVlbWtRxciaxxouyC64x
tYqjuQK9g0Vonsc/PRc436xnAR3BMVm8gsuC3v5oslQeYIlgPR/m79oeLg+OnwCSfa9CV5FuMVrJ
sHngu6AKwE4ake3HZteEyqRZ+xBNMijOQ5fm5Sp3ALo48bi3PUkXlrLOr5p2byuO3UFBOcUW5A7o
eSuM5auOcGiTmOtw6PLPvnPTC0d5sZKuxd7FuemY1N2T6gKCsVqYtvmkP5qmdPKWz+lyOhulEW8s
pxp2sRo+lC27neqKap3nLr1Pz5NE35J2QG2NRaVTCG2SVj88dvy+gyRR18NOUm0JC18Y1yQ2VKB2
Y1Gqr25rHmFST4OnXzHR6s7YHKslW2MCOAR0ZQ3cdLwj8fRWnmRSqoMQ703rGLHI9r7bnmZdf5r9
3LgqCSCklxqObaW4dyhE/aXYKbrou1RQE3zZczULIBu+09awplUW2qC/1rPv7otlmEjyW0EZpZDT
12SoxLp1bLAHrWaIGYdoxlhlROIbf4b5xey3XZoa51aJq6lG96hNGMDppd+DsL6tIba4dIsaulM4
XY5Zrreb1mj8jem2L01hts+FzOxjaXe0ErXyLgkrduwnJ4/P0q//0P0CBPRgi72POIFGhU+ybecY
r4Kt6kg8xljL+l44sNxUipsvYkPAYH5E0jw9pwV4i3zyF/1GesmeC+E7J7cvjA3Lx91zJ3ABSsRr
MNEk3SWTe+YkOkw3esgbS8LwyKCdPqFZZUgn3GnluKrlbsynm4XLDeNwU6zwQVpPms9ia5utf4iA
zKzJyQPSxpCQUcRy5QqoMFh9+z3wUwBdBFszCG/tdc2Wiw9bJdtyNL1dbvTsa5pJuzpI3Q81/fAT
3FlaE1FimmNx1WX5GQXVt96haTIVr4REm2/mMOM2Rf8I1qM5mc7wg5qfKLIKD4mF+vfGbrWxXbM6
t4BKdhaubdIj8Isjo3yWjrOdWThfahajKfFDh0PTLhnt742Y0nf0Bl99o9mC+ZV/OvQ74/zNr3zr
3Pd6crFZkA00ZWezZ3zg0245ONX8p0rrBGtDweTKGuz3KPqgInot6Rg913FOWFaS37q+0JlkpNNu
ThIMpirNCVAFz1rRTteyaHqRDRjuAGA9Hm/Rr6JIOSDv6Eklbtw+4fF6NzkCXazmrJmpvjcqwLjh
RJw40yDxnjt9uxG5FB/+YkUgO2q8CVHrT8qovuKna+5T3f6semhkpsqKfa4078s8mQuhbtau9YT3
IyfEYGdSeh3aPsg4QGntNR7vS4hcvfeKaGN5GaJgWmxrCCSsVe4CKnCInT9L1NNhlBLNVEwmUQSR
i58HmewRJSeNrqDQV4lZvahs/BLV2rhLQOieI0OdrKU14k7DwGmbYq6s5XRFRzddTZayjTaOdHX7
6S3vY/s+TPzDK5uXJoTitFt0DKF7MbwkWDYJAdO5OZanUxP1L3pwtN1CvxV1sq+92niLE7X1TL38
kExX9gWYCuLhje7NE+WRg/9mcHG7r7YRXmWuRwg1oCK1T6OZPhTQk/ckwAbuB/52IPym6PJzOSMj
IxL+6HXQp6jifbc71UkPfJjvjQMkXy0j6Qy/A/i63t3un/nvzz/vhOSt8L/zH/v1Fq3lHm7Vybma
d/+1+OL+oBtsEj+vVsrC4A/JhbHRpuMEkW7StY1FZxuwCkMHmA7gjeVZ+bdUvaBjb2AVk5UD3cbe
bLfX7fXjirNs9emvjHW0Grckou+cUBzTe3of3v2v1k+wN5x6GxewIO2cNR5RnmbPotv2DqOPbV7u
/O8j46qDfixO013dzdf2QyJax2eCJ8qD/bSmcR21G5xgWrfr1Z5ePu5VlCA4SPRrMpFr5TTJa9I3
O2LcBW4pBpV94zcHQIjDPsp6Gyu+DNaZNWlHn/BIbHf11e+TD1WXIzequ2VubX3POQisOM5qoEFz
7xBX9bnIB/VZN8AA+lGrLxOSu3uv9Pc5rnatGoovfJChTKpjzphp8YVO8tqRSBByJxF4y237izW4
dMwyjptZdbIwfFS8iJcvcuuu8NhMu3unNjgyw3sOuCp6uXtP+CpFo9yN004ifDwIm1wJAe7z11Nv
SbCIiQdjNEKOgge1jSx3IhAeTx8f5S2XRl+WZ4NxWsjk66wl55LO7U4sESPBQvN/fPTbU8l05DA7
wyZbwi7q0oPkkcSCR4N52W4s/OfHn8yR66xTR9IhNsoqjDLr7DEg3D3+MKqHKhRLGsDyCpQytf/0
+abyaMLhwfmP6NZHnuv/KxoWrM2y7LNnF7iWjeV7thX7dTSTnrx+vHQnbagrmemuY6PBhtM3YdTG
NZldhWwJRTP7fQ3ebXZIgnl8x/aRf6GMMvztc5kA4GTIgvCysnibK0EGsmdiZGqTtNuwoUGEWlJC
qHyqkNRgODPZvEfHaLL0mAkOIQbVj+SE/3h4fC72JKHU9BofmQmPB+ax9E7TgNS71eiO4G40JBKW
zqo/OCmULUl8DimVVagY7//SDi5hx2QU33+pYYk35vm/E/h/e/pvr9j16/K/Zfb//0f2t1wDqfd/
Tfa/1rJL/tf6U9ZFWn3+C9//15f+k+/vOf+wHdP1IGc7uAfcxWDyT76/b//DMg2UXXRU0A/aS6zy
P/n+lvsP1Pf0fpFnWyZfxle1dd8l/+d/W9Y/+KvQ/00LzD9wLOt/ksBsGb/LWu3AwMdB/jJeFB9V
nPebiMTDrcl5oV2az469d8fmzfGnaL9INKAV9E+Z5SVPcabCqmT2q3exsbEa3XqGcc4xHexS6JQ0
q1XlPjca7bS5NatdOmvVWU2IRtnHHaD3yMmb4Y67bBezDL7UtPhWRarKc9s3zRdLXpgurXOU6d+i
vqogEy8H2q5qTrj/FihdO6261PCeRABRhAjx8sVjFshIDHMzhe2zb2rQv03DPIHSC6g7OriwAqyP
mQhnR2+SMwQToD+ALVwS39B45eAq7crFBDhG5X4wJvVVl5JqNx0/UjqY9KadbcPGvs9Kt/4Cw2Vc
sa4OR6uowxFNx9s4ubQwtam59N3cvbXAMFZ105E747ONubqRvKFy2JROsS8IBTq1Y32dCEVb3FSD
Lz5xtMHDyXPK/LFg+k03ByhPAi+JJr3aPuTYEJC+BA2NB89NNoSWDeegPA9YaU8thpuIN+tdZ9r2
6AFkwfxau6Tras4gEcLaf2qKGr7m2+kwsTao6b3VwwEnhk2VNMmBoSUEd+CcnvmiUL6nsV3uKt1o
d5rdQiOrzxnHr3f9lD3pgVPdmcARBVqqHdYjJgp0JkCQwRQJOMORSdeqtmKRr9BpDMbdHofnh1iu
7LNx5ZZFsg/4EdDIaT5DiQbQY1cTGN1JvTxMnW+GrQeNq7clOEEsTnY6V3fNBxpiC6M+NPYP7iNx
yDPUFt7k6reUZuMmqq3XNid+aeu129FP2ptvlsDHSJk/Bs1AE8wxx31jduPO4ZezA52+t/Vp2LkM
oY4PSFWMtIt+K0W4lgEj73JG/RpD/5OhtJ91q39vyCg/THTunnSNuTEdHMOsIHT3QXMc+UfX4OWs
bae7cQhykXo2FRT0VqrtNBJD98ymUTIMgXW3GpjJcETadWQV31BD5OdmefDm7gTaMz0kVd+c9Lzg
ugfTTKMhRAlEEFDwPBeeefHTEZ+p5cAUQ/+zSe3sJU8Zd3NlhT4BBxuVTaFPHsA9tRDVCN99Gi0a
8UYCnd1tRYqmSmK1b6qCbkUabWPB2Q4IKHPquCw3peZ5oTYwmLGXdvBC00Uf3ANTmt6rydQ2w9Lf
9dJZEBq8/E6psjMSNvYme9bKmoAzej0VS5P1q1c1Vv0Jo8d3K+po7tD4p4br1qRSFRvkyBzx6JHO
y8xomp9V2p2EaLy7p5cV/Onlx59I5KkswEujJmZCKH0oDsvF2iB720AEtJdaNsfYnPsQbPMvemLL
O1ihFzdm0rPM28zYf0+0iFa4grHTAngaENp8BbS092RboeXwnQv3zhcHyx0rl+HtjGJ+mkeTPjhJ
EJOkHq8w+O/IRUu2CZEWG6eP3H3fEeQLcQXslT7MK32ixRkVOTfaIjWVdUNARgGxE3WhIDI52Wey
+mbbAlkg4rlQFwhT3zRYjh3j50ttIkACwOYfgz7bAjDrwsRPp40TzO/VSDyBR0seIYK+xo054PQI
vvoBh7a58lB8OOWHEUUbYiSjnfC1+iPNYKEjWOiF1VyIu6iubjCOz01qINj1muTsTbO7En7SrZG1
e3TmHObDNAJvnSfNJzvXb6boqpuvvKd5BmUpa0ZSfuwOVxFgSPEJ2lZDshW1g2kY3b+K561fNv62
ghmTZccJ3R7Rxnl6HDyPjgPog20hU8qLBI865rLskDXad4D+6iWLzFtdkCWdWP0F9zNn70LWW/Yh
yLrSeqqm/os+sfIbf+peYt4arv5toqf6tQ2g4FU+TOh4HPp9HMwYxgCQbdIBZaBszbUtvM94IUxZ
0RRdbWmEMrfUBiObOvSZ1q0UQJmzW2pk+epOsHPnbFd6iDZmGJnfMkfZN2yIb0v+ZCnd/q32CDWI
bAs3Ei0UA4eN3vU/M8KykUOb/Spv6+TsVJhYNDImD2UO21r4+dciNV7idNROfpRshrzIX+X0RzMg
k0xM/y3TtK+l15+aBuDinLtJmJuAy80EAxyswHlblktDDNoHEVVlGE8DT9T0bdarbxNNEZCDZQKj
QYDjcqpgDQa4xUALyz3git90USCf4FQQ8vMDJETwLmLhLMS0O8nYzbrP/eQlmxgBqSl9HsHv7ivJ
/1WmXcrEgssMONJoAjIeW/jZqai+RqCr1nhC6rDJE4plXGxQtomrHaKmh/ywWDET89DOkAD7AuRu
1cKMchchjQ/qRTfISPWgY66dwUHsJZoOeEHn7/3ZpSwmr/oYk6q68RPYCXKiX6O0wL7ktfvNRFlh
DK75BtR9DNMMZ1NawqqyXefZ5hqK1cJrM4awi4jURv3i7Nmpm41ZEHyuhPnTnKbPss+N98k46SD7
36dCPXMw+pyrpCJxG2ENTmjCAFBqrTq9b88zYeZN7n8mNiNTNDNfmxaAr4VTXzT1ug2a/GLaBnRI
xrSxx2g/8X12xcxjni6kDs+ePbHvQYEWcLIQXTOcTey2vAdFAe3X/DSF7jzlitjWAv3s2cytdJcJ
duqEXJsVQyOU/l2P08VI6tc6zealzUmapkkjsqShfSiARJ6kaWVHKAIkFeZTqEe4UbjdIaOrP9zi
uaAKOgEGI1HY8Bk6i9x4zot443UosS1BuA99yxD0IRWidXuMervu/zJ2Jr1xK2kW/SuN3hMIksFg
cNGbnAelUkrN2hC2ZXOeZ/76PtQrdFU/NFC9UdmvLFtKMSO+4d5z78emBG8IALiGInJEwcYMoDDO
/ejjwAqxzX8vXRvPP3scQHeFT7woqUMJvNpG3fU5mrMKzEUMbWTlpunvaq6oCow8XHfDY5XxZH8r
rQLRPbWN4TzXJlqUFhEP/D1wb8zjDbdo77L4M2X1edTt9FULh+hsz2+3YWtChtLxZZzp+dqmZpHC
3DLfT4Io+l6nPqHWSwpzkJEzo1j+iXldghhaq8QS99EySadbz0knWQA86MO2OvjQXoDariqYBdrQ
aI/wo7EzA3TqC91de9VRPMbDnT9V5sEffMgZqMk3UleasR67FuUUv1Fo+rtiNNmZtKClpMRiMuj6
wTaMt6EI67Osntg/FU8xYSCUEQnoIJKubjFYTmRwVQK/usvfe1xEI0ebMT+YTvLrH4sjBmswWC6a
unBTQmyAW0q8tut95M7NCOVwlb78gZyv22fzQWgIKcKMm0dCf1Zji3hApyDS6GDuRLBqZZqf0376
YzuoMhD+uIjJZi4FNwKTHbUBGMwsOS9emC7ymUaY5HG0ddw+ZJRaI1LJbRB3D9Ss2V3Gq7hWLi5C
KQFrwN5OGFmRzt0jb92lrnplBtmsjAT8PivLeW25iQN/R7TnBPt0bxfMk1KUz5OeXiR6sL1tkZNh
1NGhrcjhIBXn+i1MzWvW7CWs17nlPY8Kb63Q8pPvhwy1fnerkr9hU/ZxRbRVvrWD4dFDl3VMypPZ
xcVBEOi78cxJnHDAFovhsYrZcVHIzJu6LplWqn68ZbJ8DUlrTjqnRICZcXeW8y0xWcxE4XQpopph
+Dg+FEG+7uzIPDajtI8GUSIYTomOhn6/rYeCjIMGS3iY5vCQuHJ9w47ukhySTzSVxSpsXXkP1QV4
GdLZPV3XItoncqEKDXfX6Jn0+eVGaZL+LVvm9N/FEF8vTs2R4R+mHcgy5dIFWFcyq9cwGL07uLwD
kg2ANbVVPrmjv9hCo3hXhekjYU3xhf8fx6s2NyopIDglFjlejJcXbBdRCpJV/ndRNrjDiFQnKHhJ
rApFSuydxZB9xkWLpY4p2B05BdWxzwWYaANnpgOSMqcn2nruVG41GhNWgJC9uzGOV4r1T7zg6Flh
O0+1DZP3W1wnuC1RYPhbcE3FcLM9KAwIoJA84dWOGCTyZZWrOSunfe4bLJYIEwk8g/cux3GoRHsE
hFywuSk7tq6xt+uYglNiVClVpXckeMZgKkRNbTBF1RHsWWQqCNwMiVHJtg5uqy+5h62Dv5nlrei3
GqMQ+onPfpmYEmzurNQiMZbjH1ezOWk87lRmrr+w3rHJtct+5ZYsx+IkNNa5xHIUNJDuv7NfsGPW
G677fl0Z2SllBG0FxJpGTWvdF6UZzyuWOD6Zu6xxuDErtj7xO7uwYOuD5eKK5RjgR7dt0tdYVfO1
mS1n0866PjLnXs9g8uighuGgalNuLCu494Y8fzbL/N2rqYCXYVZAwbhhfRFs/GkMz3JEjCIUeohW
sFSGM0ZzxU030rCItHQPoJGf5waKXJQQFOC4CjS/N5JT/1QqLBlWSW4aKtyMC5x1aK+w67uG0e/T
eHr71hf5LZ7gtPEHUBY8lrVFatlg96csSS5oRd4iHNc8fvDXdW5H5zKfPppsERIsW5S48NVONzhO
AJ/wAwViAwpSrnoPn1DSzc2u1+riWEZ+cgCq8RMv3F2q4uAkR4jjlqxQjDlfpq57bBK5vy4CAA15
lALiIqebexUVA0YCLAwEiywNd6Rhc0PzfMLyzivem38K6pctyfbxNgz6X5NT8uNOUU+wkL9D8Z0t
Chy+uazShw7t250YeKtFGQuTYTKCXV25YlMmGDmShGyxIszs3QT8aR3W+tAA/z2goAgxPQv3kJQM
15MlM8yMiosh7ZNyqVZk5CPdl13A4tn5hX5o7bOtZ6EYWMib2/qADt9sgn2YcN23nNs7X1Y/lDP9
auZjS995QMjrXco+gXaV5x656cYR30ZzqMeY7eSigTKtUfEznIYzBCna8pZDuCT7Nrdm/zL6/Sed
K38g7f3TrNs37fbqWFpO+8DCL4+GPbd4e/XZupHFAm23KnldGFrtoWXbc+rdzUOPRlrxXnRAne1E
TYSACAAcLZxnSK7oMytgWCOYwRyc4N03kxk0os1PZE73kVtWaxiBK26P/AYU4mg7FjkUqSbMp8W4
oTQEWZ01xzq/HwtL3lmDmx4jMjbYHuRYfU23Qb8yzQSEeFx+3yBqWEXR3pDsG5MmG8iOBHsqlkwc
b9y0Wei/hmazh0CS7ILY6zamTbVT5MQlejN4zwzpJlAuOoJ23yHmxslDXBD51iVKzEUsDGBnbS5X
4FhbGKW9+EXV7XiHV2bsp+QwT/XDlLUTCGrEyrHfPLPVzBpEGW7oORf6jn3c5vqBmJnbt2Ay9l6T
kaJLKK2OXeAX1EQZhyoKhQ1Yu+qtIMDDBDXHdTnvK3/RWjcD50tt9QeXNjPLyeszZv0Izc58KPRn
33Q0rEPxUJpEbjZIrAsMYxuD6+CIBRBNijxLbOiHKZ+GdWapcZeAn9sgi0fGM0THybx0tMOXKBne
09ZoXis9MzDIf7aGET3JNHoHOgxS2w8/v2+smHgHnzn81jSrfFfMxkvPIGaGa/0UJpwvdm1fksX+
GxKrteeQs44cK5Tsj3bQpq+hTejE5G4Gm40X67gWuw8Q1qi3roMADVo0Pg4dHnKWUKgZyAUms9Ez
zecZiwmNiCBjhIeau/reWr5bwoIFXbOMjh4Ozr3NmuQYTXtSDpotMuvpMPits5IB5VwVW8yazOCP
mmHqIfw6CHaQt5ES0JpubEfKDxCjG93GzI5szAJ6TJlNSUytefwHObW4QKTeOlmILI8R7zE2WT9i
bmeI0YjwXm2l1+ljNU6rRsWElVX7LByQeEZzQn6DvfDR2a0FY+Ve8qIwDpXunshV4euvE3HsYVmD
dMr3fYj/Ik7iAsk5wPN0cEBMAudbBdOIQGiU8mdHYl/FXs8ZmncT1atkc9GuOMmvEn3IIY3JV0VV
ttGFAaGz+NIjlDl0Qut6AVaFwvsIDV4tzXxmTbEXYM+a6weoVDfswCxtO7oZKpvhofrUEnnnYNdg
4dgJSd8v2CQZzi0MQYY14i3sW/szMN593+jOkQ1v1VT+UVnQlWOdwn/yhqtq5JFBbr2XMfF5acQ5
zy1ubAzDYBiTiUcjdhaquNvfDyZw1HRgmmvr5Cnvqr035wSaOeVIcibPbLEMa+2huTlRzTBT4yiL
UQwvtOYc+3DOYSHy1yZ5HNUEyttB3meHuF0MN79ChmQaOTxHSJivcjiCinLuPO5lCw3wwWkwTzdq
orXx8BXOCotjn40xi1ntM29kW5rlLv8IUa6n0TcG1CbJuDaAnx4ig9o67zAZ5YmP36THDm8BQdg5
JZGZ3xOLntSqVTYARTQiHAkscuDvBUa2I+kk2cHM8fYub3Xs0Zj3s/ChMKYbCS39GhbNfTd2/esE
wu3I/XyPpeRX7xSAoGO0pgsfLxiZTYCTGpQxrQHUeMvIOd41uNKMDmWSof3qCcMz+RwivwxB8tak
tL0cl7DJmDOQyoQTaSyS7TCP2XGk1mOszyYWZzj5U8PGYEFwmkCBkPy3yOSqbK8H68Niao6DjSTf
tI3elFsedFK/Vs6vvl/0cjOwFxbnf1TCWt1cxh86oHIOR+/oqqQ6FWV1rxa8A6O79BHM9JOaW3dP
9QWzb5L3lDrBMRBJePBCpNUhW3xwFQby6QJ/ll9Z6tgbGKy6zsT+jzMXkJUEmRjXB6Nf1drNqY+4
KyCDJiwPm58o99R6KCEJ95P5MGY2K2gj/6EN1nhzQjCIVZy4cZB2GxzJ1rKDa0d3OqQsgZOU+0gp
hgqBO+zjwL13YUWcepR1HQqwJl4odekNSRyodW88mcsH8TVGjAazZDpYLh6lNnKeBCOUXev7nwZZ
zID7OCaJVF5R3KOpq5m4GvwhI4/FiTX1AQ8oYtqKGLWmB2nca3uHUqo7uY2sSGc1UBc3RnFwumqr
kBYxNO/CFSHw1ipCHAk5sbt2wF6PY6h3DvBtxkbRdrSLYTEGDKdxURrzsjG7rTHx1eEDbQVoY8fY
w16Fk0s+gojVPX6nZD/M1SORIzS8KVhsIwtYyy9fZ9Krme/XocdOySgQrJENr3hxu+ISywA8BvFF
aQ9ekZKaw5XADER7TrFBCRWuf7Uc2ie17LtJNx/22ZQcK1wCp+8PAeU6+ebiOFUMB4cB63UWIAln
h+yg4i/q9Ksk4I+zKLjLGlLi84jW0XbSP27RgU4MYKIyaHaZ00BXJayvQonm7gHT/BodLmsWR4WR
3JEP+YGEPYz97ATfETOV9FeO4TYs2PkQJFOxCsLJggWalydh6AaI39ht5PKIfH9g5Et2F/uXDSm3
/YnQjISokf6OZS/u0REGRREOP9vQq3eBlTxBYTXXlHuIVsnWNgeJvVGQapVnA01DT0cInmQ35Mkt
n2ofZlfubJpIoPtVJ6aDxY4NO2kkrNgnPdp7Sl0b29kpn7YJTdZCCx220UyFYeTez6BKvwp8P23p
PpNE/dsXBklVfcDyhkUGt6TiWTminm1Oph2EOysUrwQy9ydL1oi2Qfc4IUPK0lu8JViqRuOhGTVU
hZLoPA0lYB1mxmkSI8oimDGM3fhBVPmLsLF9dEI0q0jJ7oRVkSeXK7BwLt2yTVcyRqba4P4bunBt
Ypfbf6vkOVNfe9lbL8XcYqZBj+FwCBzdyu1IQyj83VxOL7BY7M33jmRuivpMQiH/1v2dGU3i3tBd
8qELNvcG1YfjNsapNJ3n0BitnTBc2Er59LrI6yAtt8Zq1Ah5YfbuE2PgzEYO9D4ptvqmOAVQzjeE
7nEr8jm4Alif0MsgW5Wh1/IQEOViOgA4iVO2VxVzehxQp2H5MDUgWWg1b389l9bYcoLahClI9SKj
/lJP7nPmfTntax2FN9yw/mruqh/w3AYmF163yuFb6Ew467lL/oykikgUXBtlGJzCIAhXltRHxsKo
D5tWoZ3zSfwtpH1AZWGdDD4ZVdQycORnrPLWXS7jtR0VFEXfCgRglv5O4ddSvyhTYNBsvaaB3kRW
O9jdGxPHdQpu+2RI74e2yk8R9bx583OfUACrp7F5mIPxk3U0R4Fb0uAM/buRl2/NLx3eZ6bqtoZ/
JxoyQ/tuaaqtl1o0TyAdTsbAWGbqb6WGM42ENuRKWC/JIvA4NsIEG11l3ktCDphv6JeQP3pyQ1AW
dpwcHC8quX7L4TDM5JqidK8q+8h2oztlocVLjFmSIV3HRqij4p2ZkFXVHuQ+sGCf3NMWKwbKuJZ2
sDKnauVMxaNORpOsMxWgvrLQENOwihWJN+EcBMzuwgVfGdwSa0l5yM1unTW4DMFOz1zhU/QUMH6i
fAnk2uPaCexh3oR2z+p49sQy0hAn18lX5USeQtONX7HDAhA8W9hudF0zMjByvvsw2JSTnR3rGcVS
7WC7pyEyVTsc7ImcmjCQZL5y9qQBd5SIJQ6vcmSKBjsdbThxeOlOxV5+6Afu7bKqaJNs7ysL8VZZ
AXmMWNkHmnxGX8wH1oaKaSo97xIp952CONiQIHDVHBgn1FMRFTYZXkEdgK03CbROfTyNis83Yx0B
CCOTzvRFfGaHEmxJK6molAaJsohQzXkSiIeBAFFPMsPrcInaBXqbEDdFRVk9glBZqXF8w2XY72w9
vZbLpwHA58KDdrRqjEcqhI4Js38VnD/f1933h3I52yGf59vY0Q+VCM+jFfL9+UUDoQCZVGOnT5Xj
cMQijWeotoDDZLDlrKvoVSz6wrQ/FWyol6+28nndw2Cxh+XZFdVCBWKYoq/ognsh+CsgWpWyu5bt
nICi5I2eFNMPDUsnwMg8t5iY/7qll6/8+1dD+qOPfGvlNkRMjIXxzgKzWIs8ex0fbWgdihe2LBvS
jyh8S8oZxrPaX+Pn36fgNEviIuLMvXFfDdu6rW4eLk6QD8F8cgTgCmGC/J8z94LJelz3cf+G/+VH
F6hxHU3DvDZSyt/MsiQdsv3TW6oT5HwIHtd2zlINaOoG5D+26sLUJx+N/LEeMMhbpr3vzOHVcbgz
OM5JAvYT5vEelqQ6lWSwlZXcppoIGyeNg03q+Vxd6QQR3eg9iB3WHzL1jtJhjjnO9v773maA1R2N
5octjGcZjddweVK07RNXrg6VKW8NOpy927j+GmvczLSMLYKLWhhm0IhubwfCleVkidzQrl6nPsax
ENf3STueIb44ZynC7WTX8mbXGTkSpc9RrMY7fpItQoDhOeiHK5XtI92aXnxN9TbzlIHCMf8DUodp
QtNuoMM5a3dO3zTvpKpDawWU5DLI8tC+JaKzjnMzuescoxp4s56MJPEbWTbVU4Hbg5PO30c9w7zB
959qWkDk9E19ZSJak/TFmYx82YKWj/NzPMHh36dpxSm4DOZsF81g8lzFBtCGMHzknPAZKzLGIIkr
RUlmliYnoxmA8agxcTQJFubWJaQiKAjbydCiGgqNql35e5zp6SEwI+AC8STXlmHsuswRRwGZLw8a
xgWZ/ohSnRyFSRHjTteelci5jjTTBBQ3XTRc2wARAIVJWnc//Dj/KfgRr5SeEFeaKH/RbxBH1Fef
ubI+QXqmdksEdok3V8Q/cxMJSzG1qAW0MRxHB7MDDTsOPDprlKuEEvS3whqOdDwmt+Qq9gQBuREm
c+7HHDDJaHAZuP2GyvkVU950MLsvQd5FY1r+0S7RwlTpmrgL5yGOefFaN6n3ZuYuxJr42WVhe2im
7pD0vnkanN9+4ZOIKIOjQy+5rhf2mFf8qQs/ff/OR22yo9WEySd0LS8N1jEV5AHPl9zhTP7tlY0i
dJtUa/DhTO/9c4TccqXmUUP/KHEymMWWb4CgT8WADHTNQqGyNixASX/wXHA0I2xLX6pXHoK1nBkI
hU1J4OgiDEBp6yybed/LENWmwcFqbwJ048aoSf5LIgo80vmWqbMIftgUrMs65ZfyEm8j+M2AInaO
gmmftpoD119COgRgcyMYeINnRw9BPRsiExLbNARMmp7qOg6OSLDw+ieyuUdH/xAAwMTnuso884vx
vfOgIe/TSl3a2STcLyiNPQbLPZ46hu5pejVpsJ1MqQ3y2j0HVHzQRemsaaXfs+5YpuLLrwdmEzbs
g8hDG8/yi9wxJ9/7DIY4rahSRIxT5qKhrfue22/deTqPI2Ya6eJcrHHIjoipMaYjGyMrc1PUMPcd
7Gfr1nHbg2W7v/vLjPOb+V+d+f1qktJcFypmWY7fbytYoO38WH5a9bPt2rAXBzQKJGaSv+2OKH9Q
f2xFg2jcZMhV2MhcCN5GXAG+P0lrFspIGDJ9SKTBdZRsGT7SQTkAVdjK0MYjze1bwqutxUGU5KTU
iqVbQ6EDyzZ2gVsoUby7I/T8xZXHKehW8NOoqUO6DstmZsGhYUiWTU2S/fSGesLPxRfmoPBeVZib
rNyXh6ipqjUW2S/NPLgSkCzIiAnC5DktK/MM72ZtVwb9XY/3pjLosLjmXCQzyMHIjsX8QvJxR3J5
daPL45IWabXETmxNCbkzQhYtU3RAdWNuHcxYYTbk62jOHjMGBRs76n+6tfM0t3W/Zsy/Kcv46F8V
tmGGpqyNmDvCi+iOog53ZALVp6Kxtjgqk0PbAYzzU2sX+2D2YqydqbQbeHS8doE53Iw6ADrO01Em
zonFaArHAbO2NGAgmPnRAVm4RmeZkDMAWilozF+sfuFJlq69aeKMQYw1PghoExt8vkvPs0hk0ZiA
C9XzJ9kX/arwq5ah1/iuigseUdJuS/kzHexqowc86V3E+zwr+g/EP1CrWtfHQOidWQTj6MSoqPmU
XarHG9DtjkpvRIa0/C2DEnJXFSWjNlRObZG6jIKOsW1ghc/yhzhtvRP7G0UK5/SnwORzsHNFeqeX
A/1kHUGvurGtkIsXUOTOCsJrMpCI5rcSD5MFTam/C3JgATC2CVnmaYXZMWDJLFg0s7fYBDP3L4OU
VTlk28AIPmrrMW/z+QWAx8wThS8rWA2WZe5gJZfrxuUucjLBrNdFyz4K7w7dmL1hJz4SfoEnNlfv
eTp1C50Docv4FGQxzb1DatvYRGx3s+VpaIjDjSABOT5Ku6El6UDEz50y3zTrI3xFzFeQiWoTBIgf
v+DcnXdINGjTeT4QkdnNI0QT4p2GkQxTrD5VqqKdZxHGqvy3kBTXDd6tHQFI0VnJGs+6QyANU/y2
UQhjusBeQ0RazUa9mU02RtmE122UISEYon+oyvTqu0CzTZPHRoN4QNxXGbsqi05ZPYT3NY6K+J5g
8V92ytt1KvOXsiUhQvTeZwQ0fhd61SoLUxLuZ3MZQxIDOtNa5PBGyKop0n7V0rydAjveltW5ZRUf
WdzLHqsw6vnoFStWTOFhBWu4GEdFKshpyJd34kgNzdkXsgpeKvRKdH17LtULsM72iM+7PLlLdf39
4a/fujROapJo/SNk7Pi8EoYc6YoYK9BeRHvnp+8P35Lzf/72//HfMqYYq5bGk2xhQqU0g9tvVX4f
w3QSI33mpDoT45p+ErSESeFPqI3I8a6T4RTH7XD6/lX4P7/6/u3/9d++/8g/P+P/+iNSLvapyIF1
RtQlJ02Fc6FZYiu9WG8DEzacKEiZniaCOQ1yBxMME0QW1C9ykF/46OprFBNe76vEXclKn3ONUL5U
It8RdY5YgD8le2SmLb5DaiU0ROVJW/CQsdht/a5lWjj08R1P3p4j1tqNEzVJB7HnOhgE2YUZtFRn
EisUpWwqGXM4rGpXsovOAf//FKI7RscC1+bAsM3//DQT07vI9A9n5rguBMdc10zOVlXt3gEqsLLM
H0FsdxtCRYNNPjBFMmNOSdulhOpWDN/NU+FbH5qj4+gT6z3an6XlP0yB7+5dWvhliW10w0+rVObZ
x31gtixBlctcaBpwkYfX2ottZoY24keS4VaW0mQ7U1Eq33gl7VI0Hlk65kdrTr8ZrgIwFP4LdD+g
U/a0txs8dEWSxKtuRFcz15Yk9HWflJ3EoE1nD2Xha57iC7UL16BoXtFDM5eeOQomnd5TLmzJbsUZ
YrrJNjK7W+avdW/cUBHZG76pl6FWe7p0vGWmqNdEAP5qGFCs8NGOu9HrM3g4+jk3Qhg3mKg3Zhdh
gbD7qz1n+MuGpzGjcBAO/MghI7ShKEnCJh2SNOfO3gMHcE62XTmnvtPOSRbYmgyzo+aloxszfBqM
i8aNO04avlN9n3adcao8t1v7nRpYDH9VDm/ctuIvLBrbOBVjzCDrMWACW7ltfSY8ymJXveLQ7Oot
vH6MUVkSkrvk5dtwzB7nqXsKPd2wXrf6Td0TSGmYo3tSWQWcYYIuhyVRHmPWLUnEOJXgiX3CKchX
xyw9y6a9VwsOFM86aoDC54m4yjbJhoNcery+KIn561twfjVaCa/gtTCDzDpLd36jUVzNrWduA48Y
rxIsXVkmaL5H8/D9/Zv11VYuIxSC49mWM8mcFJ139uYmyYMz2g8Yz3+E4StRV8lZi1IgS2CwzFD6
BpEVMQDjp++/yIP1qviejIGRc6iMXcvMoA9hC6DbILxyZhZLxHiAmk/7p9aw9tnoDYcKLM2hn5y9
7YiJpZXFVh0kMLEodnofE6haZB3/bs9Mn3SegKwHw/FPbmXw4FAPo3Gl+0+8HUXeBznb1066DerU
oScVifItJQ4rxmbsmG/t6GCZ8fwfTUkkZKxAkLkfc56+j3WPpnEsDpjfP2wfNl9oxt1TT/StmEV4
6mCWrB1WZrjRkTynFaMi/92sOrFz7ZjhfjR9JGU5sfFnHtUDotv6sc8PVoQCt1j1W2Tuvg6T+NYh
ZFiJiriuAYJeIqNbHrLZ6ub01dWudzFS6nXaBxhwAnSIo+NrlsQHYfjhDmhqeIlb5RFpj93Sy5i6
DPKuGD3jALiRjSOWNR+jAxrv8Gp2Ju3MD0Xe210+/8jRF02VexsZ5QRsHEtEHbtmCh/TpYsa3KJg
MoVuQbN5YO8YY18anjUAIeImoa83y9ahKL2fcGnYcNldviU8HCzm8vi1DqN6r+FlD8B8rFkvn0ML
X26QMN3CRY2tnjpj78PICAPF3qqM3+IS1jSu53zz7VKb3ZZbjEiPmdPP4vwzVbaOA3TAnWLrMI3b
FPPKGgMngOaY6GyBZobdzvDRe9F4srtx+OuDVxI4hZU92JZRfcnNvt+bbCK0jSgorY55OscnvyWy
MxDlY286x3ZZaHx/6EoEKo4wBLpB/3VMoNLgO8DC6ICjsPvxC+6Lu9YeUueqm8+UTEWy3CBJu5FW
8Iydj7Q1iaKgZ2B9Up1g7LR8mIvFoNmyWewWJ5lpRa9zyZ/NmsWPp6zubOVL01ODDktyhqt8DgoA
GqvlTFPC+gPLmhCgSL7KelxFPBoHD+wG3Nz6otE3fZQlG7wSoVnuj2/1ssEuwOxuxJB8IZcKj70u
xbVvUL+7nWQYGBmv6BWz2Y8eEBm3a9DqA91FIndDQ/ypr0b2ACIm9lPnZJb5XXiejT8T83o6CXlW
TaSuXstKO5/N+rcut/k6dfpgLQeTW8V+HzoWxUIgxnIGHV0TWd0xP0/3KDJy6rLukvHV115ekB/v
/Bwb+ymQ4fxhFFAV3GH8nRH47T0Mzhx+kBlPyJjhRGxwSC4bdNxs2Nq9WjA54pnASwCwm27CMjCH
LFE9q4zerc77sAen/pqaNzcsSA4SD0ErYZw0gwOkwf7ju4hR4yIwVrBH463fW/SGOYItGy/Kxgwh
aNiR/5uQXHTULQz3CRlgUMz5ZXKRiNbm7D25iwTcK2r9aQ7HtmweWuHcFOiSjVMHIIG13umsemFG
xeIqXdwC2bxDGffDiR8ISA2f89pkjB45m4ilPu8MTja3in9YaR2cHR81Zdva3Y4quzw6AaKSpCie
CjRypS8a9MWNoJ2tbgOyUenZ/S9IaANXiVc/l2F5iqlsV05+U1PXYmuetxXxC6cYGhtaAYRdUwXV
VArgsHB8Vip0y2OgmcFa028PxlJO9mqRDPKPVYVHXSP5pnlXu2jghfI627l2kPCPHIXdXqKweMLz
RZ+Lp+m3ExzM2SgPMxUuobykEQWhg2OmMx9qB6n2WLNWdJXCsY7nshiqSx/a80OnunCfWCEjYMZt
F63EY4tcGvlyk1+CKmG7GjNM7WuBpz7tzI/GmkFsJJZ7cpc1xfeHjJ7wlLxBDSwvOYS3S1ZHaqtL
pqt//ZZB/r5pgabZ1CqTnIcH3Ybv4YTHK9NseLrSwq3qk6Lo9eipQAFvU6NabCIe/uiQsD7DcTnv
xmTrjC2+T1+10JCad3fxnQfO8pqXTG5kYsq7KjFenM7ytswB8m0b/jFdtVyR0yvroJ4eFW96L1FL
O6yDO591EyUrNusyQeSazqcmdPz7Hj2AnYI7D6fkQT8NKkFC5ECA0kWHQMIbSXfPTQAoyDExb1AS
W5JZErlIq4LD+GBkud5qn1ixf/E5/sMR+h+Y9x6KKG+b//pP52+xKWxopIOf0cI2aLmYB/8WeQPA
No3KlkBRqKeYeObGugAMJTOo9R55uXbgXYlxlnbeQgjDuyynhluczf+cY0qhlELMnk4RDF8dv/aN
psDNUgsmeWQckK9AldcqA99V2v+wQtlpaK2LmsjKoGwOagR4PVHCoxhI1XObeg3eD2JN7AQdfmGS
QBkAJNsyTwoPVul/pLk9XBqyRI9WZ1+/EUn//KAzwjXToHsOzIq9lqRO6lHAiYkAB/ZrZFSXwrx1
ruf/m5dR/i1Ia3kZtW0u/+Nqm5dyCXL4F3j3EGKImC1C6tvB/SqBHn1Ao+7XiQ1mFdONYsLRR+/z
ezk1aH7c1N4wxrdvqB0d5CBpcexkat/YvzZXV847NAsYWGSG/YVh9xNvXMw4nfsspgYwklev0JcE
D2MSAxGNoGUVSv1KzRoWvBmFjxY2RCQX4Wdap2iKxjl7NQHXbGSxhIDI0F0j//TvXbM76nGqzkhC
H1oLn55sqmPL3pn6rDFfNUlu/ya9xP5bwtLyAnm2pgQkoURJ1/1bYgO4Xb8I0QUc4IpvxjzroW81
e5g2fLuxNVFKggJEcQQUSyBlDftdzDOwH+wO1Lmc7v3cE3chGwp3SuvDt4EthhNxIBPT20JKD9Zf
TpkFV4ho4zy9ZGN0P4ps3PgJWkbDzz6MOO6fjAX/NvybZ4B/928E97++OcU3qJALE0T0vx+CfMLF
mvczsneVpkfkpYxPd0NhR5+AobBABgWxVZIfBNsrubOrZlyRwmL81JXJ3VVQBINaPMjYSbe5ZtnK
/rRfYZkSL0Bth40L1e2Q8FitmrlAvMLG9hrYbvovv4I+cE/WW3s/dXG+Mqyk/dVzRCryaN8UKOud
3iP+GU+4cs37uWjyDfws98MvM7AxbOPyUbyKNv6IiPp8obrp9ikOmIN0O+uWIgSHitEjxASjhETd
eGPqo56wSiTE5ERyW9NzrIuCuM6KvclhStVR2RveOebZCh9qbcF2C0z9xKV3QlrerYcqDe9KT4X3
NLMcCD5eyjoe/TNInTdIyf3vnmWXL9vPopsmNO5IQS3n1vboGBLXqVam08qnkln+vszG/KRpqIla
xEgKg7OgSurVezUWV7Oend8crQemn/5/s3cey41rWdZ+lY5/jhvwZvBP4OhEJ5GSqAlCUkrw3uPp
+6OqquNW3oqq6HkPkpFKpQxJ4Jyz917rWztdnzDUxkFgd70ZXogpybxe0vQDNjscF0K+xnQZs0/Q
g4x89u3GXwQsKqPfLlV7w/aGcLzdcO/i3x0tGHoQAwt1YDsam+q1MHTLthApoMVSweFrORDzZl5p
HVLMIZENlFWd4mUcMyISuv5DhM3vkX7cYZph8Ic4MFE0pN/vMAY8saDgyV3/4MREpMsKrc29Mbxk
g3yK71wHNWx0j2aivMuktKTll4ZrJPRU/ObYec195hiL8keu0edVmd2twPOdTXHWmPSChl4s7B1y
i1Ogv6vqF8iSRtfmTj7Tg2wb01NKi/59EN0QtiHaoDvqqPmyFzv+Z2aO2hoA/3+4+e72+j/Hf/G0
UVPgetMVldxJ8Se25k8LsKDVwtLLRrRejPIIlVU+ynMcOrDu40Oo9bu8kAk3D4tLKVvI5Aexv1DR
HIWxp8Bs2v7UqngsBwPO8qyFeyHI9HuzUkEmg2e5GlB/h/mAcvAuhFymdwn3n60IOADDJLlyE1Wu
xUwsbdqDrkRbudTWtKNTP5sC5tNGrbmZnGt+ra1a5l/uwjjrP7wEPOF/8RroqkYomynRffxJV/3T
awBIuMIRDElqkKvhOGehue8bhXmZ/KobXXdeQj3a1mH8Scg5/tW4ehnjADxmOPm6IdKQyy2yU9Jj
N0hP2ZyiYs5l5QLHVbXrIqPvG087rW6GFyu+BcgUTsM4fNSTKK5lEEd+Iqjis5IYAGV17rQ2wa8y
l8dOCZDvM8aOyuy5YPB2XOLmRQhhu8dgU7at0PRPlrENgqK69HSEXNCs1brvgVFV4niElz89TOH8
ZortgMw09yFjoA7X9Od2TrRjJ6vqkfXyNVNj0dVlicsUuPAj+iGFJLL2INe9RmmYYw8ZhX2Pq8hZ
QhXe9rhUx5ZRjdvN8v5HW8KavWlBjtiDOAEknuvlsdKkR3iK5a6vm0dF6cyHCUHUY04xWFkLimP0
krCwx51QVnhO7mxQs9dwUyzmql+sXSfWjApGMWbJM8+a1KcrQYdsE3UhYQACglRsimGlokA3KvNB
1lpyw9DieRPSMp/+xy9jtkQAn4QtYAErIJ1kwSnLpSMdh2yVDFnjVSZK4rYIGy+mfPdEKQeFZhqI
70hm9mM5LU7AmddITpHvxdTlwUKzW5PCFFbXmOzQdMNcEmiaa5EZeFItyZBaUpaCZw5XnP+ye65K
hPG5/dCkis7XQjhPuAw30VDa1RIhQsEZydmvx+BYFZAUhoS6oVmi7zoD/JoJewnJ1nHMaY6qOExN
hDl2Tdl1arLe8nRDU7xppuESz1LKaL1AC2igtphj8YLPvDxn0QTkRecro0DnrL6YzyjFbMWg7kNh
qj/k/XyPJQmE678/IUvyb4lr96XFkA1Vl0xVUvW/BNpGkkBjaIATxjR1IsQ3kY6ZEQQOim7Znhf1
10AR/VhUSeDOUpt5laGCb4mkt6EwQugJNO4E0if2pWVNp1aQo01vsa3lkXXRLDNeNyAL/MEYpbWi
6C/dncRWzfleg2l27GYB6V49kOAXZd3BCsDPa2ZJgXeaojQ63cd9Zw6keCsA2nlxgeo3YDhvinKy
MgcSWfNu4OtC2imTUWTsQkq618lacgZt7N0Rq/ReU0npiEpJYjJcvjM2p1NtlnuysSrU/VyPsSYZ
BznrapLN49aPRtjzs4R1O5+7l3yUjdOYxp6C2+zu0/NBB+dC334ac7sBdeMgtDzJ8gfti2EtlEzL
y8RfOEQcDE647CTjuAYegv5ET9yRBdkDYt2ilIT6I+bBslb08NQVCZIbSjBGc/MG7oXm/vjgNWOn
6LT1sqBa1jkdGzvTR+sZG+0+nWvoFOoZYiHm5hn8QqRZ2AE7o15jn49wJliKp2LDhlIFajItOJoj
THpAh+lIpNLcZa7bJkMZM2JNApoeij4y9ruo7a6EQFyN3kW7JDhvtoth5sRHoMVM0nJZW2YKLBI9
yAK2wlNDzHioJIl9zD+tFGEAeH1bIgJvJ5NJ9reQpv/D/Fzm6uv//7/3X3lM3dMSovPZ/TOrhyio
P93c7nv3/l9fBWv9fHjP+crD1/hf6/e8aqO4+foXX/kPyo/4hy5JbKEktcnssX8n/BjyHxrKA0A9
MjlNhnQP1P074UfV/iDrRNIsi7OHqmr3sufvhB9V/kO3NMO0FIVTmUld8L8h/GjKb1s8E0O+k26q
piiaJl6hfy4xVEGfwto0uMDCdpXGjJwh6JsoDK71Q7am9YTQrWYvlb2ydvtL965+hpfuGRwbHJ7Z
Ih3HhyxuCC9dteuDlaTbUrGqLNhl5CCvgYnmgkv9F11TQkmKTRU8QrByZb94VzhIKp6UEGHqRlfp
F2Wja2wsl2nAn96Tf9GS+D0rD0E2z5GQMUKLWb7/kivLXTFLcm7ieF6M516SHqMeQ5R5n2Con33T
f+MdgXOSxjctlh7//Q9Xrd8PkvefrvJOGZoqGuJfcmTJmZrqJFSWtXklsVL8Lh+bowq/5K3z82/G
p0Vg99/Gk/rINFvd3UeoT4Jv7q0nk7728Q5rP0vNXnqot/J7flg26RmhVXvAZDyeeyb1XnxASKhC
CLG1J/KKlsTFxvpZPkcPyklcVeZXqOmA6aCFpF8sPfpJvaEnQIqNNo+v2dMhWgzbRgjcv9XX/Dqg
RyPVjEa04RnQNhdbIq6AMXoN3s9uHwCx+VgR6PavO4PIBSwmSAFt0yWJAyKeI+3albmFDfFWXiW8
W5/JhafjTy/F97ISyK714z3kPYAYyAjeQ3M9PvTHxBOJa/2a17nbu8vsxeCeK/tb3uFR7ywMtMIG
T3r7gROkN2zwix/oqhBXCJvmjaN0LnvN9d4BVG1Z9mhyhRcmF9aVXkCWnOfTYjgk7+gMJy/lOf3i
ADpB79yXF221PJINVrDrXDiulJzd6NY/zK/Fu+6PmD9jW/vmaG3siaAapG0aekVC83c9mFCY7rxD
IIiMYxHV6fPrANdT2S/M4jNkAOJZFf0Z7em5eSMi46M8BceuPABTUmxTsUmsoqCgeWg94js85Nvx
EG4hhoYnfTdgWiZXy2khlr5nWxxnGDGic+kq34kX+nLv5w0YYBsTAMeVwQdoT+tGc4JXuQUNdYov
XbQ3d6h1jNEpGCt5nVfslpXqR57aOlbCzm5rN+lXsK9kW98vry0xWW5+DJzsLdqDEQp5acl3hMC0
sI1DbsYAtTIeJgl1yWremfh5sYMTneVmX80ZVQMmOvJDjuJNHjztMdwYEJANW8FkSnue7vCFgTU6
uxRDo/FQd7a8Tt77TePkR/lRQgRyDT/0Q9/uOo4HL8HVPDNj4tJmVNi5PUO/jX7Ij+NG7LwcROC5
VT2Bo9G6+Bj9AufZul4jynNZT6x11DsJgwLreakR4K6Mypk8UkO5O+zsaziovJo7ObkwyKiPBGsd
28xfNBuPLuIt+MUjkwLeNLV1SZWW0QG4CO7eGRMgHrQlHJbO4hHbU/rWmbhfxvD7tnIYKZKoCtYD
hd9n48z3J6j7hWdskG8xviIZTsLps59JjaD/YUOXPdDM7DfRHtQjDu3oqnTkZjmEcRBGQtbKAECB
xORf2TXyULTdUNBmKw6I6+mEgU9fzZGjbZJr9za763kdXVWEnEQrEIR0NDo37GztwkjzW2i3aGDo
wg6b+QW1u8fIwjoD/5wmG1RtsyH2ZVpNodPKtnlU+qt1HvbdjbQGtGe3+VF8Ed3cpQEvPkpHGtn/
fn38vcSEYydrKnEokiSxzWm/pQ9DRTS1EYLAug07uG53VpTxYsbtf8iZ/MsifP8xmiUbpGrr5CL+
1klrGoGuVyDR15PGy/1HWPO0mcPpa2mZuOG7dcSlZov/H+Tfv9h3ZPmvuyvp4TIBwPfWJIpo8d69
/FMBrYSovSbaamtJyF+UGaQWPYJkXU1hYxe6IrxJGoB3K/OD6jkJLdWVzPdSGQs3gBRAhUDqXTVf
yiAY1nctNVbzcvFhGDBlV8SHtJ+OEyWYQ5QMKiZlBqQp0jYzJ9n0G1nisL2U9MHr9tBNLBkZsV9W
qe5EJUuOxaLUD+oIDoMKe5vqTDXa9lmuesbERowkVOwtJmSl4Cnm8tjleUCZzEYfYj6DCzCb5RVF
Zf8U0tTZW6BCyI4a3DxFG96QfUDmVvtAgRCvZnLSsahXN2soQRAdiSnHla99klxExnuf+Y2ONAa3
D+GRRD91WzFPpZUiLhuD2CxfZ15jq3d5vB7Q4GtQtlsCldsIqFciWpBcBvgDFsuCkJl2YbV4ICWU
GCJKbiQRL3LVkJ5iLZUrNfE3yqQUFHaDiagUn1I9UPfxUKsMLPWBhQrDfakJ29Sc1/Qlznp2V7IR
nIXvDs6cVtwzgc1v+RJBEHWwik4ulxxhgVlXMn2UFFsWFnWl1jl6ETRF9Evp6SCU2netgXuNJABD
HNn4DPU4N+hndEH9GHHhHqzOU+nn2EFvZOthkOn8dFq7SRFYTmNywmr+acn8ZoW2XDT5nXk6pnUz
/9VgLVtrlc5+tsjHZOj2kaDl6At1zZdj/bmH3eGpORtFgAAn0zkk0AalUlCZX+j6k7aETzR5qDHw
upvRGkz+SZp+1ZP2uFSCslLD+YWc4edqyt6jI2RpXCcTPueoAM0VXuS4/ZWYU43Iv3peYP07Wvty
/7s6ehjCTW+JcY5qhE6GE6Z+hug8xVSln0S4LKZtbdEVh1ESg/IcaHGSYDJPwkNUaddYXvaCAOZd
vSOZwf+VSSmQ7qEK66ZsvGQYW+LS0Hg0/fhMDJkjmndxXxWavjB9zVzqopBdpkr+FRjzdpyLhoUv
zemorYS0n2097Bs2Cv0kGiZiEXaG7jDwDsxgezJeHUTG0lyhXQ1BBeOLxcYPr9JEW1r1mYubelWI
/b0HZ4uBAM72i6axb6i9o0SaO+Jpb5bMQVu9Vk864JgcmQjqHqcoEdKmiEkh6Gmoq8eJgTMqY/I1
c4JcAulNG0h7QtSTcvAqtK8kel+mp2Vg9jgNV5NwH0KSNiZSVBVKrZEuNO8xiXNEG6ZY3+VGo++U
MFSBTuTHOYKiBv/fkD0TebKtN73ygLna7G0sp4viJoBSNvS8A7wksHpn2EobWS/mdcJogKgitaKr
M/W7gl4VcYPBSi1xMTEnaiCkkx0btouEr8VC8aagYjIHmWHFMEDTaVU8ZBOGjIoYSYlu1VzGPt45
GbMpD/rMSDaLyZy2Zbodq7ozT0FH0kIhaK2bSEhmCUmDGh+J6Q6YULo19PckDTi0/vxTbL4UA7zg
Ms6z3c+/aHhM/va3Qf7kjiB3G4G8YzDuc/JaHbywUWhEdBnLJwkEwRYL8Re5g4IvM5zwTrEDVZ4o
q8cW/oKBfMnGgOy2+/Js5Xa8AljBkTG4yddlLd+SymvdZp/tp730ToRLuyN2RLdc67SQn0Ss+m1+
4t6vHyb0sN9YDLyBE8KDcjBvdnkmpU+8CROnpei9fVD9ac/QMziUH/mOI7tokysmv/Ie6a/mrn1i
xs7UzjYM1vmjUeFzQQAEBNFFbAh/SuzcUSX3xTEO4olAEInjKRlF+pbjLNZ+NKSmsZHOpssBX1Tt
5oadYibdizVBdQ0OiI5OPveHeTJ/ARz4iodbtLhp4qqgnojYOg/fZNJozyODeadAY285Rcqpx0He
kh3wmT+XFw7y4Qmf6DOiwxXkTebiYDZc6O7WWfnO3pZkxWD6Y3mDaWOscJOV8p3LTe8lZcsjVW7X
raWaUsUfdvK0LcNtNrCAWo6ZHIzSbTTwcLsx9UJIfOOaqB78WHhglXYnqRvmezN3W7djCCvuGyjs
nacR6wbNHy5R7cUMxYimVG0iuPWTRg+Tp3euWZt2uYeexfRRVRsjCwL7CUNzDMbMaUiT9MIX8K6V
iwrdPBBoZeDF3hBY27zK1UqR/ALCBOmEqZ1pjoAA/yhvzXjDw77g6dGjw/RLwxUVhUuGBCdf7q95
1cFqU9bwBUz9YepB3DsJjSNwqQKwFjv24nPJq8Xp8ovYSaXZNR/owHh70JbhTkhtpP7ZEUgO3mOq
EL14HIfNZN2EA0uYddC0rX4TKm9Yc1kQDMRLbIT0pZ6MA21FgkFSj5IM0SbKNhtG2sKZ0bwYBwIn
2uRgIqP+pXnCeXkOjtRPANTxFBSP3YUBFz87fOPo+1o8VJvhFzVZQazql+LHB32PcwxvGiLMl/Ea
4yDTHevAbUMoS7k2RxyjTnmFYv8UUWoR03fjDlA+SDqTE3cg5rHmTaPcdOprHXqqqx3Sq8ZRdXFl
aYdE2qo8xgovgwFbYl3x+2/5fcV+TxwD9yRHKMFDq2mI9qVJHfrARr2qr/Tj5nDD0+RbD8OplF7L
El+uTQpyiLYG4BRIYf4vheSBsHPtQSL9ZxdsabuBl51L3ik4djbANd6ggnDZ5z59DpdVrsOIW2X9
TvgAIRY/huglCbbAAsRB7GAd59wTFzuf9tMGw3Zr391ZHgUnTqJ61ez61J+23TbdY37jZJP9mmFa
vqKvzx6CAi2/rQfM/sij3pQfDQp/qjmm1qCKbOOV62penImEJOKvS1tYA4r66D8ST13TE24fQPZO
NvBJmJJgZR0OAxRgozc9x7h7jmiyc0cY3VTB/U/3HTUtQjakU1wiTqh74wNq6oH4nb3FVUOJSl/A
g0MrULg4k+ZEZyryYpumlwGqk03OGiq8l3v89rQyHWXTOtKr5EN3vGYrmjm3XLQXto9Nto995VrQ
V/CMByQY3vKEB2HCcmnXp+xMPXPr/GQTY3Hak9SL9J3RFwv3L3zS4To/qHzf4VVdmW88hzOVrgmW
bzusMDOEyGIestyFergpS3c64oMnxAchSVH64iF47BBlOzB3KQFHl7K8e2yPwq3eaU89H7yaZ6u0
36JNuwtopHBMOAeTh1sUA/lExieZNTRwbbL/fOtD9vJnttDuVES29DD55SE8NJ8AGoB8yHtgStaR
qYXKcetafSD22rPCqhflEF/TXbhWZWwAW+JAg9nGmjKDLoHu220q8aSf1b3xVD7nxLqRHgOyAxwX
V522bn5RGuBl3zUb6RVywHKkpDuww9AKoUaMPzp0hrJthV7EzWown3Yy1YHUWwVbXvfcVV/rXRGD
8PWaV0nxFEKvj+ZB60g+85k/DME6gn0l+bxPCEl5LmV6FqeHEgVR4lCkDnQUCL3a01YZSw4LD1SV
0q+2/uBUYUGr7R7Uc3QRcOvZWADO8sp6kgBRZ8Qr2aHoMMcngTT2aKI3mwjeQW9PD/E65kRgHeoD
c1BRPSB6RR1ofgOlVjZcduHL8pkffpY51Qu3+dtd7A7x4y0P13etszef8hVM+3MYbxXpA4dbYp7D
cR+/IeIbs93SbAluTrqdic4w0/cs/mhRw3QXjEwDudKFb3sgs8bwyuTE+mPdNcjWJd0Sx+FFn9IL
MFAqgnGf3e5u3lfpSAOEdjtDms3i12cwlEgh8nP4xr7EYqAo71iP+/1wLB8xHGufDLJaJ3/BVwkZ
El6lxQsw2glbGesjKjj2YV3ysutUXUPEPLqTaiuLvaX02VQkVrtb8tYZTnqUOZeeQWoHT8R9pBxA
NwpXbCIjJHR7b4GP8MbECmkOQq/qo76Wb2XwoD5X8WNyMqudpa21dXK7HzwFP36fyJUmcyp2G0Il
tslxUdYLG8WLtK58ddWTBsXIxqnX4qrbUJ72UJzcqFlhcui/TMByhc2ySSqGiNj/htljOQRPxdrw
glv/BXmp4hRwwYScYze5Y+1sfM9efjWI3DiVZ/SSjxVBJE76rqd2/a34/RuyvfB73ubvsnLOY6el
qFt42YfdOHJJ29kTe158hud+GsSVFm+6bezNb2rv1ldWdSVnmXRCemMHgoefwKGwiyhr81mnTYlR
9khD6V3xxS8+kLTVGG4m+sy0WO+GYDupvYyokQtUvWKnPcKY1QgGzs75F2JPEhLzLw3cZYqZdpdK
vuCZha8YB7zwwwnUWcC2OItvKu2WTP0YFpHiREQF8bropLOnbFCqV7Z+ya0XU9iOKivdCPSF2MiM
I1AdNxTqnlGNbLr4xwB92up+pkB/RcAX7Bvlu20+m8htTjwnsALG4ASb8IszTHFsOCTg/4aN4ZBE
hgcIgQXZVuj8b0nPGddWca1SWG81TKRc+teRmSz2icvwwOT3c3wjGSwNneWj/qJqxGNJmlvw3eo+
SGWbVCkTQritvYQY7u67kIPIcbvsZxeI5wrdneSOhHIeCPm6Neh71VUp+NLgVrtusBlQecC6ZslX
f5F03TuweHIHSOy+XtPwY3mpvfCQ3YpNskLC0X4AAzdoa15q3BMYa2x2iqO5qg+muRNX09fwZR64
KgUMd5dlH+2LT+sSHrs9tH71gzjeZ4LFuAoCu36eZn8uvqXlhKYEbzylF6xdWE9x40+fhrmqGFNA
6QOfZHKhC61Lpp0CmzgEAz3N4m6RmTXaE3aOLXwMJ9IMcTeGmQQT4P4JSez2qK4JRWvnxiNWrLX7
+2d/Hn7+38/ffr7MGEMW8hS2TFSiO7SmGG/Yz6dLYyFTBFxY2K3HPInOrYgxDyuFq5gi6n7Wma5u
VZdIMNkzZF6vSiFALce74yaQim24SoaWHMNo4sZGJu7kFTnQRK6dYyva6ZrJ72Z1dG7VXPQZKQJy
NkRS3otaJY6e3GJ5ICcH8DGLh14yx8dUEApGR8Sc6LWGSWpbI9KMsjSeMhAJr0u6m5TqwLz7dnyS
7rCmvAARK9NhFy0O3B2DLRey5kQl3Dy1RLqTd2q+o9dl4xIqN5wV10C47IYNBg7ZIoZtJFTMnWQi
HJV4ikjo9IEnqo4AE9mPQ8Sz5H826FrAG9QFW2FZl91jzenIhPaGdQ7f7hRSrE0q5RoyCbVnX6/S
hUaKOe6iJDsL90yXQZSCfdQqN11dBtLRkD73YF+KmU6mKiSPFfYBszJ2BpsT5ojdoACPXjB41zUn
5LEMzlkcvKlK2m47AoKGcqJ8Tlj/AFf7WeqPd/soTqlNGu6or09dJQJ5UuHGzHIOdj7OqURmDhV5
p27C0bpGuYGtNu79aDDJMggfggqTaVrIm2HENZt3+ilI3rO+abaBJX2pFSldGpwjqCBJshIDsEQ0
QBJ0nTfiRDgAALsHPlwJdr7cc5KD6XEJz3lRaJipX8E4MfYXu1vRL7SXRzdOgkutfTOGbsAmZs9D
lLGvkrROT836rgtjJ7VTYwsIlVyx4HfIcdjXE5IS2RQofZcXINzDuptwxiE3/F6AuEuM7RuTEIto
xCgT0MvDAHGtkQffAeqgewRw0qE+MmEIxxc8iRNnTqpTaXZkC1vhBO3VbhbkGlHnA74UnDhBoNuC
Bxcr2tOxYq2WFOpFCk8Sl/SuX17GWngBHg3qi5raQpnQDOVL11GM/XwtLtRv0dykEtDVaqR+p58W
G8TtEjh0JM6RTMFZvHSi+lpM6frOuSLJQOV4X7Pr4Jl4ZlWObGR8/AbGpxS0L6UGShazjVsVHFGV
srsWNbLpQlU4a4/WRzPhSAw+VJ2jcTz0O6PkwFzlTBAAs1nqzcqk16an45iCKiFMaSQNZX4ohzt9
iJIBwwInqzpGa5ER6dnk4eYx0hgqlTMVXRrVq1KKKWZAQsi1cbZm41lIRsomo+E8LeIvGj8SjD+c
ioPVbNEPyruNFnfb5g6Zs5IBYmFyrXUYW4nCkpIhXvaiNivdCD93lyszFgC5W2Pw0UFOxfp2kNgA
jPDS45RdGcrqLvpIugF6pUAaJttU21pEhcYXEqqBSd+d6Hf3ntl1GzlTUkyBFfuiTJKsMtC3EEIF
xHVNR49giPvK6inzPX0WY7ioMG8L++qIzfkcj81Vqud7m2w27bmF1SR1j9YIF7oWxytu4QT7rE4l
Q7yHjVwwJk0Uv1TJOFlEF4PNSgtxl1VSCR6yYgVr5ILkLo60WqPCwU/7l6TMOI9kzGJYw3Pg8s94
9Fvq/uRmdBbjK+LtDmpxtxiZl2FMHha9dQNZJZgRLUdZUktPQ0RUqyDMYBURBVbMAQWQML5OLqCd
GQoqHhiIKsCExMRPKWXWe51RuYJ6vU4QK5Aicaq0FGz2Ew4SFVlHRZuh64KvCAO+MvQvVZmAfJzR
VutZgnX4nn0nqtO2HbZmK79FEwfZqruJ+o6kqgNzjXVl1HfyWvtlTQzuiTEW4cIYQrEHuUdvJg/3
zmNpapu8rp/IUT5MoMGHUWfS1pF5nzfNryrbWrP4Trw722nRI/iJUfiAx6TZZGS3VPDblOlvo0X7
rMSfxCyBAw8lznx712cLG1zNwb6NaqcY6JMqgvxAFHsE++5eq5rjY2wWHDyS+Cw2IegXRKxKzdh3
KnswhdZT2EDvyvqZjTWt1oRxbDp9IA2sEXdlI4C6FrPHaehuQ4V3us4XjicyRHKdM1FeDOdSEN6n
u5UtAlA/FDukE8dxskLejR6bY0IpCR3NFIzJz9oIZ4zGh3ouk3iaiqvIoCYuwpA0d8B8bmnl13Ia
+aeKtlozDrssCq9QFty2RILfatKqHjPSWceR7u8gr1pWMxvmLO2OQTlIi/wMN11fxWqKrSHbkku8
vC9avJPCRdgkonTOTc6gWVddxym7W9m6p0mhgxsQqdFznToYubHiWitFbVPX7DPqJmatIVYb7g4U
n0Hlp7XiBnGFxAsdWUWjT8nQScdQEBTyYQYzfhJ4/s8xzfO0TF9TA/mxkUWcFtnIJJik9xQlcYNw
dSdaMAxlJaeFnCisUwgk/QjeEeihhgIzIOI2FvpyAxPC7RfixcQwif2gGIZjCrhiSCDi6ST88JZY
WOFHyVeY6zgzDSDEgZSG+vyuoqlzxim/W3DTzSJKcN7NjZp0vWcKcPOiHiR8UeoueBR3RLHhjji5
0gU0YwvFwNFJFVAi6jIJEQsx2MJpVrt8o1Vq4ja40ew+L+ErGMUqGeXvsR5o42YEm14GQdQ8U9ed
ek4oHdp+T1BFzGQ38ha1WM9m99TmJn3NrtmQK7TODHg8RqOdx5wtt1r6TTxZh5SXCHWp8VDhiwat
z2bD0CrL4idSIbhjWu1FnsAWiGl+SwMR23KEQFvXGNRZLwb2Fl8eiBhSxsCJLagxQ6i/gpyg65AI
riYpKUOawrBxg/i83aOPUeW1G0Lo4jo9AfPes9bk7HERhF1ULU9NygSChV2DzlRxG+cqpswCqkdo
Sr/6vG/2atKu6OPjeFCr2h+C7hH+D9SJD51ITrct9G2Yz99Y3UBw6EjwA16hUlW9fqK/JsHZoOWM
r0ZvZ6fGCYYD7dOoa3Y2nUsiInTc7aZWd1NfylOiaIdCcgpZugZiHz4MPYWCijqihFkISSh+SvOk
9xnQEBsKtNUi/ZNuKBKIxY+zwHInJhowp4hqIVJeVjgZsLDtQR7P4MXPQdCWMJSXZRUXw3FQfAFH
vi3fDdxLU6hbYM3q9udvv304ZeVMcDCFK5nrMZMhKGZ4vUcz+vPDz7+ZzR0oL4Zv4R3a+PNQD9wB
LFiSl+Nb8ANJvol9qWxbvfjUSrH1QenI7nD3hYp12CFHHujwgVZzIJUgloCU4E6DAEJRp6eZUbmF
VbcdwhA4I10nLQO++GPl/nnAqngmF8DwF0vQt20yw+iRtdLYypGi/+2hKNCfdDekngYZI/94iJEX
qItWb5I7sDK7P0DB49epgSMacBty4sCBdpHPJQajvBp6LX3I6lRd/Uy7/08k+J9EghLeoz8JA/4i
EtzHLem9uDqq+J8kgn/7ur9LBE3zD0lUEQniNkAdTHj3/8gELekP/UcCeJcO/iMBUPtDFEXFwBjI
TycnAZniPxIAxT+I/DUkLP8gSNA5m/8bfaAsS79LJ1DNWTC2TJwQiqVCcPlnDUOMGEBLqzbdZENJ
aNDYvfWqTnO/g/ZWTPTLJZz5wkBjfErNdRIXm3CaGQR3EfE2sqzYakXCA5TstFEY0ljLkYAWVDcC
wiYgwdwt/deUA4gpw4W2Xs6MdgzH76G8xyLPFdJodDpGmC4+efIi43RnDufVTN3mgYw7KDTP59JP
ZeQRy4QrSsQKuBopQLFgfzcITPxJowcxMifUToTCA6Gp2re8Dn8ieQ2fbeFODGAH+gwjELKdqT7p
xQTui/3bxUGXuqjb/VFEOJwPsK/7Kl1ZIs3L0sST+BNclKTgOxahKPwkygE3BtkhFbT0NGmkIlB/
tqt4oge/cPjeSnn4KTSStVXzTrng5b1nmAS3SEnig1UO+K2CMHY7RqaAJ4L5ITEWAH7DAEQyzjdq
roDcLe4YsCYRBI+IIdzGRiiu06nt3SY2+OXqNvIIbVmbQZ8SJpJ1eznN9zOSDEdLh/3cYnUr02rF
Djeesmh5MnUa+neX35MpfkzoNIaoGL4ajqFLG9xG7OpObqFVxwrVr+akltx6dGsO9LjR0OHFE0OT
VJefi8AkakKa7ykT88pqG77RPYhBAH1XBgMocm3YmeNIhhaTa79S2CVL6E6bBcCFtgjZg0WzpGz4
xgDgFC8um3eFruTP/5676KCBwdxNMZiQjLgsFZ5oJTBM5RsmOYADU7TIxwmQD80WLWqlEqz1TNhF
YAEMNxWeJDa7LT6yaMfUPyQhPv4cmJHvuvuDeLcu/Dwg+E3/9OHPZ3/+389n/9WHP58I1IS+laY+
/Hwk6OjN82Eq0TRgPoEO808/4+f7EYXHZ37+uuSk3tah/vjzxT8PP78GAvH/Zu+8thtHsm37RTgj
gEAAgVd6iqRcyqVeMNIJ3nt8/ZlgdVdmZdftGuf9PpRKlCgSCQJh9l5rLnh4c/daySYDu/qXF7m+
JoAoaIMtC8LrX/0/D+/6t9ff2ok0t5q0mtX1L37+4vowiAMKuddvfzm+P55pzC/KSZlSoRgTvPnn
E3/59vrE69vMGGQNXyG/szJsYbrAarl8aUyL5jHJEWsHv8AZhPjioIKVShACM5enkh2FL8gJZyfp
k1++GJNNHOKCrkAzVFD9tWvq9/xsHGxWnf7erYbP17+5/rTTSCMkNkHg6PaNGppXylvFlvIVgcky
rhq0CufQqC4wPuCxeFxKpsiMs98Oxvn6nQwzGsW+wCDLpHpKXeiL3jAfSQEZti0drDwp2AOYByeb
Jfh38teN5YunIusMBjiwZLkh4veVgqLcX39vtZZzcJv+7LvGdELuwKl2rGDXL9AOgJb2+fodG1Qw
lNP0iLvMayQfsMGFNVuxAvRlUBAWnMOfP3NDWBSdqG/G5RlQnr/VHrbCNJFYIQbnVGa5cwoH6Btm
SLQCwi9xnsdQUnsodX2Gn5N7MRAu8NBlQwDTnOL6vz7r+kU4qfnHQ6lD8GtD8oaovWDwTL8MPgB3
mSE98L0px7jQHSztqVNj8d8kqsMSctCagSSIJP+W+BgGZcVuD6AXTnw3Qb3TOvu6ggjbVPDOpgI1
r+iQL8i5GM+u447nKQ41ZJPiKcsn+lPLlzG2GsDWtbdVyzOs+n7oZ6L4GOlvBmyr4X00wMMyfKjP
oieMcIyKYzjl4TlevvSEndw0S5AkdFooIsZGNxJyBR71bR+BL3eipLjI/N2RIj3PRN4O1G/qBjzX
kBvz2ZjM+Sz8ej4DlmNHQ8uNAu6/fj4PS6PE1vHu+rR4ueiv332t7Buk6sUZw9lg6JCKJ6AfiYDv
zHasa2nzWHe5DdWmbOktCV3vzKgPEYXWVEA9joQtZIx+CmlQ+wmgCFz8zD5PqKuO04L9KVoHxYKX
yG1eDlz8RqD2pVQv1wurlgTaOyGpG7X200tlF9llbvACNfZEyXV5aBtNs5tsH50YwrcLMPdiocCg
zmMrjMk7gAQfPKDhu6/B9G8LV5MtmcDNS4KmXcu4TI9EzEFhNIiSAGNt3rmKdp2U6WtEKtRB+vGd
5YTm4crDHxVMnFW4MIzHaf4X/HzyCY4N2Hbv5gGqUNVSrlzFy3OGhjDr63d//PDnY6xtUCyuxLTr
7397+vWhxcez82R3d31r10K8XkYoFX77g19e+o9v8yx9Jk433OGy/feRXN/v+vZQ0/khYNWSHjqQ
nF8O4pfn13kDFDpYxLnCbPEBVYSsX79og5v258Mr4f23n11/2/VU42w7JORmbxmmBRhWoC9GxiWp
YhpTOm4LH+fd5Hyt8uAruT/VBg3kV2d234lu7y8daLUNKbJY/OY3vArbkX/NMR0dbiA7gT+KT2UD
53JvW2Z/qP3E3ZRgKJPeKtYGYXBbovTKXZOm05G2A13SmmQOKgPNjAGPDq4V0lxVbvnYO/Tn8+mx
NQeIEwP8l8AI7xClYFW0N4lasukKk5xZ1PIG1eEtqGyTrNEiYpSY42OWqrOKfCiMoLddv9iY5o0X
NwOLNF0d8d9uhN3DEG15eXSOKwcD5lYF1tuQw4QxwtglpnOb1Zm4uFC211XbPFHSTHKQgX2H6Nlx
2oNTSEoMdjVuk1nfAm7dJUk4rEHZvGclpXuEk0sShgZDlVgbSj7ZpmjmiN5g1J07BI2CgXAlCPXd
mAVs2FgcSToCs943SBH4uvbcOVqrwj8m7aL3GkDV+NV4DCMZrK2IXASLAOq1DDBuFVoeQ9VPK9LA
x61ZNeQIzHTRddOSKu0hSIJQ85oueDs/VSMUCPfB4HOooyY++Ihs4YsjFY9VAxgjDDkJwKPLHv0o
+CyCoqjpyO9kJIS7THxyTJKVAru8TEvcjZU1b07Q+BuksD1myYREA8+78dOsPpZ1km4iA8WX0SdP
peWOaKfictfOzjtezeAUCnTHgO8gePgOrbcuO+dJ/Z6/uB1u5zkt94NBZ4/0q7fGQdLgjUTDuqLe
UivZJPix9qUzUgwFD6uHfNhYg8GiYlz84ShzdFO+WwLuqXdx9XCPm9UHweelR3Oy1vOQQCenKZ7G
4PZ1+zrPFFA7j2Sjptq4vlxjUHWOHl1uzpi81DkdTXEy5z69tFyO1GUE3kCPTUO6FNsJskuRHNmF
qJ9DHIke7ba2+HDtGjAZ3PHTFPL0/EuRUxVqRHGoFchqmjvnxSsqyo72pEihsXEGoZ2t25w+txf1
BD3X3gm839G2YIZUpnyHIzE9OBTaIH/Vl2jgWgJneQDVT1Wg5QJdqEzUTT9lBHP0kbnymODWxYwH
GI4mnxQ5ChsaSl5odNvKRpkT00XWZEbvI3pGBEAjjsLTuQrjxXzFoEMS+nhOBvQHsePtQ8X/Pb0z
rYCCu/tixzW3lI+lpRby0A3WIouNbuhjrFXuXoIpr6Bb009o021hFnfuxDGq/tDkivq2tu1dFsTd
oZPDwYSsKRE6idRGVy6gE/jTi6faZ0ciQFhoC2OaBKBtLYmC6raSNiytlmFFRUsFVsOtd3DYo5Oj
TSAM73ls5EucgNfuyxRXM9GkexoATsy5nXNky9awR5Ut13Srih0IE/sUJ3cOLUsqMXRLI5ETSIea
brR7dIRRzG0ZvNGoEsehGd+Gqqi2IApuw8jVZ0pfnzXBxkpoQY+3hTQ5QBpCwE9tOazTXR612GDQ
X2TUZ1dxiTlHAQsFBk42QByKnQqSF5W6BgakhWhQok2xPM4PrIntJGNj75FzvBMiLDcRrWewXM1l
WeKkSOEdRfsnd4leKqCX3kQweJHapvTwpnnTlcZlRrTmM+wnRr8zFxxVOwSPvuPpU4HDtUwRCYQG
URIg83Ctm+6VB39vLFz4EYvs+IW4nHzlGNo7KMYQI7YiFlJw6UzBUj63yhsYgN5Riw/Ld32aZlm9
mYIACjUFql3exeCbyWojr7YKLXOfN2m2m9wyJxYd85EaAtBY5fdAneP2q5a0m+zRocgcje/sWGmV
9QhT83lpVIWFuSztfPQnHqIvn7plLImwcOO1RVub9rXDqzZCXswO8Ybn9MfWQ1gwJMNjOLuf877G
6WBrjaqaEa8hveSmreI3M69bIIvpzUIFnCn6sf62Q2DJLfFzVJ59T6NkJcmH3vhCA72hAOt/wquO
WOU+c3L/5GNWQDVof4SUMFbAKLqDjHEdhM4NIxWNQQBidX2s05BtugEk2qihDWH6QRnP0Fx9rnMm
JbttP0hwINqBEw2/u7c28Em5H60BeX7YM+RETzXZklsWD/eSPtMqEtk332QG9CTl15p6dqWy+DDk
KP+03rqxeiDX8igTSUrMUO+nvqNNAcG/o1BIhAS9IjMXdJLcs9TZnYj0Yz4kl0A8BkN3EZsxhVtr
hIRzIZTNU4YTYX8m5uFlUHwMzuKaGmkwp8GLmntnn8MM3vc5uhhAlgoPXK7KYlNSGQ8SbHqmaa8H
14ddmzvvZMG36yVMEtE29d3wmxUjxets+HFeFdEbBzEgGi8iJHddJRLcgHPfoF3oyEwH3qUBsU5Y
Ve5LXRCyC/8l1+Ihybn9AASgVsyb72keHACJ23tIjd+cORSPtvFDZ/2hawLvEdUGSQbshpwRWGSF
nkn1b3XMwkJP94MVsPLPgi95x+VlJFDzszBgiTyvC1RLVmnvOO34WawaGWEZ/Rgq+7PTUjdhEBmX
LICEODCe7vsnyskJpF6LD9FwcWQj8GVizDdOz7BbquJLm2kork6H5y0OP7uR+iJzjIxypLBlyfwp
zCnaBCCX5+/hTDZ9YtNN7RyNbqg0DwVaPN+aEd7yuYbUbAO2DYSvju8tQTagK6f40LSUEcbHqGrX
ZpB/I0FxU+PLr0peFfAgmd9tZSRQBZEiQgAiBLu+7XUcHZuwn3HnoOmr7Gm+7f3Fn5sU7zk1mlwk
j6DI3g1VxoeoLcnAnOp9O9WKSlzwrGPs8Ncll5WgCYU1GMBOZHeaLnvfWXnVLvI05E3AcaZGFq0u
YNIEKRQGFjnV7yqHBDAwMlTMMRHlcFy9Ant/3cyvsMjKVe+wBRoFEqC2RD9LM6ZJlTz1bnKIZEKz
bqC9VuHh2Y893YKm9onHHu+m4UPJFoFPhklxaKEU6rkiYS0LX7suIHe5tj/lnXiZQpglOmQLH3dQ
Iwp5QompJI3P9yQBzuo5Nae5thVrUOTnQ47oR9HYtKs37NnYlZX7w2iLH4HFsEnarbcqw4iUoqYg
BDSzil2KdN+zB5S/lDoMVDHgENh9hqjBCdWxS4BHGublyteIv1jwtuf6IW5msYngC28IrQRzN5P1
Ww0N0mU9bYpydk5VGT4fpCjeS2cbzCkBwhiBYPqbW5F50B7qZctOM7Cg1LHKiPSlM9mS/MANbbl2
cDeQaJSUxD8STv8p6uwPKxP9aoxoKlntBFgyj8Czx6I5s64rEpSULJo6H4RdSftrF1cucB02pbtV
ZI/zBZg2sKVE30T4In2Df/oUj/uhc18T32N1bWU9zUE06ok8m2myyTRa9GKGfAv9IDpqU16EETzj
f5ErNSM1qr2UjqQDQUtNn9q+iZhpK7FVXv1ZSRPSU7OOUYUk1reOygxZOjMSQGm9DADGwIVg9ayl
hkx/l5q2iegsZ9btTl7cMSkawaUNSiB5MJRcA0Q+CVr2VpbV2dIKbQpAlmD2NtNIm3UosOiqxWXW
V/e9FT4Kz842OkYBm4/tkwjODj6zG7uBaduMYMWthbVhGSiUvQ5eKOEHaMg058Qbkfp1r43fbM0W
12ii2OHA+L51GyqBQxnfOZkgdoG+ZEJYAoDnk8raiwm1ifp4d+E8YfPw71BPWTun1a/T2KjNWDQv
pTc8JqX9UsmOFW/r9ZvcSB5Ts6O/V8KLTrdmREoggLYBrXhEMCsODpQjjudT2thPI/332IekYoQX
oSv3NHfYhdEFZ+By9H5KSLKSTX7sXGtAhbpYT2p1rMw+vu26/DZtxsV7wKVYTuzmpC8PDVX+cDf0
1ptHcgada7ABpbRux5zICkiSaJ0LGm6eYX2nQeme2AStbJ/if1mzSp5VgXbtWI+8nBuWJyOhdZD5
Japh5b301K5fkQThAMB7uMi3c0rr34nj6QA+UpIP9L7VyWME1HM71a7eZkwOdGV/ZGWHij3ohlXe
rbu4HDfCzWj/kkK09es02g7EHvEp5jgN8+gwkgiwhBexKlpKWIhgqJNv2fWgyWVNbGe2WlUOfhLo
1ge/wUrjMHT4VZ/AL7Z6li53gYtoPdb9jisZBDfSDItgjFo3eu0TzAPH3nhyYSsgBKa5ndCDXcSp
aHftsT0OcXaYQ8zUBfKmHpDyAqc7z6mDw73BSjY1aHVp2imW+ZRIAz27e7aVR7sNPnzRo2zCes9I
jqAk75yVcFlu2LN3gwoLHajDGNwzFyJoR3hVeS2g2aJ9IpHEumlCNj0ZUYanrEdczl5pbQtUaIFr
IFLudjTLn0yHmFGvah9HN0Kq2yOQajpicSYTZj/H2rs635BMSsi5C0C7yXcucWk7RfYZ8p+dMGV5
cK0cn4qnpq0b2dl2GnCD1Ug41hPult6bLeIWo3WVLhY/U/1whUXo8xB8hh+p24WiG9rxLuzUe5sW
jB9pzxYDJzqs2y9TUKZrnXasg93h0NXTrUe9mejm2F5PRcyMhbSCM8bWRjpIu4ZDPzpPxIEAcsVl
SVKQsHaKob8U2edgiRDwc/0S+HXHOaadbXkGeJqOzbPIoYd25UJlCh9Kcz6yfqN5JASJiNU7nN8b
s3mpU4wnAA6LC55H8jHat2QK2c3WxteaIoUpRkndu6q27EhcTIU6g7pspIS+UH2H6zuWlAEnnzKE
/QMF0cvUtNkmC8eEdhL6H4g8X+BBZbtQxNjab4O4DS41IQP3UZpUUHV6DP71S47FjfmEQo5rpLvW
rnYqFcwfY47oO4uJYobfjvQne5KB3+GaYVlqify1kdSAZ6JN5mT+zlZwVpbY5jSNIGM9hHxi1Lhj
5vl7ObCEbgU1iBGJfuc5D3YVfySjfddn/VNtDDAjHFoeZlvOG+7KmA1Xv5VfGn8krLRCq0D6YLCZ
pVOv7Sl6QsbZH03be+xm6yZ3x32krUstfDCzFjEHGk9RHL1QNMp2NCdfqIoiY7fbx3a5SalHbkAj
knGT2jdDG0SnARLD17kniGMacOKbA67XQvoeOgNAOh3G4S6096MBjUPi8GsNd9p5LVcmJBZzL9xh
N8T2y+AEAFMVRkAnnD/mQTbbFvSeX5GeWX3zg55s4OGT7mFRBON3wl3GfTgZN7Wu3vwx6LY5RGwo
9B71K9/7yDpUR2Wl3meZmgemTQRzKboKmid3XBbwDCYMP8gFStS1EIabZXbUk3EvaMxis/iaEkdZ
6/JJ9gJ2ht+Mqw60fk0urRD20wC6CHETvLw5dV8r2Fy72Maol5nIA5E7R/NX08Z1M1b1Kaw9kxUb
W8WgBhDmi3yb2k58nkLkivg8sVUXdyWXCPc1WO10IEu7lOlbLbFihqUp10y26OUsqrbUWAx05p53
yDo0I4CVbgKXRNAal2shNnFgfyfz8gkc111qWFBJk/FLrrHCmpNGdinXbtw2F8qTGBOb9GBkn/rm
a1yFw6mS8j1r8y0IYlLrIsgXUjTi6IzfWWMCgXPoNqquP80azGkP+prTzaZ82PYA0hOl2LRFHctn
qmDo/HqMmpH7Y8Yu5AK7u10M26AyGyov+T3CLeQsNmq+sCZH0GTELnWvbz1ZmAcV889PhfyeBF2+
Ixb5e5vQAg+rzt+4CmXg1BEgZLO8xHtm4EUz4EWQERBtjNagLhnkAMswtSdzcBFYr49FzfrQHJCj
L/GQCFzNeOhuPGBoRyPMdzqyowNoNC6Nanqe2oY0N8tMd1Otj21UxTckJgHBRwk4FJoYwo4jLtQM
no7o3bNtXMB70lWpszs7bs5TTvGwdpNi71I6vpE91ZdGkgo+qO2YK/oPTn1LRi0jBO3xzrDXrTHc
G5HpHrhjqBq0yYMHhnM7YLrfQu6GOpORjhKbw8qWXosu1btvU/HZUaJfm0uKaF94cIyf08jDUtMs
2yPM4avFJ834tM8ETJW2u8ziaM2Gvhsq73acSp+yoPHeltTCeioF+0mjzJdpczGcMFiPHlaNSRFk
W4TChFx92+ffo6kEyzIcrYZ5s5EeWW/EAfee/S1yOlgVxSeZ3g8dMI3aBwFX+kG7LQ3XJWDW9teV
mvI1gdG2YTxqeRgaEppqOGssArH+jSV1c3GvqZZiwySmIVEDi/pUXiLbeXLdeq902+1rcLEbYMB4
FpHYHUCbsYM+O4QHrlHYFBtZmg+5nk4qxlVcjm5/jNLxYsHb2yx26Y2K8EsicmYHyRJ9BHYW5Q9z
Yn2hN0Xm39EqphHGC5wlM4moQg94giPxtQ694JGx+cMNfYooHo3+OLb6XcpGCfw48EA3vY+y4oyA
bJW0QX7Ou+CmgUF6NOekXtAN93T+wR/EpMnFMbwm4TsUclIK1T1eRyPISfke+9cQTdN2bhNOcNLp
LbxkJHRt+MJKRG4sLmpooeuwSiOC7SipTsa7TxqY39j9G/rcvSH64T5q7HRN3pGxmwRWWQKYcbjX
brcvdDjfDAZaKdoD3Z5ZnPJnM35xuRJoSBxaEfZcHwjlbJu8Jcc6I53DvDEVz93SJ2qXwNcrNV9l
A43Hn4+v39XLr3/+7PonOjCw6l7/5vr4+t1vz4noYq8RagpuBV4hxxc+k/oZp4vk7NMvL/PHu/7t
S+oUcw5YZVxa10P7g+3fljShf775H3/pxvmpLYaYVRr4qdD3D32iAxa8yz/x5/H98Tp5a56FJ7zd
Ly9b192JPVO0//2Vr4//eOL1X9Jo9SUc/H57femQ0hOn4s93+flW1xN3fRhmS4Ri7k/r68OfZ1Qo
AF+RNE9RbTz7vaLYAG8XPWT5jgXEIBDeKTaIa0BWobFc9anBzqVnxhyxm6KoYdK1TLzrPZti1swP
0E0dsQFZ4h1jGe+JycIT01IJm+buOWWEi1vwEGbwjS0/DpgC+S9T7LCNnYlhHrfZQO7oaJFG7nf4
SqaG1XyeP3tddZgkehYVP6b91x7WPwITOC+qS26FWFom0JVXE1HuKx2czXw69VX8bWlh1BPy/rgr
L6WcvyQNoNKuUufBsvceWpIVSwxX7YzcuJXZyHg/YxKWcTBsmr6N1xQoSJrx74VkQI1dFAJSYRvw
h2Cl55LAjJAFoHfnBAyRZG+gfVaQU7ybugKtEUlM9xGJAPTisTGFlzGa4QY4OENLUluGNvs615ze
ghaXLF3wQBgbPNk8t7lVE6tBu8blokUKPB6Z2A5GqfcU0lDSo8CV1PKmwXhDp2OQ8DqekeZgXkSW
1GuRrlVU78ukGbZhKHeqmT4jy2HngDdIEz3kgfGwx4ZEJJStLK3Llyx1vheDHDd9NX0nib5lg2gz
cMuC3NGAOdDs2mzbz29hYD0VKcvbkpFs0/dlsileO0EVdJwJ6TW3liWidU1OOVHCnb/Nzdhb6ZoG
ehzNJbojva9Eyevh4PQjc1NPVAZsicurI4xr06dsNzrwQoDGIRvNRvdWDZhIXDt5GnzWFQ6BQzR7
Ps8pKN4ck3km6q8TtoP068SktjWQeOxAKa/MyBnObm2hfFWfKkqc1ViD2nLpymdzfsswtvVGxAuq
JTQ+Jmps5UBiFbP/UDY+CIB+LrZj47wMEg4JandQFmm1a6cdv6XN5JHO63XgazGZNBjBVNJ+ASd+
P090Le2w+yzGztkqE6+t37oIQReFFMl1/4RMtxbBHnmYQZEfvwPsp4/rQCqStrYlSyV0fX8V9IW+
PRHhR3Fqmmi6ZL3h3bgJnYXITO9Tgbojsv0nVUJ9ICQAi3gb+jtNivg+6wpzQcM1tUUaOf5JQt+7
k5kZ3oONVHcM3ewu4UIo3OYTQ0HwD6go8z9w6Bw4sSYWrVUlHer+fz1wlOe1M1GjPdIITo6Gg0st
p5wHh5TOWRe3lAZxh5VRGt4pFP83k0Rn+4t082+YTlfs828nj/qHI81FCqlZ5f31GKIqip0xzIDH
d+10RyoRVqM4PLLyA3E2u8ahSAdN9tUnbVQsGTpxA9k8zMv/M5VbLWBqG7IgfCkTQPNfj4Pw4Mmu
Ezc4diUIxlDX9rFrac8LBsGhid+gxhf7ggQEUwfVRSfmeIgotvSlDYOxMS4gZqszC/pVnevhEiCY
Yb7CHBOa4QBelGEaRah58V3cbba60e3QXEqjsdZgg61NbdCTzuEab4vI/OJokprGotonXuGer1+i
5bs2nd/+++n/m2vXtTxpE4FqagFZ8TcxaidaHbZ9GBwd08rWQ1MuCarJtDUDd1cqax3aM6bQamBv
CUlPWeURjDv9/XRm2U7yZBb0h0wMxF+rrD/6Nr6QPghxI5V+vye8zzp01vCJTAG5ux75/5dH/4M8
eklm4EP6k5v2H/Lolx91VuR/4a7+62/+TU81/8d2kR6jszItGJ4LC/XfBFX5PyRruYJ9G3xyk+Hh
T4U0BFUBcJX286KsA/72p0AagCrXkOnxG6VNoWz3/yKQXu73X8YDC3U0UmuXA2Q0tW1h//U+1GaP
IwZr1SFwvG+6W4CHD/MifMEqKv9h8JHLi/3yZtg6Ta59B8ao9ATn47ebHjdFZUkoTGhazWRn6Y6d
Qj/KtVnJaIvntRbfGzbKXbKtxHTxcv1WGSMcCMHeoc/eMze7KdICy+WAmmZoaa5RgN3YScCEm0fP
kRZPZUofxHHkKUqVtyktdL7dYoKyE70eR1oCsaJtvEA7G2FtjX4qtr1R3/9yBfzNKOsiX/+Pf6hy
6LMjbeded347qyFxF6NM6FTTiz2MrYZWHZNgjyinocC5TkyqOSgsv9ki/WDrA1CvBkiOb6+F+b4l
f4bA9ewQiuwjs7NzmvbDRifEUlPV3uK4zdYTUq2tRZPaKpqBIGDzNelCmnT7pEvto4Uep3fsZsG6
A75t5QX9+SWNkVoLkLWLC8SwBM0tN36JHLu7YeTQsKUWznMZSrG2aW2kpEGtDJfQQWVz2G2vU5qm
0J28BP+hG7Rv4KQbGn3VIdTmc07tlJw05OPaiw8xiy5WdpK2gRt9mPF0QM4HeoAPIGzwbgF7nuYf
VVrdJyL4cBKkkHMSfSq7CREN2nX+WTBs7OQz7mkaT17/pa8AJWVOOmz+4bP63R+wXJSuzeekPNb+
1u8zkajtUmYsag5huOhnK/8plsm7x2qzz8dFIEunkIZ2tw7sWLFaXPxoNWIuRx0aA5UCqZp7Mw0P
QUI7B5cargHX2VL1xi8eDTdlmLMqqvQbS6t0YcWxY0UpFSNuoRkX7OuSAlCdtlRUpwfztRep2lhB
9KFir1mX9MtWlUujmZ40tXzsODWiH5xf3tc0pJBCMsxbGuZnuyj0iiVovNERQE+VnDKrfKHAco9N
LUGIv+ii+nNkJu8EMt77zdTsaG/1w3GyHBTvJBL6xh3xFWdF2WzMbqhY9et2sULyBAp2fIp2LhQW
fu9BmAO4rwkHYhjHd54Hg8sGVdckHxqtOh/UY+ZxxfzD5/Q3txQbKg/MtLZd8mT+OlA1tuy6Cb8y
LVWCgWuBf1MHatpRG2RH9qm1k3+Yq82/u4lBSktla6UBz/82WqnebBAK8o5ylKfSce5nHSEzXG4G
J+9eyyi/lQaQtEh31Mq5gqMl0NktLEREuUbcFnyAPwwqhEndPyyf/u6a9QD7cbVgkvEk88avXE6L
8LA8M1LUYtbZa6j0uCGHxkxGQqRy1borwEHmoH/++2fwN29rC9OWytWozuXveT4edhidIvs9ZCr9
GJV+EiXjgS7ij4aaIlX6ZJ80+um/v6kpfl83c4cqix+jlGaa+o85Kg5Myxu4cWGCoVSMgrtgGIHz
DiiKS0p3bglAwe4B89rwkt2nJMY7U430twpXfJimR4+IbajHtMRtl12cuGDLyiDjIxzakz1/Tk0P
6znm6DyeUkSRS3clRfyTOtm93bD9JdDrNa+Nh9x2bvKeUz25UAMSBy0+77tNxxDvtO3s4nJouTbv
kZYP9IYxzyQpWfQOE0AgTzkttFXxHkxWunJzWPgyHHEm0sKvCvoejq6/teIZzsWw8bsBm1EFgc3H
7jpX7nuLyiZRHNmAFXYDEzVmWEzwMGn7Y+zUyfRBO8ZR269J/tnqBM9tuUIHl2JF57JMx/lsI9lC
N9OvIYYAPKx2yK3QQ480d2U6UZ6nOmUuz2Vqhf0wPbotc05lYN3pIu8JKioH5nFyVSXf2MlAZl1m
B6IDATGwlbU8PJJhcqipahQdSMCRhKcVqeL/FOxi2b/HZnFfCtPkQrQWILqnlnv3FzCtb5HQF9Kc
PwQe9YJB7mKslVSEAHQvbsvee9CL+zJEoS8XP2aIMXNeHJppFRyn0caqsU0XB2cIKwJhgziYi7sz
XXyeGYbPcnF+Kiygw+IFBeMZnAvsoV28yKAXx2i66xjQNy2xUpvQ7r1VXmE6N9Q3mtd0ByEFTU1G
cLgekAumQPMKV219kwKKnKH5Lb5Vwlc/kFneuBaOVlt5XwtxrMPh0SM8cBf1MKWLpt1biV1fCkI1
EqOBZuVPMEFRKDJmbQsuJ/zVUTl/kiI8Y7J91BUwcOKcQK8UiaJkQX978eNaGHPV4tAlXASX92La
Xdy7c8cSCxf8sSVffN2ZE3WhfCF8GK+Yf1bj4gKmnP3czMVnv+jUGv/Aa704hjOsw3GMh7gK1uiA
jU2MuVinCFqdxritsB3jiaNc0roPvG+z9l3vEHT1EYnRhABv+ITU/rBwK7XIoo2TDJd68TdrzpCb
cqrsl3bxP48YoXOwH1MVFfusLkFlwzsxS8D8JBJkRx8KTcjCeu0qwtgdWEf4tJEYLL7rEQP2uDix
XSzZnCsio7HrCUNx9qK52/rSOwJ3OJQYusfF2a0Wj7dFqYmlGWAr7N9xO6XL6hQikEmrzidqjHKZ
3uiwuukCp79rmjLa9YunHKTopoplQQgkmsS84pIgyRzY4eJGHxZfupQ41MmaLql0Wac6V+JYLpMz
VUAc0jjbtV2Gm8TM3lBAruKxCl/mIP0Uq+pEdfIYO/iZ0Q/Ako9CelbwwnFMtVjpB1Q04eKtpw+H
YACzQ0ySI5fdoRKAqHwNo8CavAcvcKhHIcwN8KmssZ48Z9yuq96UD+HgGse+SYCoWITqEvOa8DJM
Jc6+9O0XValb2CPJtjGBTdLNBB7L7FKNhJQlVmDt8UyttYJgUUTPeTKeYhMF+VAIiGxp+TxC/tiQ
vw6fYKTekXVAmRZ2gZ0wl4YJRhFvIRuERG0GCQLLHIwCnU9sI7N7V0TlaQaLgGSQJojxJSvGBxat
6KwTnHvSYvU0Zgvvp//cW/ljIPj8s1qIk6pHODU0a3pWqAsvoSAJDyGo8Un6jMxzzhBrB/mhicLF
5P0QL4SHBtRDszAfiMpG8QEGYq6bpczHXd2SXU7647ymhPtZctusRsye1C8oMg0xMgp8okm2r6ri
cy0BaDYAioA0QMYs/BJeeQpprb3xw+57xWhzxHMBhXBs9g15mHTfEQ6q48Nu8EK61mAvNPwLMdbk
ALab0g1fkqz/US2gjB5iBiPbbTOeOqf63FbdkwdXI7HxY8830FDAdnmIu5LJJc+6hvc/u8jvldp0
UDoqaB0Kase84Dtm/EKreEF6TPj4Shgf9QL7sKB+JAv+Q8EBSRcgSAYZxJEZSPWip13DUJ/TU7hr
63RGbgdSJEjw1iSjuTcscCOC7qKbpuc+958Gg0rHWCDaayBwlFb6Oc45O6H9UooBLFcdgYJ0Sppd
w/AKj3pJBxLJQ0nz6qqGX+GpfLAD0CgFu4MkhvI8oi3oprXPvnEVLziVcAGrpAtihdd81kPTsPvo
/5e98+qtG+my6C/iB+bwenNQtiTLeiFkyyKLmcVQJH/9rLoeoN2agY15H6AhWK3Ey0uyTp2z99oP
KH1XGRmfPA2RvbVu/xRAajH65jZ3+mxTheOGCSYyDTSqLfYpZtfBU8D+5rhU0D2bSfCMRJWxAh+e
77twOJKrilgpculbQ4+J0cFqmIxCB0nf+Z5AHJNNF/IjB60nhhcrzR7JOltNGUBb8pF8Hgo4QxpE
b+ScI9MeW8jbgRtsx8EBnhhKBgLqqYmgI3QXAM4ynAbmYqpmuZ1BZWhUTh7N3w3xyl1OqLGG6TBo
fx666H6yWKuTKH/qAKS4E7LY3oS1CLMELI/flWSvA+rBtQo9R8N7Gig+ZmlemSE7P+rIlaEjLr3F
eWkg/wBSszUIKIQIVGg0kAcjCKTXDwduQJH8KDVCiGBBpg3T+NQ3QPD6ogE0BHHIhjxkGtGPuEQX
p5FEc2w85z4+ZZqdqDjWY7vFOXsYIBmNcn4sNdpohnGUadhRHxDXN0abXLGNzIvTEAUfzAkhC4eS
A4WYpDQ6KaD7rmAp1U76EicvHfl9GrREIx/gCuwlS0OYeppil59V5N9tBMtbB7Fp1ugmMtMxa1ve
DNYHKQwqoyBRX1MNfJIa/TRqCJTUOCgJF8qADyU0KKqKgKdMfL0yeeb2+Yc3+iA6yUU6WLP1tV6w
AbRQO+zWRezowr3kGUcvAhemAA03waua9B9j/s+tBssqbXq5QgMLKy95gjMZTLjEma1/6zUFKw5e
7MTyXgxUl0LzEBZoWUGP4dlYojVDA+pWWcLtAK9lseYqzduCiTFtPc3gMoBxpRkmrWF+q4B0KU3r
CjS3ywDg1QPyokF+GqtxF1VAVeHHPxEt6R6Bb2m9E5JLzQOzNBmMZaDYDIF7lzdnu6+OLmO1k8HO
tXN3MWP0vWmknd4Ayl8fmO33K1x546b3vXvK1WVXO84Ec3gmOWIx6OtMwPAgBLTHi5QAiTrsbS0q
+OdDohsUZUZojDmgWJkCovMA3+3nCieZ74XNySnM5uQTVYCzp76Zp3w5pW2/kBUtkO8w4NLnErV8
bwf7oZj2UPIObhidk7BEIgo3PbUiybOzegbnLXao8EE1xjYrh8IglgbYP/PM2g+Ofd145rVZOTrM
Helib19ndsoVWj5xibPsMlsGkQlvBv3uyvcAFrdGSWC53SP2QEjcWUCIjfwnuPQ7tZRog8LqJyOT
6wBhFkb31TInd3E8kWmDEjsK0jv86U9Vl39pc3FmfvFTquksbB20YL+FA+r1U6i3n7TDNUHmp10k
dzZhepatSrY/AWxexNhUGdfj4LOuDzCcip/UUEwLdZnippvMXFj6aIaFZgNcLEzXxgwotyBGcLMI
1IdNVL6y75vJkAdEqpyh2o4BY8rat0roxTrNwa7cI/qM8dQ0+4sRctDzZ9+eCIwY6mefSugEDgY8
Am80AKJzUnKLGqLGizSH8enyoVKFcTJFfkPdHe9i7StcBh5jpCbvadK0J2nCploL9MCrVtaPWd7/
6Hpqlcu7e/nX5VoRi2dtxBxTZzsJ6duxBWc91VyUy79CdwCG2volk8Jo3cno0bdlyPRg+W7XGPly
Pz0KaX5LMro/aqye4zDeV7qhYWb5RzbGj2yYDm5Ru+uo8q7IOH7ClInuwyfWcDC9A2bsjkdDCWoW
7UI4099JesXGdewHPBz5ET062y40k8TCsll3HWhkZuVtkQi/u/DsLz3MPsMfguUA7aVBKLbFhk14
u0UOL+zaKI9Mw9z6yzWKDepBb0cIxgQfnO1JzOmRffYxujTkPM/4OY0MJKXkBfTkMnjNhBBhAYXo
UmKeAraXMgCfP82zvW39j1wv67r1d9kkxgwfGx+yJrCHQ1gjVL5suZeR3828EZXWCAOYcKrNpP+c
iB1SXuctKX5cH7TwLm0uo4weW7N4bRdMMFmO+tIssh9dnH8gzN4GfYE0iteH1D810f3Do5wQ9Znp
FrrXQ2bjBIsV3xTMt4hNAPfWrK5YcNFt8jzckgRjNOjZmykhW4QonREX5sbyo3Tjk7TYj3BZZ0q4
TDRvYR9/8WR1yGY3WEsnPwTF8Fb6gOrEaB8LWuRXuIqKoSCRiXD1MawYyfi2OpCC4/dvXc0OSl8x
TH79Tav7mP4CVzndjRbdA9mXGDm9CeX+LDDKhh5tBNrRISZS0jbM4jh53OODbiuqmqlNrKb7PpDv
iPKLVaXmc2Ml1OsjjQo/677GIbD8mQ6HZ9bPFuL0tdvG9DBydUb9RqpPz6qtJKxWh6KJnnu1KWUA
p9XgoHyjv5vGY92dB4ub+/L2pDxpRCrAFsQgenkjmG9XzwzoAMrSGVRefZtFyPtyc1EYz9XD4k4K
y1jD7ZE7N4YT3psejRPRUk2HUfiA2ioljICuRM9ZCTK6GIUvvolBALGk13u56vIp3ZaWOa7iiepE
TbA4LPNjgZLspuOvRkgO1BC+agIWlo4j8wdzlcbhY5Eh1sv019i1tVxQx9CzL2+Ak+otte7EoI++
l9L9UTT0hqK4Qalq/hSGeVO5X9JRU/rTaHc5pSJrFTKltW5UMm2mzqkwJ+q3s4bq6yDMxDuUXgWl
7uMaCw76joQqLvAt5owv5TRhs6U7P9bs5UrsW6vBhAlaLEsPoc66Lpr8gJWPlg0LxXbhgl9NPe/r
pbld0Yyjs60Y8gsgW3R4DL+stnU+2IdyKakXVIarlMZw3SCiw2Ld03QC7Zegyh561Z7qOXtNXLow
lnE1Aq3CelSfitJ9iMM2Z4BasBynwblVFgoNAyhuBtkvKkGJdG7VH6L4S9p1Yp/GICV0niDbr2qA
PUjABqG8ip3CEk1HS+DKNbyXhNEDu4Jm21YxUbH5d824OOZDC/YtXD5K86nXF7CX0lgzovwV9f4M
EpHtccUfyembWdK8V02wLx26c2ZGWwlhUkZfiJYFFx79C48ghvNlJlMY2QftFd5mFT6Kwr4pFu++
gxCxpYDCp0e6OSxs28DVdLnGAJ8prN7OzorbmVsX3Kw5tPddh60xrfMPc+FJC0TM4VG5MkVpb+LZ
oxtmES9puzgP98Ax2r1tiwhRF+HYZkdfzWiOM7gOwCG8dVHd/YhjWMZ0ceP8qm/nh3RMvprYQtaT
bxubImrW0QjVEqEBD/gxPPoxQ+iZ+5lX2P1sEQSuZ5GePVgy7Eoc65C5NEijTB0MninrFNwC/QdG
bQx1MdNG2IOVeMC19Sbb8cQSu0HpgAU6IVQbCJhJxxCJPFUiqmdNPIj3dm/cJuhXa3Gs24M0oUFP
oIRctU+apj4yKfgq3P4eyuyhpiNl2SR10sQmaoBtx96qUt6PZ59sJK2EwE4ME9kqGHQU8xO61oNV
Bm9jaPyQyJkgriMIsqngWofhNWWhyAStKM9ZS/Y3jZ19bYo0X4t5eg08ZeBqzI+jU1zlpaWh8BYU
kELrqfzuBprNwevtxxbrX7iIG7MtbgiXuh9qU2yLUlwteJJXMZCfSJrJua3979ZQvPQJm0URFlvM
Wdk2K7geAzK3YxM+riW8FyteIOJ07Y0Rue2elm12RvsWbQyTta5H2sqFWp+nmTLF7++FSz9zhUFy
Xsp5i+DkZ7zYbbg2ge9u6TOnq9ipl9PlQ2K2GDn/+VyiyyhaALxGV4dn2VpyD6jiQXIE4JEKPDsu
z5Bxgo/SIW/lWdJuyOimIbqYsLZTByr0jGuLhAg+j9L41nLseoVOsaS76FSwgkEfq7BiVoePmGbB
KhU2yX2kGvuqANlvgAHq89zhitD/bMAHnC7/unzIc7SygrV7W5DkfLp8QPACBrnLqda0u+WfLyyp
uKLnP22TjD6hrPFHJs6XZHDEFfzjVrUk3Bg5IXgubZFDFTOfpGXK1rg7DixHHvhF/lDNqg2oOTNP
/3zwImSujjtMkKTb6my48nQZDfy/KOEvogQrYoL72xTlf4gSrupBdOKtevud2PbfP/UPsQ3dDRRb
LkXmaRftwX/LEiL3P7BdbP6LrIsq4Tdwm/Mf0w5tk5GFbwf/ArfZ4X/CyGXkHdh2ZJpOZP1fdAnU
IP8e+Fm0911mTBZNRrCRnv1phi5mqQbUOdg7PSTwIu2iPZTDx3bJd/kcCkS1vrGt0pzRjZzW3lRy
9RZhs25HMFItvHVMYXOAeDDy8yvMOfO+aq+nfqBciMsnKyNLrlLWpnZDdHFF3216ukD7mMc5hvP0
WFpkALj9vh1quqG2/Fa4LYAfyVhJNAZZspIELPk1vO1STP2BJJKko+Rv6hcqoGVX4QhfV3RuMvRp
pI9g6aIi4smmBgJnIT40GMXzlqSWcDD3sC9xSkgOoi3B7brDAUjCo2yxy8qE11qb0OpGNyRJjiTy
ZCTOsmXPYlUG2QXBiGQiaQ5Fis0pYHNTNMa8y8qgZ6IPR6PkF8hmPk0tSXCgi4nmnNrpbOHS8MmB
hjp+S0v/YFr0GibaKlsxqgMqsfeOnBtLEmZCat7azXy9D7GdXV5PLSVE5q+VRcxmwqMycn25Ky0y
pirC1dniElY7+PE2TChMs9B9nekZH367ov8XkcVnKRsXiOv6NoxQ2+Gacz5L2bI5BJ09Ns2xcaLH
y2jw8qEIu2qNu4E2+0wE4IJ/wxw4KBeP1gIN8NfJ/POxQDf8Xe9xORSc7Xo46YeB9VnYAs/GnJCv
NjCRGL2IpvrmYKoEUmcMd4ldPtHK/Cnc4m9nQN8Cv+lp9J8NHNsKQov5tGV/VkICwbeWDrHJsTPE
Fe15KrsnvQqu0wySfg8zDgsftnhFA7eR1G5Gp6o9m6kTL8M/tvXy/OfzYH+ay12OyI0CpEvcsMzo
eHL8PpfLTLtTjHsKalFORFZRM9AfJfZH9fuppvdvDDDXfbfwt0AwzqoCb2gUOdtz3KmTQ1mUqOjn
OOE/8v3F2kd1sb/8KvAr28mBvt7F2Zc/H7SjD+rzafTQJYVaboUERY+9fxsmJtwBaG8yDhqN6050
84HNN/3Z0SDmNCO8AGOi2Diq/eazjVm3CfehgF60wghRb6X93vpztcdSYqwGo773QVCnon0qYgcA
PWE5dQqDm1Ft0Wbf+xovWmF36CQIrNxQInyH8HxDY40TYYv3id72Dr2tora2H/BbYN4k3eUvr/iT
6ku/TVireaWBgxvYcj+94ilPCpDwpjhWvTo6hBKuZCvKfaKe0nCxryB8baMKJoNpu9mJ1h8pW6AT
0YrT52xUkEA+ZOwyjuUu8FswQvitBRRKdOxqZU/R49j6Yp3FNwOQ/62vNcBRMzRacfkWNaCTPIyw
CIgtc1d5w1tbT8tBGrS+awxdbRww43e3Luk+f37ZnxUdvGzP1KpL1wyQvLHq/fuNLqwumMvByY56
t1pHg+KUL7cyLr4bA2DI9qOiMQ4GmDguBDKbpPbkVm6DjsYCLMhkM/nnvkt89q+ee/PnY3M+qU0u
x8bxoaDwELi4n/UtklG600s/O7bzwUQZe1qK+qUOJUtC5z/i/oE2bHjby3Jgjyhx/IY4lQQFllMw
q1bj1uj1bT7Yr12QfneXmTlv4t9zWeocYCrbukdBZS3yA3hWCDDlcYno6VXnMPTuGALLg2Erk1Ah
QBJhUd512Ug8NY6XhjQAQAziFV21f/3nl239z0eYh64DEQYa4CjAHfHvtwQmuxKMJbPjQidr4xUZ
ggu62qbfa2WEuK+YcbJ/3aveISCPT5YZ8oPVpg8Z0rhDJYa/xq1/Kjy0vtx0QcaalDIeVNtPh+QK
Q1H+R+KYxtgYCnO5NSHbEwVTHSGPuMcU98khgTtuRzpXKMCFFigDToH1F7nN/4Ku9bUkjcuBPEzX
sz5dr1nZ+4Y0uE175lCe+47r2QAvBo1bZGgTbJ5DmHSJfLHTddKYDLnT5kATajrNCnup0wdPRWjH
W/Li/Z2HDbv27b8co/NZnKPPFmr2MELDrZ8m+mz+9vAc/KLD0jHxKOk8YmDhwkoAHhCinw077F6d
drPQTDhD4QXzn34PxoVMNQwON54obygo3/OMXnLYvOdelH2ZLKCBkuDHLCzvbKMgSYyNzxo8BZlb
SzmeM9t4GgaA3jWKq+sCfcAmJI/FQAT0l1dmfVoW9HWAypY1HaCx1u1/UpyNM36P1uvF0XQZ4bZ9
v0nbcT4zwkk2vbbVOBgUK6hSq95qKSuKIUNTMJcnr2NgZgfqpBhg5pnxl3vG+1RtXAwQSOdRsWoZ
lhl+ukBhr4/1Egdo+LNoH/R0L7uM0MXZmB89U2XriQ7hWuTLA0wtS59Ahhh83LmwRmwMQkuUsLAF
lbfpptg4erBt6sYJIHzN1gG6w27BPu4Hqrg1x5IchhFI3ChCi4k0IeJ4Lx6dCS8jwSzGWw0GwXMY
9hdz/z7lLp2dxaLN7Q5XyiV7vPbK+6GF3EZ8qoJIluO5tRFmIHLBsR327/FYLud8GG4qO7duCV8g
RCg/tF7Tv4VLdj3h9a/gdjF2PTB2w7GdRHsjB2nT1/DIYqHb+hzI/Z+fSxch/m81gT7HnlbvRgE7
JMTKn958ytVYYYcwDiAL5UHRRC5aeuZ0sC00NJ5/55QjEy0IeGE8Vru2DclgL9tm5xMGUFtIIjrJ
Rj3KJ+9IN2DjpWV2N4cmw/K6Ocq6+lk7uNt9N/kaF1F34H4O10kkEX9SZmIK08yR3k3WMXiSHQYi
kjqk+62JHwPMzeycrmqAWzu5RC+4fP1NJpn6O1UcH+fRqU9LR3hLysC0MGa6vWBCk2YighRawKA+
VEfAuqcYziV4NEA7RPRlW5f9Uyff0m6+XQo1r2XIfsFB4Zp0UXLoc+iiwmBoAWIgJfyCyFOc+ivo
GCOxddGrlxj2fVXPtxwxcy9Z7xajxvO7TKewAUb45zfo81rOG4Q0M0RDjron9P3Pb5AZVX3dFZwl
Q9Ds66vuNo8rEyU14/zZmveZh5FH4fNuQ9plGM0e/YKouSAkvtYjS7AICD006mLt5DSZq67rt385
wk9F1uUIWce1y0N7PT5vCgSmcVhyHRAdXQu3CiBenCQo8Fjb0betFLfZSoh5p2JS0QtJ/QNM9XUW
lMnBTJO5bphTLsG8ChY2YH85OvoFvxe9l6MLgtBm64C2NQo/XeBz2HmdO2VcZRJnoBCk1WJLfC2y
IN/FNgkRzcRAAvYYjN9SQIrLaFRnNqkeetHDXbv58wE5v3b0/77nQscxSfQCXuRwaJ+q0kI2Blod
Oz5MDo11z+nyhxIL28YKj9VYGS98adenorpKhEiJFfsZFXbz5tTfGAAyDXAc+WMIdamalge1hOnZ
rX9SzgwwvIikF7FPppdw7mLSV8hlbsOdx2NxXYzcFaO1EKdWPCdYZ2BU99sxn5I7CRAE6UfbHHkr
r7Ope6/JttECUiJe+uUutmvu82SMGaORKJICdlkv0ch0SorvMkvTq8lr8THXEohJRhWM1fTEpO5u
oMI4pRHHSWrk3LnhD5NYzRFWnYTh6EzRAQbqeSj4VRmd6B0mEOyEZvIQ+Ut4rFMW/zJBiEkKmTg1
WazIdVqAOIzdB283wVUZMRP2HL47EmBJUUheVJmBhid0qKJnfzAR+TO18851giUxgFLyaIffONkp
yGD1EJtuvAsUQcoJXca1zwaaRS60rvymR8YI7+85DpBA0nE/RpXciL2f2JvQbuSZBfXVCNRy74B1
cDV5xVsQ0ZUKSkihOxfJnIm9VRffAstglo2Oc6UYMyOUioEvj+63snI9aj2xySMQrrnhXy9TOJ1L
gkWIHgRGFSFr3dRM8tHgxOm+lrH/smB9cO29TMcZjaH9MeNFfxiK7C1YZkUfCOkMKgVMfr5eQ3yU
A8pxNy88BG9Ky4iurcw7dqpHiLXgLe6rcUHUongnGdvbUWYD/i2bjUxjnPhBRCZtj3TXXYz0jukn
3V2iWMhZsvbsbux9b3NXLyjNjoubNRvHiE1M/cFzYpn+Zm6qm05NRFr6qDxac+rWpudDbiT0L0uq
+jSLaCCPJvxBBgCCx0DlV/SAAAm2hYR5M8lHts3lzh/ygJ+cNfWBpi10erGGp9IffakwtI7DPjF8
C1VeI6mg8cl0NUFVgXXtehhiRdCdHeRrh2hWT+4C+4WiCnrlMmBxsDDNs2HZjnbgbYrGP7tRR1tI
IXiVXbC3UaSaGfbe3Me7DnYfBpym0lg9aQiez74YCfLBF+49dn1CPDQbJh+Q4y71gFB0Et6qiMvk
hGzvbhn0n/CDq6CozXuztc7pyLaxZ6JzKbplFe+yaFg2rVUiifMDACmVtWeLYxMH05Tgg9DYG8zg
GulRIwYDwQIBib5BDOmPnsvX2CLMvmPavEYlIe7Qe3irpWP5csLnemzFPZONmNSmwtrFtTleR2h4
np2YGzK1n2wjmZ7tjjGe25XLyqZg0lg/ewULwN7VfrdH9hZfAWZhPxb6u8Jp2ddOX8Zq9q+pgZqs
jA+R4S17H8RMZPiQNMofo0kI5eLGwLHyKLkO9EGLLrq1iiBcpzUDsw5D8Npnl7zLnQUdJC6bTZS6
DU/lfeukyY09//CJUJ9J+7vOR4TNblaX2JyQBxoZsgSzgm3XDFayx4L96JZAUUnlghruuIBJWcoj
Mz30UJ6KyjcZKE7XMWC3rV2l5r0xDRtSXqfnWpZqb43EMrrZMD2HTZ+jN1uecihP1I/GAZe9vA1t
Di5PBHjifnk2FhIbA0RH10vYDusUlOVgC5Jm1eI8N0GGvKROx/PosMtlNRRpXqy5rXYNvpQr3yFc
KxC5+7WyE3/jOBAGZjtx1jU4zW9t7JLkloNfjBYXnSEWkC6kPwHS5SByv9tayF7W1hT+wNgNYixx
UWRnqGFo+jzIxIq++IZLq2PO7LPlZa/kliV7KrWeUvJmDsSWQoOtf7u8uJJHTzuMmwJoMSzpn+VI
14Bd47tdt92u9Zzh6CATvRWL5BSW0f2Ydz5XH0whttnscCA+DtFkbarZJTSuOnhB+lhiW7g167rf
uAI0Fb6sZo/wGWIab2VxtJT8HkSTR4PSao7FwHNoNMjjok3yYlHIlF7fnVQq0msyLM+FsPdL0d57
KfdgDRl940TexLMe346EkXUqFDwcMewdqd6qWuupzQqNaoN2TwbtriF8QuToJemM31x+69RBmIS8
GW/zScmtGTopsudXd5I8q5RXrdMC3vIsiaKrzAbwun1E0kwyJ1pVw/bLU2NHpwI52rU5TugDLFXt
mvS8ELt1386oOMLOOaEzt/YM477I0s92RYLmsoykv5utbNostf/Q4A28TWmHB0M4rJlSFCe1gP4S
jjSPVlSbh0SPSw1TbeHjUH7DiFsXfnGeRbMePJquce2SSVa187Wq5VNBdHacO+MLSo++pHnDjgXX
cJgT0QymNEPqchCluVYlKnJ6UADreeTiyMpQM1bZbS29q8qHMaTSEv2eUPYuBvsLcTBlVWMRbMva
+ZJ+UEZaZwNZZ2S28pgZNcrEMrzqxkOF/+zgtnW84oo9Fqn9sgBrukoDk2DI9GQGfbu1SkpAJ2KN
bqK6Zxs5MLJnPN6Ej1HK7iGaiUUyOgvlOsst2G4P+EkIg7yfkI42o712SM06mwTV+4AttjGI2xXx
Wc7B6jCy4xmxdtESPuVT9B4MaXUdgdRh8ElrKGuYlWOyQ8A7nxfVyb0xZsAQ0LONGfrvTg4wQZPp
tnCraB8peNjjR9eb2V2+GA8kWKRbAsiM7ZynLXkN87oJxvyEUcBeleC210EG8K2IwPgww4HgNpDY
VdbwSU3VHKNMPodCvSrj61T6ADIIITRQ9rZh7H3J9cCD5/iRuyBE0kxl6MkYqR3D6I1RBcGhc/he
O3GtK7vchmTGiYE2I7dcx6KLAmlOyPnqw2XvqGbvAywwBaR+VuJpLm9J4FiIrjBpO8ldrVkHs6Ye
TOAPsMw8JwoeQqvJCBaIhABUQn5hJmh6Qqw5CvOU7PCs3zjBwJhGsxYk0IUM+AIlNd4/aAwDWIZE
wGfAzU3cj0Y2bONq+N4kMliPNGPmzvmWBIisJlAPIcgHqdkPJhCIAWEnYXlwIZQmRIyaFeFpagSE
/G5taJKETXC0JkuUYPWQpTdrc8l0PmgVIUzHj8VUwDs4mk4RoEPVtIoRbEXzVWmGRatpFo3mWggA
F2p5sTXvAlIU3EDNwLA0DWPSXAwFIKPRpIwKZIYFOiPTDA20x+DMwWoYWD3xK/W7GeBGEZrfBACO
VpM4Ctnt0abxfI+LBrA7ESpgO0xwSeDPjRcXiyUSsjf29ijS2nCfdmy3QX+guhqxBUADGTQXJHa6
p1STQlyNDKFsH0ej3iRp8x3C3xkGCxGPmjNSU5GMmjyS+ftMk0g6zSSRwEmqyD9Log/FkhBsNhm3
ebWNNM3EAGsSBOiW86DltA854g7gJwoISq9pKFmP3zTXhJRMC5hYvW6dZD8FuB8hqUxsnIY0uCp0
Myhq7DcxNNetpq/A2bqSRvHDBssSJVezj1680rwWS5NbqNxuekDGLNfg+9L4ex4WD35Qfml8efDH
5gm1IERg2hqbFvj4yq1uZN6gECvJnkt48EW0ZdBHcLsomC85gJkS0MyyDE+pJs/QS7Q2jhasJ0Z0
9PPE2rx2dVkR24jLlUcBfhttEtHdQHO0Rzyo6ZdGgpqbY09eMwLklmgnMOaLfKU4YsnWnBw/jZ58
AYNeE3QuAs9Oqzwhn1YnwltnlJkwdy6fXr5w+ZbLp78+aF6PuKB7xss/Nc+nB+zzSyt6gQ1dvjFi
fMjSp7/n8vncQgjiKXS+fOZfvtHSJKFoMq9+ffrbn9I/pi4YolYTiSyDLATNKGrakrfi37/Z7jXW
6Pdfq7lHNOLJS9av6p9j+PWTv/7Yb78F99mXSvOV6gtq6XIYpuYvZZrE9M+Pfzq+yy//7ddcPr98
z6cTd/l/v/7qP99z+bUQ3Z4i8rehfV8nHtt1tzeJkwRMfctUGHA96gAVTG8RaCpq1WE/aVpVo7lV
hoRgNWuW1aKpVp7mW2WadJVYo7pzQgr8rFQvZYqnIRdvEKKvC0kbtEP8vC77HV56ZyNBaal+8rnU
oWuZmrMlNHHLAr2VpDC4grJABK/iY9eDhiOZDetDiZak0vQuC4yXqXle8M3Ko4zTUwdZ76pm9u4H
zRWAPLji0XHyw3xbOWzB2ICk21Azw3zgYV0KRSyDJqapYrbmi1WaNIY3cdqFx0UTyIxpeZOiuNfi
wwT5pWXCKvOBlrV0+zaO5phlAM0KL1PHwqoRrynznEnnXs56DqE5aOGEMj7VPBbzUF9IaZqZ5mp6
mh9IHFf+Y6y5auaMbwAZ3RZ2WLoPjbvBHlpaJNWmckbsHHh3MKMcEkJ3H5Kt1PS2pNYcN010azXb
Db4Z003Ne3M1wuaLoNUNei/4EWouXA8gztGkOF8dfS6DVWC/F9RstsPZ6FO1s4DdbLMA0FgW99cI
J2AT2obYT9Ugr2lMUPcQXVaXxk05tdGtER7bUl3T13gzwdrV4O3gIiND08S7VHnzKuifMicOr0iR
2AnJ2XOi+VsDLs9jmrSXGQS9HpTeqGDqUSpKYi3g7NUA9xpN3guSKDgQ/XbnFjxQAaCdUzB9I7g+
pbl9lSb4SeerjWJ85Y8UIq2m/E2a9+cA/pPsqG/DWu2S9iYgN/zKnR0IkdzYq0lzA+MS43uC8ZEg
ioyfjY5wvbFmNBNxJDMGWhved7gY4rCQqZpWLZMc7SHIIdlZ9B5iC4JhBcpw0UzDkOQLJ2WSOSOf
DSqEZ6UmIM6ahRhqKuKlXvQNH/0Ylndy4usYnHoiDmTXv+cTmXkliMWYhCek78o6WL0f3qROvrYQ
1/IHMUjZART1eWjueGndtTaEVcyVb7A50dAIfnaa8YjclmtZcx8zDwLkAAqyUIQgQYaMjYEz0yKd
F9OZxINqgzULjuT07mquJD+UrvoJnwEGge1c+68jBJmzDL5nyxe5LNgAl5AGvtNdz+G6GYXcLknP
corTz3OpJCuhbknresxBXjJFcjUBMwWFmXsGbjWEtm1ZwHYLyFFPXQzFJJEy0I2R/oECa/Ax1S/T
UHHpOyKkZvZjukbtrZPZg+4crZg051eEA2xTVMskewQsxBKO59zKs63JntnyPdSkz8raOiUiBqkZ
oCYwUFtTQacLHxRQaAcwVI8H5gHNJNANsXNE95gDF/W876aTxnRNjTup6aOp5pAGmkha4IlcmSaU
UgGuVGpuaWGDTQ7Nxjq0rfcKV5+Hhovu2vIQWAYCzQjmCdLImv7FytNzD1h0PzjLu5kBHS/nL3aj
9uJjiCHcT5MPOTjqtphRP7gAkWPjK2IA4z5bsFhhkFr7uHfL7XABtV6Qrct8iB2bCxApCmlI60rj
Xdkmp6t2xqtR2UW5Lb5TY0waCFtDhl00IlaAh5r08Dmx5UNEUtCKB8YznHlQhuI5wmnZaOBsp9Gz
YNmva1i0I0xa243oogKp9aDVGsKQa2aKySZoMR+Ghlvu5bsnyDCqQ4pQj0ZLlenAJKJctwNE3Iy2
BWlnH6UR3oc9Sso+dnEuLe5WPHTEce8K7USvoewSfHk9a+wuwwInsN57Bxl01/dXZdJ+jWbk1Rka
YkCc5aMmtO4zjfM1FD1w8jR90pm0kRXob6DxvyVKcunSTLD6rQ91GMlXV9+hWEuukXYLGMJNA0zY
gSocX/DChZWv52FmdA17OINBbGsYcadbT8vin7KKkqIr7ODB6dMdXkZzUi1YjsC5gm2+SqXxvdOk
SxVgs6rYsEi7vh77vsVB8RxYw8lsXzHNA1S2ETn35XzElnFntqLdw+g5LTmBY5ThLWYtZmephjAb
0JhTjWVu4TP7FHptD7DZ1ujmTkOcFTTnBaqzpfHOHXdovuDK9SG41gJvSRop9rMlc9I6mw5mNm78
oi/Y0MdvqZsCIXF68iOgSgvo0kCBMzjAAKdnCNtp/DJavTiT7/sT2BfufWJBl5pNoohxvGh8Nclk
NMs00jrVcOvQBnONIK85lJDbNQA71ChspaHYY3DqYyDZS0wwE2V+Gza080Q+X6kYO5+l6oRgqP6B
PL2K1bV47AbAAoazcnh6slUFzV2M8lhoWLfU2G7CZu1TD8m70UjvcMAJN2jMt6OB38Kl4mepOpkd
OPpM4O00NCA8gxRuaGS4p9nhMMQRqgR7ShEeyxowvmjUeNK7w9qkm7jSHSqlgeSRRpOb6XyeYJXX
Cbl0FcjbqVzx4PSJMN4Aie5wN4inmEYmGdBTSLrVdGe78yOBxTSFHUGctUk3j8e3AqthgHzAJwhC
RwPVicc8SB/Euqdh6/mYbnC5MsOO4mLLX8QyXu6ZtxKMgpfADZMD/tWSE5vhXrGM/2LvvJbjZrYs
/SoTfY8IeDMxPRdVKG9Y9KJuEKJEwfuEffr+EvznUK04E/MCc0FEeZYBEpl7r/Ut5jS4dVH4htYm
t6iAUKxoFvw7bTpA8B9FDBh+bkDEJzqweGpCD0lXuLtOq/C1j49zaRS/qItndaSukVlUx5kG7Stp
Da+dids0SVomR1p9Ukba6EV1CCS6voZhTxTTfJdBtYdp7Zw4iH5ZEng/SHHwJCH4NTR8RWLxSWJj
aICUH2rx1j3iHTL3rHYo1BFwlbeg9fWyusaelVxrxz40cKFXTNKHLebr4mDXxtZN9qLqk6PPws32
XUIETp6eXKYoh5CkTg9jsEM9Rxhs0+zspOlZzkScJL7Dz4E0AA+JiIBc6wAikBpAcG/vN0uQQGW+
1CQLTGX7Uke0s+vIfu2qUd8q811nBtCOdHFRZTwB9qWLaXonNTRuStvwDYDBHER0Z8toA5rBV5Jd
pZmtDnxX1jtb7Dcd4JtycnxzNEkHHzk11qzHZE44+Vg4l6wW0ZojwxU08BBkLdAnSNau4pHEYiYP
s3YTDWYnU0PxVAtsmmj2fSKlgP1Vzn5WmjP6QHPTS9uH481yKl5fA7WKLqBPHzqtp/YJkrGm864p
d6PwHvOWeOwiTrojpVuK0oXM5k5APXBJ3tj1tNcbxEG6U9JYynDv5IpScYqtjOdQp0fVhQra/DbR
6ciQr4hhsvA76EEsYFnM7+3I2RBRi0hdbpxQGZHfMXVKxPC5Icce77BjzGi4VPK95KbVy6Mzk73V
knOAw6P7htKPHM7C0Y94+pgsikoDc9/CN7efRRzRJ1Cy+Q11LmkbHUaD1BuPMLBQoBnleXH+LRtF
xZe5XOJ0ZbN0MF2cctKriTxuBCid6klzFJFDKVNeIveUJqo2hBLubB3MdqqPIWWp47B8wq/rRpc7
hEPBvAoxtmNsJlJj1VfCoPJDRKM90wUsYtYPK2MQCQIPN3zV0yzYUBKayNQ5LP+zMCKoy1//Pqb6
1pIEvU9yezhSsk6ISijmZovV9REZ/HBs32g0N8dI3r88aBxRvI06qIHZCBigRau4a+QbOYghOGYV
64/QUatNpgEzcIuo4KxINaLpp4k4JOD7YJfXRZ2YBFWxMxZqL9YQmBFK6E5fUVtkk7Z5dpyv8D7K
Y24GfJwZ/wI+9BjIqjPtKAftP+9cmLmzSqNwfJ9do6IHJmMrayFzI0XOJ6HZfb8YPJdNwqkCI7RJ
E0g6gae4q3HqJj5q32ti52hQK1z2zOI0KIUl2a5yA8cEyQztcrFvEjJ9pEMhnphtDzgP31JrFgc3
TvdouS24nuGP2q6VjVGw/wqRE0VGXMGyoZ4No5Ww1m6onfWUSWdciXN3uXO5lMmrjVvRSRFehBqb
pmekTJzEZW3N6ceXNqto5dSrUJMVHD2qmFw+l7ZBXtAs3jjHvTEC/ixIcrVdRDQ9nnG6/cgFQE+A
xfkdAoJezf1wn7mnNFBfzAwWN3UNqrzqy8y6doVk9aaPxqumay9WTwCVCLCp5fZDEPfbaR6x3Ovd
gTnxB1w8P/weWt23OqcdamS8tFUUd44y3KPAfGml+TlQnkebGYjT/1B7DLyzVgtfqd8d0/yB+PJ+
bGwWmxX5BmiWDrmL64Ii/9odKJmTZZ6fDIGAnanZTEOLVl/OlJFRqTyWznROo5lFnbzpa9NSj6Lp
0EWHYiLjQ96ZOXW9UxLW7PK+vx4KvJSdb3nJ5W61E86mGc3Xvx7Xez36+uXG5XFza7lbtTYvZZrT
FSryYh9ORram1fC7toaLmaF2qb34G1a+2G+oNuXVpDw7zABWTg5Wo2+gMCunnJiYU9MpyE4z9TIG
sEXoC94rrXsXNBhjGyi6bW0IkqH4QUiswT4WPJiG7IRZyjZMPdawKqObwV2tS2ujj/GYjaJyHjnk
MC52fSnuqnEdF+OwsUrJiU6Cs+0cTSK+wPThAfP65AE/YcKMnslNUabJ0R6T09jm49WKOKwaWbsL
s4I+RiXea2SeuxLJZ63nQPtLfa+U9RPLfoc5Xb2zLJPhTqhbHY2yj3dv3tid9kiexbg3u5BJd8C5
2GWOMXG63hn21Wi8/RjV7W2cs13dquIYBfqhsSIH7I/X7KDa7yOWLEwVUVxHiMx3VCJZ6wvtt+OM
HKPm5GNiw7VqJN+qsaREY+LU5Zw/Da/4kXrSFdMfWpyJrW7bP9vMvTh2ey/q7GaL8JdpFSrx44of
hmeM8f3zkIKIwfd9SFz8vSqT36ndCcvtDyxnn/PG1ekNS9t6Pv3CNvxS60a4rWUjoC2dK0fHc+xF
6A20EJax4W6hcLwn7fCN0Z6PWB5MQ2ctEUVPpjfesFRXHf1+gjGhn6ccZ2Kotn1ZD/RcZpmO4n0o
v1hnDefEtZ80Oxww3oWOj3fiCceJOFpEjJEZm0VrO3R+V+UQ7Nr5EoAx8ui0Helj5p6CLrgJtlY6
P5osVnIIZjstfzVs86dTFJBTqAsSvBdPmKrpJNGNHR3ejxHEUktVEeRBE6nrg2oXN/mNUi+zXBbn
RrQZFCiubXcuiF3bWkohqRxk9ajxDavXd2CAtyHsbwliACvTu9VgRp4fBGGDaKymdA3QHGu4YnJu
53+n9mmqQPgaNK9SlCS6hV/a0cenUKMJXDTRL8WYdaoLyqmoIVW43WXMxzczZboaGcMtLZ37xqZW
IawHdQCrn/Xfiii6ENWzT6jZW0nlrZIp/+466M/mnhQYhcPCHED4F8UPfn2iLs3w3s6in8y1ZiI5
o4M+pWcGepW+0i+7Lc+dPXyMmvnR0ZJngP4xkr6atNZA76S7QWJp1ppoSWeGo+/k03veur8hzjMh
tjDNNNjqhHYz2l9oYN57zf6uP4muBXojB8q5Ln9Oqs23H32MLnAhJyAPIRyTa5Qbb4RPUwrQ6Vm0
/cvk6YDT4gSxgBtyiAoqFIazQuD+xn4ZbxIV1joT7usUqi/CtUEnLDbBTN3W8nXQizRM6mHcgKA4
GW7zqLm4Hlq6iZRO8rUV4BZFqyNlgA5zPXXtkcxD7xa/QKbPZ8MxaNLzxtNWrXzVHJ6SWlQ7Midp
9denqBNvxFUUtP5fYzcFMshpNdcIm3CAtp+aEeN3U61I7riLRqPG3gmwngigcURDrhWD5w/aeDV6
myoYedRTl+76pj7bI40NFtd3cM4Jsb6rpG3IrJ8birzEyJzFRO3KkWOWDkEgDKKDGsG2oCdFac38
OajSrJ/U/uRqEeBK4itmtXty2+QBSOuqpvI6YulOOhyshULpFycPoxU7IFFRlP/yek/u8J6jVOqE
D8nQ3neG8oOoywe+4YmZCOf2/kaQJ1C1ipxo2+/AlSiduOvS4FiG1h7gIgsG0Hb58EKByQD6h/i5
6Dw6BE76UJbTYy/m12qomI5p2RHX+LnJaIAo/Dy9hf5Ro4ClxT8RhqSZcW+kWFQc4b3jJmihNnTR
OoIw18YqihoLvl4Rt7vCAKoVtEhJfoRo6VZeH3yfB7XfaLwP2HtDpNysAHCIOiOooV/ZGe+UJk6w
KWTuVvVTiPHVpK6TVC1QwOmj6pChNXZA7wqclyLalyi2n+laUETrqCDH2fAhyppzpubeq3G46+q3
QA3GNausq5orl0Sbf7qx9zKGtELpFCKI2wTCAuQQFC8KoWCr0qt+hlFCKRAalYIhaNu7gbZtKeyv
J2hnptl+o5lEqEXiVsCndWxefY+uTVeZPYzTQdf7X4Fg/ZJ2862xVeJko1z1kc1QLC9+q5RFObn2
9yHZ3gx3yXoic4ll8tPc/lRibEddCgxDF+Kk9QE7EYL+bZY/5g3Ut6JG1FZG2I+Hnilw3v+YQie+
xF7zGhbgBjDje3ch1dQVveR3jabAHvdTvCEsJD9EjCWmQiMCYULuKzjd/Fnh+0wCQBYE3Wf7WTfO
5UydVXWm2u8j9epJGb1K7H3oWld3tM3Heno0+hSlXom8QkONZwUioU9hE5NIpBCnI6hTjv0zYFJz
qmeSZMsBr0gXDLu5A4NrsBDbOGkM9A06GCgD5OulzfpSVVWN9nP7O9WGfeYhe4pT0CmRrle+g5Zx
NTdIq4ouhzsjXHM7ulW9htv8FLhZ9Shg36wzs+13TDdjMg2I77EEPJjCmu6J93bOnimcM0Rg8sBc
Zo1abZVnLfew72r6xdOz97B35nOAj+Iw0hMbPKc+g1Sqz2SWi82o8fPi3bOPuvSdQEY6lSMlcrWa
i1NssEBMU1lZQi15bOAHbqUNc8pyAoZq585OUM8tG7eDF6wT+lVb3g5U5XSMyeuJ2NFXoT1YTK05
iWomTuohbamPcSq5LhttQrmnEMPpmPPNpXFvr7xBuhIRfa404Z2DLEArYo84C5M82veofvW6NM8j
J8M1qEbC4soR2F/Xqo/MVftH51BF6vzoWtidM9XST3ZXEhcl6H71+dA8CW0kiaybmSWChtq5sBLW
obCUe6N8DrvSuS1X7BAgoiZ7+KUCDdi0BoBYHF6+qaPoTtt2vkZzxHnVZjaDw58zneDrsaHhnKO+
+GhNEe8MvbHP2YyzSmtAYdGhW9t1O68JUd6lZFBdPYeMNHSnygZShHrNqASvTWcwN/Ogg3/UWe6J
ZLZXQ9+YTC0Vmuu54NWAC5mEEG/aSaXmIsgicneDUU2PvIqvJ4L4kJpOd1JrvtlrJTK8flzbg81r
7oI41s7hxCmu1VPEjLpCnnk6Em5mdiwZIiLipk7dB71xUDwsRhHTiSzRklM39pyw7H3i1Q9ihkuc
xto2kj5LTHQ0MWblMjYWHMeIubvdobxDHiN8DjOSIUUAuS2Z2UnrCcHoRtScmeKWJxtquLX5yshT
pxCvVNQV21a4/tCjvkA8gImS+LIYQWVrtMwVnWOYmbeyT0gFQrCC4qXFvfRCDgijnDT0dlA01moI
g3Bm5SeZRTuDE+jGdBNQVuF0wH5wCcfauUTJmO1m0RAbZp7nNi+2o9O8pb3yi0hUEy1pvupCKW8p
MxYEOV8Eeh2WrkEKbAzzMZNA8I0jI8zcvZvTdJ374rEs+pSe5xisyjZ0/Yg5nFFy2iwwtcTka1tN
CPlSYoCy3vydBkOzF1TzkDiNVycJTvJvtjj7Js4A5c6rX2EEwH+kUD1kJzfQn6opnu7cQWH1yfhv
VO5qnKI3JSsfylZZjVoYIGRJUXgBnOHkCgGB3hmBrQzVZmmSgOBSg5nI8jNFZ/rwtN6zhGA2z5go
DUzlfEnin1lheQfabhRQ7RZAdzNVO7NAhhkHWIrJr7iksDlXToMlO/QogkF/pvAKCNlIyIEJ6PFY
gUqPzH7FJZPcRDh8q+GEaFEHSCBkwTYPCfnzLTkruXmaxk5apr0Rw/EAcVGUkqkdMpsR0d6AprdK
cphkXR5u9XoIjoadcVSqmXgwNBBv5q8g9SDu5SiuR1qrJ9igt87qFVIt+1cRatD94gKfUqSd2mR0
/dINEWBlfb7JqRHKfRyYkEFpePbS+jQJbVsXnDCm0T1EXdUcVMxXiWXS7Onn+4ywkajObWBwIOro
d8RnMqZhY47OHefDZ3Ws3jiE1EOkoPV058Y7OJrM/6GSp+vli04Xamd34r1IkuHYWfEDqmLpNiGf
MjEvZDC7rIKZX7TF8NKkzWq2IfHAlN2ONsVZG3ZFVAL7tRM6JPP8ve7holJGP7cq9gGzYkWldxzf
dJEDrJTJkf0rppZX3axmBqvaYf5x4Pq4kLu6GSlNeF9UvYl/3Dq5lbK2EC3TlbBeMxQRhtWDcmp6
DN2F+a7NmrItZJRyS0diE48VVGDxvljjl28sL0S/SeM78CJkyWILnZ8ra6+qVO0q1zm1fLV+0ZSt
X5pMETMNpEnKzAqFOe5PFCLUgSlSuGZybj3rvu8mZkzSQrGY/dRBWCd4UThjrJHUP8siJwNF/7Uy
H5ZHNaJBoenhaQVTIGlLzEH6CBI3VACPH500cEtIqIW7cwbb22HDYFaQuFfNaEvfq004kUVykaT7
rrYRjqQu0SiI4y6l15L9y2gWiXq7WDPVUHkPp/yJtT49szna03s5pVrKZBM3TZm+R0MIWtimGNzO
GlFs8XthImJF0hJ9eu213twOAw3cIkfCJKnDVYy6yp5FsYtAFJvROpcoAQzgmDSR6SmmhWfhOxB0
bN7IRjeEepOBRoPTLTDPhc6bjLFas8J8SkxeMjMq0hLr4JCBJPXRRR1zjFYL9qiz0czG2ZNZw3QK
UqzG1Ez2ZtXfOoMZV9by9ChALRk01ab1AkJf5SOdlAXtMqSmVp2vQzN4k1S0UEyMdPSQkK+x2u2m
zB885bfR9946r8k26Gc6NCkG6gZrCDqr9YzESKn1X4yn0sKW3rSKWpw+FPDZXP5HWic+lJzcH/TS
jxPw9Zbxw9EYj1K1uYJRoW1cYdPVGecj+sfIGTkWrDtlMPmRdOsBNnEw8a7cVnkaMzzlVTK9iY61
mF3R9VFifmyzUmUUNBMjBZVZCy4JbzDNSFCuLpO7diRzc0ThQYFz5yAuNHLgYJ0WvS/nk7l2DllY
HKbk1uvWz6hi6VB5PGUp3zUGYWg8dGQuORb9twgE0lorFQWnZoEdGhFKzM931ZM7UzOKnV2N+QkC
l7ZvMBC0nRi3ecQiFxY7y1TI6892JEhP1EzIvup1bu320tSduJT03HN6pge4juNBzoEJSqhvmcGg
GU/mWxcO5q1nGqmOeoPhL9soht7fUiE7PLNPr63wh2FMQELZb23YZKdlA/DlexQp4XFSKkKay/is
hJ0arKnM9b7GIuRUzM5rNCjIZ61Jv0yjGu+DGSc44+gDzfZ+N+vqQ2UJG+imZZ2MLjghRmE+NLZ+
xRJ/X7v1dy/TIBu32n3UsYsSxQfIjpOk3KlUSXyPOvOb4tBMTIT8/iivHQH/G44ZHGeTIiif8jx6
B5o93k6u+adROCsETupBuHunzrwdRX57hRaBxl2t+tmgNqCecDwtslty3oggAdWrdPx6TAxAFTFN
GORKTW/A7rQ0YERJ648DMTwAKfqW9BZTHwc3A/PHeyutrs4YYimTafbOrc0d1KZNzL40KNeSmQwS
ByZNIOUfTUEEZD5+4LBzfdtAgK2xWl85aId4b9W0Lpt6Uw/2i6hcGF4506UQdU/R1i8NM+N1PTIG
LQMR5ZUSuIJBnHvL6TjISPTOjPe5kKvRzmHtH8d3oubod+hL0LtncguuewTChTLikDt0/ams9RtS
r3IVZAkIr3qvQolgpoheRAdfSxeY+R6I9XXX9q+aguE6YFpm6h71b5aHmqhAvjZHXC+obXtOqsv3
ZNvflAFtGrF3PtF2+I7lyFnNI/HxzLbUIXyemQj6TF0518NAAZq0immiA9EFQ2zq2sc0RaPPMekr
pYkbi/wJitgBk9aRQiauOioKHKuxamFPLBJqBgxYusZQkyL3EaLvmPXIaKSKnqlzKEEhw0mPjo0T
vUvzv2iz97xgb0JIi9hbU3x9krZzt38MNfEysVvhUYKk8s8uqDY0vRM836HZPWl+nzJipRPjY7Ft
ivoKkJfzo3sAh/cNF30LHxQjGlQIpiU8qBTObsotlr5BA7E/VT9UDOxUy1xfbRjyg2s+T4zJNhT0
DsOmAw5mHaP8tEJEJugDWgkF5BvA6qLlD6zjr4DLqaVoCObkeNW32x5RBJp9xud2YsGX8nATmBMt
S0YxR0/evXa6LCV1bCQwuFnFI5MoKcElk6+Y9tmRdUqG9nm7IB7rNL9VTneJGWRWSv4utK7GRsyn
qdR8MxfEy5kzmectwVuUz0mK4Xf8HBM7wFhaOmy9IXnPaFqtawOzTAaUU++NUwZEXViDRyQBR7s7
3bEmia41XagV8efTa99HNW6RMtxmTji9EvK9UkFhUc7oPmIKOvt6tNSbW6of4/gYeqX+nUIFiudi
ns9EnCZ7y5ibdYhZ3Scu9WepqtmRFJlDbOndxRj7Q96z+PM0U7/0zHHybEZnXUJT82yP4ySAkFIg
30Tbz+5cgTwggCXjBYfMj5u2pr9bvFuFBsAj43iUe0ijdT+FNz3rOsBuz7kOJTiQoOmhSnLeJWDm
QO2bRU6n0dajzjzIvcdSawYpZomqHAlGD3Is/DjaPhAwRcYRZ4bu9xngqpPhc7bN9FWOhxwnqA6c
TRXF75ETQC6s74vZ/Cam6FeW2ftoKBjVEqsjbN1aI5rp+Umdx5rptTFQITRiWdnPmO6a8iCqZUpG
W1LYmy1phcyru7CK1lh92b0rph34boWE0q4nlRHZy0iVz5z9csIOWNuq+gnTXLIKQ8DAeNBJsTv1
J71x3yvVPaSmhztQP0QayLlKVD+D1mWfZQagdtbT6NInNwE4Bn7h5aRJ1gzRE2aWueDk6/bs2iaN
FE5+ybuNmRpoqbeXx66etPM25+2Mivs0Coa7BjLrSlHEtVOZK3ZyOjEawdascSu75V1QcTCoBW7p
llK3FZrXEh3eannnTY9LO7Gnu9pVHrveVGjHY39jFlHN3pXwBcTlMycCw8G+KTwGOQD45uhc65Td
fwFRLYdLCGMVg8RFQTtNbZHfN8SE0HVJsrYqhqUAcTyGjRdb3szxMK76BoywzVmlxF/r54A/CCRe
E4t3VeqMb8F0GgYwNfgdm3Oxk7eTygrQuwa2mvVIhZAMNTIihAnlwZ0u5hB0/vK/5GNbBjjwSKsy
rGDmyOVORTj9Wjc4krr4giNKVuk56UTQhWGHCiLaKYcUCt0Sm8G26tgpXDxNmd3w4+Wcw7o8e9dz
49hAhqfHyO+TxMU+c6goBqEU2Nl8bNB902bKT5YLnyqSa/tcmS9paf20KlYqQc75OaIE7USVt8sU
st2Z+bz0XrBRGhZ37P0QmbEMLNZccK000HVZKRyLTZCShdSyFIewx5Dmer4D/IjmDoYMZTAea92K
V8jbbM7ijSxXRAjcWArI0yY7R4knfd5h0VA2c437LMW1UdTfS365TZJ6zy3GGi1W7uMWgFKcEwXh
mh1LRshbQWOqO43oRD9o20dz6F6EXGVljXMSvQGBMuQ07aq0y6PhBreXKcYcvw86B31jEofqzazY
Uqa1NS4ODEjNPkTij8ZyRlIye5SM5f44LHyksjd5t7+XsRsvHYUGDQX7WO57UUzMG/nJRsN4dOsq
uTqT+ZHl72DMxm+0QdXJOeOiQ4ifoenFyXww0ng61lpDSEhA5onlJNUaWUN6l1B7IPSgoghjO6CL
co8eeOk+0s5ZFwMIcl5ii1EYeRDuO40j6GAm2Wbwxue0myLfa1JEOFNLi18V8Zri4eAj6dmogxZc
lJkRS3emJ9dAE8XBj1ujp7VSe/O+b9ubxns8JQ5CtslqDmZM3Ekz3bVUvGZ0S24SvHiF1hwqbDno
cOxdH+IanCt4GjAjtDgmVB1g91YYHefYkAkQ5oZy7UbFvB1rcQN7hKllSrMHzUB5UzJ8Y6TpEfXp
XXJpWcGvDYp4Bczl28hq8WFGwNmhJ/lE+vx/OuH/g06oG6oBS+X/Hpl4/eh//PpvaMJ/nvIPmlDT
ABAahg0XCPwE9AkAJ/+gCTUdTkFR4i74z/8gCFFVXcP2iNwCNea4wMjaspN3GaQnqnAhuN/UISpB
zvnf/+vn+D/Dj/L2SRxo/7r+P6iu38q4EO1//oeGnf6/0xJUmxQ/Qsd0zyDIUXf+Zs1FwmQN11TG
JULclvTE8DmNwXnPK/tViK9rDTSoYLoODjb60UFGwRcRWecGwPdq1pvnoKzxlFjhuLUVaOJCl5ba
VaVAyRC0McAnE7ZR6g3zKG38oUX9NgoG9kp6fOvBnFez2pYQ1ud91mnFthydZ7qGeA2TgC6iJgPd
SmunuYzNYXvpEU3qpUXkCtg/NNpxggR6PrZGRJBBIh6NbqzPjWVyfIYagMNAbKH1hmv6uw46w/6g
CkU9apVVUv0e2xe8Sk84Xl+aTC1fDYR9RjFePTdoDyC0Gt/oh3GN1rM8umZ9Fzk6WneryTZWqP3E
CIw6NCiCdTw42gmL/JGxKb8pVI8coloZNDr31NnUY3CU3yuoOeBSN0C41NeOEGGaWifPyvZlEFZv
ZdneYoIhZ2RRlIZrbaUXw9GNWLrFTdhuRkj26fDGTAbCmEZto54HhtVZe/BCxDPLM+xQIG614cjr
REb6jtV5GJsypiEUIFDRwylukl6WQ27WHFc7GvftxthqA8yCPMPyXZt82dXvrtOODdaJdSQkaTAu
tjP0lS08Ixsa+bp1MaVGhn0aUi+4YjuxtdM8tdbdoOKyK9I7sxaIAosJWLg3/Hba4W20ZC80COGw
xo5kU/pxNzp+QtoPq8qMhXyRtYc5MNEckJVhFdBzHTKWVxbOtmigpAI30sM8zOLXFFtO6xtdoNTo
uxxFuEMetYF+209mA92Pot2qZkgvxtQkG7ehg5NB2VacFDBKiMax74/BLUyU+JKlICrkd1NC2XkS
AZ5BDRQZrgio0T3HgTtBGiix9fiOnmW3qlZP8OvE2Xl09TTchwzOdAJ+W5QPL7VWvheEqO9albwJ
PfGITXOj4cgU6jU0W05CLo2PIqX6rXrloRqoRuNbWvU9PmiD1smQh83JACpVzoPxmlZY/ENnHzcE
Ho5avcoczzihWcnXBYIVX4N7gGMWQL/N6dYD1Ayhit56gKxaj0jeiVp8o4E29peGX3FA+7+LYr1Z
90o6+nZtZIAyoNMP5DEFbePeeNd718adyGrA2lBiSFdZWryWMbYVl5oO6V5PRhZ1b3VXPFIXelZV
6DglurG9F1PymMfT2A/hiQUnsOmocbYDtfT1pA3zix3HKDrCRvmhGPFFo3vuZypnpkpjDAEyhJVN
YUptqNcm7oZdMCvOFizEq+7k5SWHku9XZY8yzEmsXRZExpV0i3NkIimSw1WBz9poNmE4K6w4tItQ
3e6j7qryjMXmTBJJv00T5G2RFkSnVuU7mHT03irzpkusuCrg8PJNt6rgFNbxuBmwIqytNq2PgSsw
beFwpOM6ZnfkG7R7JpDBIa7M7GIQikIJVrbXIKTStkSYRQtM90GzdyhjmGkEDV0iBRHsChattmuY
C/r4zxAJBMGLEJBJCLZYl7Vrr3s9NtfERbnHUlVwN7bzjc8pJoNvQkcRCcR/XpVJfo4yy/7cZEly
KSxcaA513YKfHCYG3c5BiDvPGD/oCOAzDmOTCbjYhNXUn8Dz+5YlqmOt2t8pfJk7N8xPjP1kyphB
s1Y0D9ZFkbfHZWPIS13U4t75ur5cKgwb+1fgdv/n/mmSclZ5fbn/6+rnI5cbncbjlZa7/ri43DVa
NkXBUbstL7E8ZLn9r1fsDCSbRqo/uz90N66OnTaWR29GF76KKoCvnxcRYpfH5fpyaXnQsvl6DjmD
aEWXu11CEJGU/uvlvp7zddvy7OUOJ6P4HnRWQExi1qGkkv/r378DZXlfywM+/93yKn9c/Hza8l8+
LxpecuJwz3Zfb/6Pl/56Y//2s34+8q/PuTxnbAJS752mWX+97tfj2qZ/nKywwEP/r+9xedrnB/z6
6F9PWS79/fDlxj8+3fIaf7zTr6d/PvOPl1++AicEO/THO6yqHlBSSx+s0RW+6eX5y8akyYwK7K9v
frlruXG5RMgTYSNWgyVufAutnkBk+YTPR404NlNWa7kg5wLvfDHzTwLrQgiCti5D3KRuFHfbeqzu
c0VDAS5lpElF12BNZDm7y3Lr112i0TPKswocAx79dftyyZJPXl7h697PV6EQzWv98YpBBAqpMlp4
xrTpIFYmKtLvuHdxSC8XlRrZ9+f1KcZiGBUx4sCvGwugpIe0fP18yHLH8rwgmrTtqA4AzGKPcUCx
UY/nHga1YpoZ+iMCQUkNqlO1Ok5tVh+XSw2QgqPRGYRz0OP09fyYEnUWe8HImp3jfTlEq2UoqPSr
LnSd77c8Nd7M6QodzZo5cHFwWSri3f1w2g9GchrFxfQ9UyooAxrF2uMsN1PZ/7OxuxBM0L+5+vW4
5Wn8Glh1+gIkAzrpcayQoLbOwSSQIFbH9yJiFdU0yMNXHgl7a9MY3hDMPpZofPyYmguWMsYO+1/p
PcvVeiRo1RbFfhroqRv20cVGc1Rh2xzJkybpcSQrmTwBuppy08qNW6Z46/K8B2hWEt2E3JsHA+JX
5aXlakUE5a53y4My2hF2FTZDCTQXXBRJRj2MIyqd6JnbzIYkIn9Sk9ricdk4s0HbKHD2izV6kaYv
my5WfsM3GTYV3C6CYwIDUNVo3xppRZjQPa4ntELrkT6onQXKPkNhAquHJA3wufO6UCxj1dll6vcz
k01hyIhHXTOO1IKw/4QKnq8hAe1k6PURAB8JvIMGVLuv37TKvjTMSDid8VMl40OukeUQVVGmb4yU
VbFdiwB5qE190NhYlJiOnhJpsHZPjjlAvdBcpn5SfJ+EuCuWS4Nt4XsxSsIMuZ3KHTojDQBxwbrl
mIedzhlL+eeSZ0dMskrr0lPF+/wN2LPRLYRdnWGR0iAwyu/fkZtBuNqhzh4WE4AqLQOOItXZQUaZ
pG6H3fIeaK6R3+RYmJ4GeXG5ns0FUwOmeYtTHc1+ccRC4+Z7FuhENcVo/QTn2KOXkyn9tQmnyJ1A
lpjXQSm0rWOZ1P0UuUNboN0Rx+hTv0+IZzLlvve1Ay6X/rptEl3m4yvDSiZHQ8+hDEkmWcssEPtG
b1ZHXX6kP67bThTjWo0wWy4ej8Xu8flx5JedLd+43HjVkGDrGwJ/2Z2Wj7fscJTrOTQ/fwcJHHAD
IH+OelAtK8eawwdeLn1tlttEquibwTW+LTlUSyIV68fiqAjdpQb3r5iqsal6gB8tJnK59yy70HLp
a7N8B8tVziZMVxNzD8aTgUhuwppBfNl8XZ0y9W0IQ+ymk3oT8WDNtJQZuT4vGuZIEdy1TBJL8HAs
bo5k2avl5q+rJWlvuREGOyGD3jqwRX9sJpkAt9wWAq+WmIijCzsEEcqgfwh1avDzB3iY5CaK2moz
Bv/F3nksN851WfZVOnqOL+DNoCckQW/lUxMEpcyEBy4uPJ6+Fph/d5aJGtS8JwxKpECRBK45Z++1
+b7qCjqsaRabsG5/C/hP/gOE8Pj8HuCDx73H7/7+2GQF1iOp7QJrLrJZ9hpUAafRRDzh2DsS0ReA
i0FAYEt6HeVkaGk1Oc/m7vGGTC5pq8TRjWpzBkCyCVzA7cxWukKg58NwoyvmOjHlqlP1ixtAytRn
lRwNVSRIo96uCHvPDoORACRMXvq+if2wFsRDSpMMmJmN0T5AFACJFoWr29vHu/hzFSjqisg9/MlT
3az6KoT254DUDkdl+zg7GpzQ6yHKXlKXof/PNz3f+3syOJUBXfO5wIEOYCVUV8O8NzKz+6CVxt6T
hXVw5hsQjmulwnJllViPmsesBl10n1HpCz1vb7O03sZqhEiifWtpXq/p/xJIlGHhqrpIopTQrGMM
bm8zRX1yaMyi3WD9u1UpZmL4lHiT44xgMcss4ZG17UrScllC2pjLbmXhU3RPtxGdYU3Uu9kVzoaA
9k86DxaNyVBmBip4q8fPWkDMvZcy1Xp2G+wLDE1LU3Mr5GUsm9V5rT3MsyoqYnaqrfJmwLcHF3Mm
CYlOZu1d3QQyiyuB5Nkbg20vYtv56GbJr7M0wGY7vy5sH2NZqUcikVehIxG6DhEi84aVjl2u8prQ
TDnP83UPkDGiZT97I45CUynyPn73eHRKIoQBdfMSURvHZxy+BkgV10kTlofa/JpMZdzrdajhSsFY
zuGGIu33cdW9WgoytjAvAM9ldCvUdKr9xz9WuEm9aVP9WHrlRVIX8NWJ+qXyO6o5aFR1H1odYtjt
qaWHsKg6VNIkcGFhmkfKx02hKCFtIvWXWXMturJbTugi3aCKt3L/1xj1uPcwSyHUavYo/+yd010c
dyBchz7ssmAs8YtZB//nCVy9u9S+OyiN1k2CoJMc2lXXQN9Qg7r/894iQQYE3moXW+k86P51CFFk
WWUtw8w4vZejfAvBlbPZnjTCaTU+Hjt9ayI780cwrnRb4vGUNLjLDCg9bsPs8Ph08nEed00CEIGh
0yPNey3fs9nM9497EKBg7Pz9pTc/otTjIScDiJ4iT9bnUfZx7+/N42n23799/Pw4ahqDNRAaX+D8
t//ueY+7qm6nvmXbv//87eN3OTyRuFBxElvfeChav8yyatWXTbgyR6Knait5LvJ0OnmTlj6NMphA
/z4lEj+JoeMGAM1GCY38DgPs0SJE6mWN3lfY52+TIKDvIRtAhGnTTe8Q/00VwCpbvIOD2eS0hylZ
mL6MCMqSRagvKgPwRygh/+aZ/A6GegJH4n2WOWY5PPtkHHV453CC9QsKqcSKqinyEnCCTyDFv7Vk
M1DC/6wNaLWI94KLE4XyFGgKdlg6C3dHktU0lPYr+pRgS4mpXWud1X2mmEnmx3sDhIWt9WjuAxk8
V1r7ag/TcDejOqLFEtBFC0V9Luq2eJRc7nBCngo9UI9hhtRJ1LFFMjm0kLkec8c9oQ1teq+9FCvQ
ZBOJHTrFq4ym8+OofGqc6rFlnry47C8WdeHF44HGVX5EiZk/90LqmHuIkshHAsVUAuOvpZou4sGb
flTa4KwL8gi2FXzBt15geZvfxEiDaVnWsXEUdaVd2f1wQbBev7q2ZJgfAToFqoQQNsUa+thopLrG
fztRU5iInvnIFdpODhaVDdla0Qe+69Xjv6KNMqyixNYPvZO5iEhcyFCPTyfEsh43sXHtwlE7Fgbs
zschR8fcdoOlv40F8t5yLL11Wjf9jxzf4uMvIyAOflMbxr62nJR25vD5+L2aISLKw2C46GNunCa7
6Zfm/FJaVJ7dTK1eqQyWuxoH7lqDUXnHIvN47yZZND5db3vX9Wr7MjPFHwfshYWey3KJTsVddC6x
Qf75Ai23eNXViK7bkGZ+3bbpHtLi8OcLVOuDF+n952S7zTrVjWCrk6zxOukZLhT+mylytOXjFGsD
O7g8TrvHGzcr9ZtqtP5kqmN8iNzUWz3+/QIVIKGu5Vtc2mh51IF4GwGg3ym9WxJSYPVGo/guWnNv
JpH+PrgTnSaQnvswkcMtJGvjzzNaFFyWrSQfSgxHwRxltRcMSLdasZCsqXn5HQ/mJrDi8aONC8+P
DHK2o7k6qpX21jM40R6vlBMDPZhZ9IPVlu4To+XuNS+or2PjUtqcj2PFtIF7pfuB2ZDEBsfKWT8U
0VUiCCYxkmeEOd0ytQt+1J4j/FTkPXpsTbtQJs6Xj1eREGPrcmw+w5GOWxPoTPRuXl3UIEKmMB/D
dia27Zb7iTwNaojQkiOKEti2dPT+PKPtQMqRbH0HA21AQjKbIxYnYBN4lP68ysAY4CXuPStdyG+D
MoMyInROtbT+HMLDgFET8PZ4gipaAr8bGZ+axvFOTBGoxOZ/BSUvojvnq2vtnDndqU8ppFtOQS2h
hF9n32Cn5ue1JfahweyNk4F37JTxWqtU9toXdc3Hux4q1V22sJ3PgSKDYxzDHqoMExmPcngcQZsE
QBo8v2eBF/TYBhHOlCnT7535/nhCPeIRkHhMz402iiNAV3vVhI16Llu+HsJMgG8I+ZMlOaXIvlGf
nDASzG1TDfm66J4mFys7/rLqZ53R7Ldb814ZubLMiCk9V5yfOOhU1we9pbwpTfj052he9Czc0noL
lEzx6WalB0dTzDMnk8e57gZ3ly/r8dTUaKBNt3H1ZNHl3ZYpSECjLK2n0qah8XhKUWInpTh7xyBA
znZaybOumf0htWrD1ztRvatZdX08lavnpVVl80ZpJV03XBJ7MEDRpSdLgZVPUSNgTBbm/I4NNrWQ
pGzlphECu2XxhHkSOPGzE1KSRuItf+aclarXKZ+JYharcJUpdXiOnME8NCFB03HO5WVO5vnx8di6
+9apMn4za4SyQzhoex1s5WWoEQrqpphXRu+PZ04tvoC207TbgMBp2xOmTeyOPAxt1T73ToW+e/68
xxCZq+mNnwpuqVXXNtapV0NEf61Kjyxwoo+pTU+P9+IJ70PtWuPViZAyIIZr9in2m4uGjZpwQk44
rTs9PqCKnRyakkneurpPd3HUjZsmDa3nuAMs+3hKYIe09dv8M1AZq4lLA9aqKxAKTJTKVlw3H1qu
HR5PpVJ3j6OCeRLp0oFA3XyjKUO5swvPvdlggyi+GuZ3iyle96TyI22NYNU3ZY1sXIvOVgKNkUVk
85W7t7HNre9ByZgUid66GLmq70VlRvCJu/Zd9uPpcayoUX8rKJVe6C84m3poh207MXU7OFiY2zhG
F+MDHgPtwyPZ1J/saDgkUxFe8hobwJ9jzP/U48c29JSzi+vwoM1D0+PP5r9/PM0I/39y36+iiRuM
T+LX//nf959zhCongMQ1+O8z+LCozjkA/31v/P1X3fyvN9qVWBH+Q4v8X3/5rxa54/zj6JahuZ5K
s1Ijduz/tchd/R/bIjeP2Ari0XgCD/3fjrn6j22oGq1yx7MNl1iTvx1z5x/CTmza6Lanmjpat/9J
x1y3/ks+A0MZRSrTckCUmp7xn7NrwtHsM3R0EZFoVkJ7pvyVd1UNWiu+kD4hD71hZH4mSuhiLWTe
1s13o3JMe609A0YArrfrW9RfBQDruZ1e0BREaJgDL+mJn7Kde5wEl3bGZ5Q2PhvKjLP2UwSbLIng
OIXBKbYPYpwArqt73RiR4nCGL1s8bj7RHu/93TYt4U9t5azaaeu2ol85odhSDdCXEl3dWrU9v2tI
HIK8Jl2uZdNU8lU3Ks3cd74zO+RH0+3XiV2ESGSGQxdm07Gf4Jw7rFDCqLrkLKUXmlctM82FaAob
ItO1ncfyd1MEiMVKrVqZSWf7mv7cRsjAjLTt1qrZnTLVmK6DXaJ2orcGhxYtV90kEg4eRVHEdJ4/
GJ7EJRjlG9NF2VuG2L6zOG3nqu1z2sJTILVMdiAmRhh4S729y5HGjMlZTMyzipJPd0JU2BjzIBnY
ozgRLo+jAoMSvU8IFwxgSByypiIGtOr4nmLalW2CSFdQ6BYYgKdxeDE69yl35yUJRvzBasg5tuoT
1ayFts0FTqWm64/AAF5AYPgjvlY76m9wmpddb68rm5lHIv6TtHTj94kQkxiGMoXMAxuVi40RCb7a
q+qIu8lmuRMjwl4D7U86ypXSuLv5UYNO64xhQQlcf/YEJmAyxy/c5N7cU2S6h2GIhamp1yIrod4P
2jLGEA1ARdumjb2HF0PLjTopgV+4q2DA6536EZd1eqTM4650KiprKt1MhXilY10hersUDXUKgP9J
N2EKcPG8BRreOhKr12gE2YXWesfmj+j0xspB/FeOdWjjrPogaEI2BVg5R3LCheWqctVmJbSpX8J/
WJJrFG6ynOWgO3wDrH5RdVrtminbFRnMJ10yaweq8SQ0/ZgG1k3PvAss6nBZ9Z9miDRUaslHJSIJ
7A4TbjwRNwzLEcuus7DiwUXGJ2tfqb11LDUbp1QaIRqjzZPF0Roa2yZVaaKGRbWvOwElpPc2BmC1
FSQBSJqY+zdtGPgwEt/p9ue7kPKd30ZwMS2Hy2wAQqyglBQs0QKp3DBFVLDm5CUy+hMt9I1Wdz2+
H8NaoNnysxyylRZHz2ltqksU2LBJcLVXwjk3Zl6dHOANXdNgnnwxdfEUyyc315VNaRbWAnvqz6TB
d1+UsKtcyEnBuPYKdCwaS7tNm8kMZzzbPCi2vV+CjPjorWuQ2ZC1h1ihps+aqaFpAGqKy+YjSZ5I
4YsXbS9WnQOVy9CssyNxD8XABOX4XmjDr1HpHGI2rHNlD7tWk/oaDfaytFzyHlINMtLQXZGuQy4u
AaZ3ro4DC5dA0rdbLfMq+l/hDXHT2lODG6jWQK8nX+JQ5MQ7o/q2GABsY6kLnRaACU6um4iTD0uD
pT9KFWIF1a1a371xwhdZ34cBu72jzigj9Y5PmS8oJC1A0821Q56d00UMZUkdbhW3IEU+JB9FV0GI
5Ka5yeS0q3RPP6LiGBeqETzBBg1eI1hBVfacR1XpN3FxH0HLrUoSB/Z1YfNmyuiXwDGjeb1xIRAC
A6PhwEQOuv0Q9W/IL/J9ZL4FdlKxJaUA2COKTyP31hEYmArW2EM35UsgJOHKC0vARlFk+b1g++Fa
v+zkd6zYb9mEGjUfPTKKUv1X3xaLPld7EpNn6JGlvjg5mpy+/g5joz8bVpmCfsat1UH7NHTiGj3n
C5B3iB/IRaloMGABdjISV65cwcgE9pssSjZAbTaDKTaa08pTo4w51ivBtytJQgyscWVjJFuQ3ore
l0phyk6mSI3DgDL2ECEolpH5mgs1WRiRqFDI4JTMYtKPCTMr5y6PgoQgJAwqj4k5jPSQzxg5fZWH
r5W6rd3q0nf9ZhACpFVSsMNnlqRIot9yT12So1VwFeS0z1iMrTTLtywMe4oHjgZIRYhFns9mIJ49
RXJma0DVxuJZZnJcZl6YbKbU+yRur9vmv72s+SCBFecLYQH1KMh43w5TgJ8oHS+ZeiaK02aEY3hp
RLtCLxIsZGNgFVWRXKshydZ4pZaBV0VoQgnjxtF5xQTuJ5bBuRO/MRdAPUxVMnCVUDt3kbHrJNNa
j8vdSGv3WgJFz+GC2fQ5P0BmRwc7UirmyJhge1xQsIXLY2yLU71FB6FcTARaSWR3Z8dsmSHxXJiq
9xzXirEvqQZclVblJuvznZIgeBc1yBzH15r2Gf7iK52kF7x6I06z96gssMW6/buncVpqQ7XuMRjs
SqcalpVtbHJyQ1a94e2qWMzK1B3jKhB4pd7HU4W5NupuqXsQvbs0KlL+vJ6+QDkhLsVbQCFh8sC6
e7fJUMZb0FZyDzXmZzsGWFlgtq251D7RWD21GJp2dcj571XdMhecmKw5+m0c6M1yGo19hFUTWSMe
2PJi9RYaX7RULWCcVdnjOjHFr9Iy50Z7iWBntLGPY2nTCISRHYlusdVr67J393U6zsDs6Ec+GC8S
UuC6M80n9D6gI7BcgMOAQI/71mtLUs5zdReMzbGWhL8bTEdYqClcUbdkUuhOTvcR67OVC914Dv7I
zsOtNeT5RZWuj0Iq/Kzoga5jYim2alcRejFFr10JK3/M9U9SlXBVElhMFp3n1cO7Db7c16v8RUud
d6sd1hx4ae/LXg2AJmjkkjeFvoWi2K4nCoLbUtO69RDfLWWC8aOG32UEchzLMm5642BXfc0FxCem
AsSBsOW9dkW7cmLXPuq2qa+9sAdxDlGPjo/+lmesu2w7u5ME0iyyBuFhFSIQJFYeoXX3lI/NGwma
06qsIngNtL6dqdqNoddgNsJPPjnda+UZ4WJKGLlwdKWnMjE4ijOJUzlgEGjxKIgvguPRqAELsBy7
WQ3xkOynsdnlcXSL0VIeUmHdH/BdTU63WEGibIX4PMOPUXiMiNWnLZUXQHsmLpoAVT8NyEUwYGwH
k3eqzRQXfobvOMbbQefHugWu9jvPI6iCdkeKB7lQkuXTErBhshPQsjM3GVZl8J7OJ6rUk7XD97xj
tZKRhk1gdsFYB1+R3Oa6QgZe98J3Q+CQcdqN62ocOL+wyM8xTxMk4RTgztBnYoM6KUv1L0XBadSB
wl0quvpVh/qnqZf2rlbiC/L9+AB+Ak3VJKqFcilUhuiin2Z8S/EUVBW78bpcAN17SqYz4YC3wExz
lOgxS8rMFAv2zPj8JlpPosxfHCD99BxvY0GsgtqiTKtUAy+H+lQiyj03rH2ciCW65zKPUbZdWPo8
uCdmtZnmXUP7ZNGXXw6lvDmGdXRBQQbpRD5eN7TbTLGZXgL8LqaCvpCNsrEahk7ZMiK1UEUn+SM3
q3eWvKzt6q5dGl1J9VvU17YYIVlopHubZbQTplG9pGRNLIouaU9aRhGpNhSXq5vP2wHgArD2GnoD
QMWufR0cVP28IYQY7hCsJ4iyB7q4c/aCgYfcCKl7D/0qoFu2z5TfjDEJa3IqEVa3cyptT0DIm1Tr
tUJc23Ey9XMXQtYyec/oXUFdaPjVxw6X5gBeYlETm7FwGVcdzWNtpkzuuh5dA1aQgxUgAHfGOqn6
rASRXYUh2u2cPQDIKYx8AD3msgv6NzN2NpNTnEYnwSRJleMjEMl357IaTdLhUkfdL0QwBho50iKr
3LqqbDaOFpZLiW+C3qS7MAJb24XzQ5x/ZWDWKCvjr9roDqrLOZpyAawQSHxF2VHJLV5KKYHP9NX7
aI2/9Cp9qhNVzCtWLCyDfqyp+FiEuhenQkNMjc/SXFlz9w+GImaICBMcRBJWIp95DefbHpn3rjKJ
93Ur7uyibnY3vvWKXKtKAaNbP+RZ9dkoJFWHEFPxI3pPCFY2VmDi2weKpEJZnMKMHsOTLbwnawjv
cxTo4ElfWhhOdJJEZAiPuN15UltaprYO2d6g5zjpKdi5QGtXXgdqL3P30K13FM0w3XT2xjKjFWys
rR1EX572OkwTLmZ3TQr2DwEOSrO9VxP3/qL2PbKVg9H7ZvX5w+kYQ2huLhXxQ9cIdElXknAziBFb
V83YGxTXqWH4c4LrFOqHIhJvMYUdQRFzcusrOT348DLnycKISWG4ZqtUJIsoSavFgPcFvwzJdvv5
UEmW3wSW6s429hqA7lUe6HSFleFi2RGAN3lNJv0DR/+cYrm0Otr7ASO0EvgZRVG1CM84zMDSDLNj
NAfrG+Hrce25NKjfCDt6Myq5zUyoVGFqfWEsCcryNCE6xT+XvnimcUqEvIyOctWh6tb2D2SrvkLE
RojK2qmVlZB4R4SIjx8yLpK1ZqgvlOK2bcKojDyg1EnbSszLIM3PqhQvaq2fcMSfWxTSeLHdOVZk
SD8tD8tTV1lfbe4dWf/C04oGdwGx5nuoSChiiZOShSG0bJVW2NdRDLsQYiuWdnZSnB299fM6+iaF
6ZbBZdICxFCq7lwtlyQr0b3EMS7nnKLB/NUUcDst8Pp4gTwEbbCrZkPtc1KGuFt6zDyD4yG47JdC
yUms0feNBx3MEKg29Hd3avtlwtjeMyPNn7nSuy+yNDdeGL0E4tT14u7AUi4IHw86AtkeZoDRu7Z6
/xZ2pIjVBBIGCbhL8oJM65VlxRvVC6QLDbtnJQquqd2tEaJDie9M6/lJ2JE8FIrWEnyXikWbp1dw
MfHO6FlPUXE5QVtS8efXG7Wc6l2DianDSNj1EJqMck5u42vKVHsXduDi7FqwUYZNBsVpw9zf7kOD
4IJQvQxkhS2YuJCEiPxk98pzXILzjWKJNN68Yt+QK3aAkICzZvDTMTgU4XCcUodx1yPspax+EQvL
So5WoME1NA1Odqkr592DZLUt2UVEdg8Sq63x+JErRxt5OmfAX1OFblQr2L6q0R0N8i3GMRBkZe6D
OzwaodhQuWIZFxoQHJN27ZxtF+89ywI6S2zmoxNrxy+nM76UflcTTMGej9nCbvCRcfacx9FoYRXO
zfqMYAJRfgn0h7sc2sKSAh+xZXm/jrz6KsIqWjZK+W7bECNBdKA8J+lC6ccXNcalGITo2HB+g/Z6
wSJ6Yuq7dkYCukd1NgDwX+xOubRGT2odJRhgMNBbhLdWYv3iWBnzYjl9ammFG8CIzHXjjlxttDzz
aK3TG1lCNiRVpkhPseq65xjtQhro0doVkS+nONor9F67IBUIspFeYl19QVTTbiKhf9KrYBEtvs0O
aRsgUgyhmbUz1NlTAnm1TMt7CRML7DL2OOcInbw8q2HcvBRxuiNq248i2RwyKp4rS43gTGMUj8h9
6nCTIbijJp/SeDDEodACbzOEOOEyrf+ZJ7VYZo4CT2uS21owbGAPc/087Y9G32n+4OgH3WLLUQ7P
SUQAkpcHSxglnxrW0kXDwqYn16NHrLGzNFESYdgcRuyJftMGHyEq2EriIOxTwuo9POeTNAh5kP0Z
VCRhexbFyXgqBTuK33nHBdo6QDGE1X3YTcp+oX/OMoAToZTtIi4TRnGPXUmfOcYBiZy91oVyazO9
WPHs1I90Nn655WwGgxRknVb4wp6sLXOqg1NCpyDQgepjKb4AmwNK02myXWpZ23Gw9zICCVnljm/i
7aWOQnkj18buaWh/lph/V31dglZveqpVxqlqTXenhSoOHIg2pd6yLsiHYyMoVGb05PtEXp2h3GiU
Yhf9gH2vUtapVn0DtcMBZSc/p8F2likbuiUr0W+wir9y2BxrMtmUBZ57jMBCfZZEG6tg/1aASq+N
Gt6MWDkHbsdZ7Tk5kNqKJR56RzYF7VJzVSTHYXIVmflNHmKyAsx1jMvwRGocDWM5X6IGySgOQHIU
ncoyTJUdQfbBVPhT53DgrAbWkQHRonxJk/yWlcZLq5QUB0bls1B0Y5U7KnIqh2hm3Af0HpVTAKo+
UAQwOLta2jHrNlBeGyvv1CWE+aB5g+FEPTa0feEluQ9yfmnq6H2LnMooKot9W/tRL72fiqq/0uph
q0vSwTK3umlDQRWKVr4NHPYdSkzCgCOHYh8CBhMhGQ6OlgN3cFj8Di3RjxiFJ31XBccMkwKesG+p
mDqmWcz0bJluXjbq+MG5QWem04HOrDV2hquBumBL6MNSSRPWFiUw2j6q/3VPhnLy+x4kKYRvBWkn
NfSYvc6K9r29f9zkUWbvUbVBgKOBDvdufqTxYrLVDC51XLazmBext0HBavcQBoatdqYgY2GIQpMl
CpxFlGZ0InaQIT3UiUYYIhV9KNfGAiXbwgg9OP6uZLMB4cQcY9DTs9oQJcu2z/NxYxTQhR+Kzce9
vmFR4447AkgZ7u1o15a3fHbh+nUqDwGEeWBf86tHiE33OPVXNl3ubEVN3l0+XvevcPShXP5Pv2MV
uhrIQ9zWFl9il9NthIxHV05OZABE1H0oQ+v7h7z2cYPBlKQfz343ZhHRMGs9o7z0AM/Nd52HgKia
xZ/urDuKacCvC906VrGKKqk2rUOHUQi/HZJUIOgV9osuwB7bmsuHSPxx03LV+L2u3v/+SrfcPatc
san0lpLa3wfEiAr+749QWAkEbRja/z6A8MhYGRWLuVIwvGHC2bCVLPd/bzw5w70fP9NT9yuCL5aJ
x1WAxAXYrt4qYG+UfVGHDd1yUJtIDZ4d8ltPZch6GE8i+0IK2FUeHHKnUHeuGcPc6yZfazVtpXb5
HBYll1mLbz1KdyVirzZva2zvbFYST1EYeFJlw0xwywsm/h5s1lMWyHMsWCMlzKWLQScShHVOfHQS
dL75RJHX1tPAjzr716QrzVYU3Y49gXVsx3gjGzf3ISgGyvBMNmmzzFndUoW0F6HpvvRchitNoao4
xvnrmKBvNkcQrZyUh8Q0vhGXYbEG/kLmSPIy0+eOCnl5QoNWzxi9H8PZyEUDj33mTB0N2ivxhvVB
nSJfQ9m2FkQCkX0K+w1p6LahNLQUTrifcJYuGebK5USqE2UYIN15qm4LNPD7Muh+VEr+qg41whHq
QbMNo89v7BONZWQJKENBy3aJ2EAGSYN+EATulpuSRZwefrH3xXqnENBgEydP02bZFma/koX4Wenl
pVbPoalvKxxg0hg3gDVudm69pVrTLVJp/MoV+1myqc4qcciyMdvNGLhOIaTKzJITQS6vaeWNSDwX
eerukApKmidoirB1v9Sjs0/Sl07HIBIauCda88mTYtd7yVmNx5WoyjeK8ez3cTuylSxeR5MRdyqn
Zdd2n2RAXOeXFS68lSYHamITtBDFyc+CKLuOCj6NuPEjqFQ/DwAOKmr+jH/33VTo4HQUZUGtfxQt
I2s5yZ+9ND4a3qGVUBhBGL4wWr3+EY3UsEv9WTbHso1JFAk1PJJjDYA1OS2JtXSJMranjTc1yBvD
q6ewOC8R/1Pa3RMtzsd0TkJcZ7TPctV6EQHrn4nLIxMZpA+hvlbNsMF8xi4xbn8ClmB5xT6XCjhz
pb4TqqkckInqyRD4lpo3jGcuCMt4g9nQZ2xklq8ANPdx/is1zYyOSVeu8C4mcYkhCbRzwK6CdD45
LQxtfBG69w2bdzrUghqU1mI9BvXRXKDj9qAzMdOWsGwbJZJUHDZWS5neRWtE1D3U1Aqu7LWgilla
E65behkZKCE/lw2Sz4m3UNDZmz86GkXGvUpHvzOUz3NeskvVA5oQTmt9KPj9w8Z+1lo0gnZpnnRa
cEnXEI2pU/NGIlgsguokbSPGNzFuJNbrtYykt1DK+qSN7jsanTtjJQyM0vjRldJlL8t7rqAvZd34
nQIbXCiZT9pRuGn6rOdh+QIGhQLCaLOwMS5hIYgM6iu5pl6DiC+xjhrFuq3tlOoeVe3XWLj0Quob
VpbfGGVnuSSpnfls2bZmNYhH4nZKI0LlW1wZENmLyPichMvX47ngbbzjBOYyaI2ffd4h9QuouZZQ
X0VDWoDJnfmhOCaaPU3rnzr6xNI18XFykUL353Is36SjXbyx6/Hsdr0vTWWTVW9ssqDB0LtfQrG0
l2YvE5IYwmWdsqWE/f9CR93kJKX46/UONm5DodpY+UYCLiquO5bOcbyqfqjtVK2sHKAdKZsfiisP
llO+q4p1NmPS9ygjJNH0XnfVTjf7S6OFiJhtXll3cVHG7U7pLW3b2dFLElnVGjnjvEyleecq5ibE
d8MZVDFwJvPand2Wp2/G2qYwooMQJ4UdLbISwWkPXCbzQ0qkrZT2Z8USDAiFwVyargLhPlWe/eU6
dG44bQoYPno53UR1dYg2GU3KgEPAuTg/gMllpsAEH/MJj6rTb2MPjnm4M0xlP9TYBACB3dKUIKAx
udd4iTy7XPOvTavWphbn9ep1DrCcFwu44sbhNSoFDK1UecrT7Ci6LyUkpsntmt1kqbuR1IylLUMw
MxrNQ8v1jbpdTlYb+rpwiZpHOhcYyha665k61Q1cwdXImhux7tiz7FWZGZfH6474vlBwp1D7Ghgz
TvkUAWGEFMvkPrHkhtzO2Wk7AcwfkNe0rtetmSFQQgydZyHcqmL8pRCsV7o6VEBqKovBoshm6aT6
tU+1w7XUqQ6EC0lubxE82Vq6MsZebnLz7lHHXdiW9S0Yt3qMb7WsXpMq2dQyOliFcjagpcURo+KA
YpVqkoHknks3YgQzjXudjXtldD4b1/3tZl9qibya3tlLgfahJslDLRwNbjxdd6luGVxhZREWuhjU
7dTLT8q4bBbdhG1ksykYaJWiuidh/oSY4iKxkWcCSE7TBRlJE84E5mQ8RmqIWcx8sVTzXZR8ZkRK
IF5vdzESKqR+zucYomYYqbwLpBSCNgy+9IjuWerTfcUKZfu0A+/A3IhVy8Rr0g0gvZ9Uq/lWQ9Y4
erps+noDfO7IRLvJmu6iMhloES0bPFiipEysoRdbEgySLysS0jNJRHIy0hMTwIClCj5qLPWTG8f+
qJof1aTO3avggC8OVNHot86IatGil6JaM7TtR9J273VKfoEOcs2IZgp7Et/6pvjpulSQUrP9cLPK
r5v6qxrNT2iIb0XGsqCNXyu7+2E6KXmnxXBjrVGs2T8SRYDJepn16T1qjLVHd2JBuRTfhPyy+D4D
dwAFS0N/wJzoEn22dcfnf2PvPLbcVtazfS8eG3shozDwwMypm81OammC1UEq5Jyv/n+K0v5bRz72
WZ57IC4SDGoGAPW9Ebd+e4kL/VSOK1OvqiVcn3VOAyNdcqbJV8xtpO+zKxUkcnp8o2VHdVM+UJtd
OMoBEZUvAPorhEk6hFcLL2kkr22FIiDgRAEtZm3ctrrRM/himw8GOUFMpTDy7MGUXxvN3ehTdcxb
FUkkOFMiITmCvN45iO/J+9lTJfc69InNR/0oJuMV0CxdGkO/1Xw0DVaWv6v9OygkQa2tS9JdVi4z
E78rTtRHW/f2fdhz9HFh4QZrOjmI7DB6EO1PYMfEobTbSa91zk2XMICa2ntR8SqO9pxz1NSbCgll
xrrFqe0vSAN2du7Sce4auPKAjK/Lfa/9MF3wqVbi7PM1Q52az3kfsFCpOGTi8zKS9l2z+SsazXhr
6KqftQGVd8bPJ1+7CHmWZu2QSySNfcLzdtqhMiIKKfNuI4vEYbC605M4OmK1aKxM0WYzjAxtb1kR
PPqR+6KH8AIItW+wQTy3en90GypQjao5BnjM+V/K71NFbYhpzpc8RldOkDipxMmxYBwCVYAKaUln
8qwYVZP3ajXRTE6hs/LGmEDyJiZjetzlmbG2YfiJopTuMgQGIXfBGraF5nyp5mjYVw15QOTzt0sv
+lKZlGmxiNwGwtQpyUkuLIHQKEzeC8KbXU207ZLlVr0M9Il3ZMFxd9OaouMKg87tBLjad9XIIcP9
NgJXUKHEcYUv197kWnhfVZL284By9CHeuIU8F2HzYs6xQcSANdMPuHbJOAQJ9eSWiExVhdEdfKqA
DrA3Sw/GFTLoWDZMFUXj3BoB+gxLjE/8FJR09c50hgGPc3HRvPiJsoIc3JpTbZRzIqsCghnHoVgh
D6tWLNYMVs28cw5R+xztUDCB+xCkxa7CvkJoa8IijxxKlAh+txnivNqVck+HX6SsPAe9Um0xtGWz
XrQHcAL3zp8QhhQOKRrgVls4Z33bY/twSuutlEl80p29n9zWDNmXjqSTMZTWHsqs1ckpk23GyoYT
Vhb3CcEQggAjFYxd6pQOlDFaKdC8sstYR4b6oiaZqQUWGsz8vi3ojutNdwmH/9w2RUaA7wvZ/27r
EXra0Oegm9F9Fs33uQVMV8NZTo0c7oPkIgoqCsBEPA1YrAC9d7t02KSz9qNGKbufIsKMyXEkZsTs
9/SU/jB9VNRpMG3tWH+ytW9p4n7X7Xk55GZ+tHKUM1aPScSQM72QpsPy3VpHAyUWc/psO/ysc7+E
wUBPMDerTKQ53YGEenWl3OEyRU88UkiqdO7kyG8CkuTW4NGC0t+KUByL4PpuyjHgcg7hW2NtE++b
jgDFEBCVSihaD30cv7bYFbm3FeMz8AwYoauiM9r+jQ4YSurL4GEYvRfDHJ+BI57oHOcEV/n1Vsvc
2zEn1KyZPowaRDbtWNLUsDYyJSsx6+h38LX9XOrdNhF4aIxBOivOofxM0+YudklfDYuaWtmEVLXc
2Vc+WL0U8euML9vssheq3fnxd98oNN7kbQ0vX1KJEIjhBkKcOFWYA72S7gVuFgf4d1cFaeBhC5Zd
N6KfZ/yUc7ZrZu8sqARhMO4N6r88Y+fO5pmgOxZaQJ2OtQmbaNsPZrIoR+NtmPIW+52xymS849wn
t4Xx1Plk8UETIz5JCUG3qCQTaXYXOyHZxFZ/IYftofc+mhgZv4/dg9X6W9l2L268DMo6U03KrG1U
uRiSpQXm4nQbBJSa6B1jrtngsCT7B7qbqg933fozWHqj75j6NHC/9cAgVo+0kGZPUaQqYymoKu3a
Wvn6PNKlTDJy/qPKCdHzO2msROS+2YQnLpIsdtd9ZNyHtt7ux4Eay2ZyXzpsA2a4SyrYJCDGjtBB
fFQpcE/LyJWXpCsx0ibDk3Cqm9B0o60Q7qKdSVhzqqcoaKqtn80PrqkRoc7+y4IvxWphlvYKh0+z
oQbBXKOS2Zp0WdDKtjMsLDXwWw+zDFTE4NmpQdaNIHp1hRnte7M/YyaBnSfjfJWOWbwMo5GSCtvZ
+nnv3WvORHCdfoo1a1iHwCvIKWmILOpuifUEuWK6g8wJ1sU09DtH25ll310Qq0Mgxj0KvR4OV5Zr
Sx8/rurj/wsx+xdCbRMIl6ix/16ofQ6j4ndl968n/NJnC/0vB9mzrisHk+E7FtlkvyLMhP2XMDxs
Gb7rcMa0DETYf+uzjb98zzFd5NKEjbk87VOfLf6i7wuuyVYSNpTV4n+jz7Z5ofJn8Nn+4z/+DXzE
9zmtOw7wkUAOKEhYK99f76Ncqvyzfw8GTfY0Zjqk4YM2CHsiuGeE/YQBzTLpvFkcRGPxJnrjvvQx
C6SKXu4b8VL5It9cgyNbNNZMtP2+kizT6WFTUrt5A8RwB22GPnEY6edBJbPLBWOqX19Kg+iGsieB
0hgyk0JZ0EQL/FtGob+f49uiZe0+Kejb0b8miR6uvVyIRfOYF9t0Il09M2ggmxvzAOVkrn/79n6F
vv0e8mb+k4/ERNLt8KmYluuqr+X3j8TvBFGLA+5wgpX8nTQjizWldpuW4NREdm9d1aeEYz2gqtiC
uAp35px80wxSGWICt+uJd4osO1l2fs67kSe/xLzcxNC4SeFuhGo7l777MgFw7f/nv93g6/vjCxUW
dKZhu9RGecK1LUwGv//1ATKTktKAah/I4CWrAmtZWtklG10dJ5hfbKfZOOfDl5x4fQYD8nIrrxqo
ORZfihhNr6Hm4JHT2nIY0mrpFebaHaZdhx+H5joDVYGzMtViMqve+rL0VpapCDV6sgoZKoFJerTS
nIgP1qQGa9OIJesi1+rvmYNwqQzoy0mjlByO8Uhq1heqx2+SwSYKdBQvqHWevLK16T029jrhbove
3RtqmeyKOxliCG/Kjq4eP3maT+l1Wd2b+0zDSBmJGRFXw5qADgH6NlaU71DdaL8BH5BW7PbvaOI6
tXjP1DJ+CM9CLesbtcA31FLfZckfIiBKVQBDHFDrzEAOC5ehR3C/VMPI49ToQIUflqDnUo0UPbNF
q4aMUI0bNBbtPDWA6L2f0Y4dZgsy0k/VwK8FBSFBbUwuExNMrkaZWg01LS+iqTEH6P9iM/fQqgXm
yyTkqZHIZzZKpsdRjUoJM5MI94YA+QzItowcgRyyxP6Mw46zX3NMMrGRafyVlmsofSy9RQ141NBE
soiy5oaQZmujh+jVnNnc0kz3OhNau3SdTKfFu1p1ff1C0CbfpRoEKzUSonwg6Z8obxCEjByiZdbm
OcoaovGiVFhnQEBGB1ohVBw3hv9Loj0ISyS7tDZJJBQsQwwCFBjLM699C4iPdcJ55uxqb0IUxZqb
sSJoB28V6D1IOXCQFOQ2TOX0Neufak7Yy5QJuWRSrpmYPSbnmAnaU6N0z0zdMFubasgmCvRcq7E7
Yv52mcNRRYNZ02qrBnSY/bUUROIyuVM4TgI/szxtS2vUFDeVGvILpv1Ijf2JAgBKkABPQQK6Agew
tE6LCryA1ojNDH6QgCNM4Amh2Z5Y1G1birrFCNef1O+eeVEwS+dnTw2EwRrb9quGaBdnyyGx4vVc
87UoIKMA0VCaQopQq4UA6wgV6KGFNIAqGKQAD7HBRUTiPaZJdLC1+RSXIQUFtFfjFaZLIrchEbLp
3EfFfew2r4WCt9N+i/R/c9W95WH3jdh7i0CLRUEsK8kTu8YwsE34gbEgpnHlEbbrgfFQHoTOJH1r
wH4C/pYaLCgHE9IawCFTwURkIi4bcKOod4i8Hw9GHJ6TgGJx8CXYyacRvKkCd/LAnwIFROX2K1xK
vfVAqAh9vBdxeQPFUyx1RXZqzn1qkxhrE4dgmAT3ywAKds56lLjG91xBYUKBYj3oWAdK5iq4LP4J
nAGhmQpMs0DVIgWvNeBsjJMbQwFvs4LgaLZDMAgqVyh0DpSOV75MnriLxuRCxPOtD5pXguoZCt6b
FNDnoeZCGLsuhuZ2iojgdiXDuFWY+wa6Ja4ZudPgzXSyEzWMD/4Ej+WCK5YKYJwV1BiAOf78fxUM
GYBHQjLu5By/puCUav+mWo84YnalOov2pEOA4iKfnyh0seXXvipwC/Xjdwwfah7F5KNZ5bol4600
LuqO2PdeEhQr7ui/mW1wL9101QDE0cFDjK0Q38RooYM6Bsnea3zAWFDZeU+pNuEdGI849G4L2hbW
EarysOqIw9SQrOuluy3MQJEtgL6Rgn87cOBAAcIxWJypIOJQgcUNqLEBekzr8j5vjS+WQ3BpjQLK
QwED2iz9+piAPlOWSVT3bDNHv+oeyZoAWKcZNRa6HDJfOspK4lCsvByIu+wErs/WeyRWDerfoKBp
mmMIIyL+cDMIuJco4Pz1bEXhLkXjsR5zk9RRGzirrJ+DcLxzPXImZO49G6pTEfQ9VDC8Dx5vgcsX
CqDPuVIryL5X4L26awLNL0H14Xs4BwLzZ+D9FHoxTkMAxDABoaIENBtyYFQ0wQRf4CriwJ37H6PV
XVxMuxSAvbn6qB/GOkbF7bon0lQ4tUdjvSks6Cpzcs6ytV1isDPEUd3jqBVUWeoTxxfOPZPBe06M
90xRHRacB9MhekXL+ZrQ7bCKA/O11IIvhDjcWIpuoWmQTiqpby3bVVEDNzQ3gC6jaCFCfMLRNuUL
35/sm9JMtsMkHmIsI5rwXjIx+ZA46Mi/xWX0OmUg6jgHUVWzV+FBqTXcKYENjFJGbb5Oau/WFgj7
ZoL+q7J172bBG9QtMCIfdJnWtl0YtfWdDYMW6kpHHQXkRpRWew5Nneh8GuduXNDDY9vIj1noj7TF
AFzS6IRrDcawoXgdOLnvEErqDkz94BbfiUVBO2kg0YDNxuwWb6Xh71toW5U8R+OQ89jKSJ76YO8p
Oq3OvDvdHviy7eFjjqwWAd60NSfzKaybfGvTUMLBBWzV8x4HlzMovJ0JfzfqC9qPSLuB1gvg9wTH
rQC+D/vDvHUUBbhxGEIJUf8yC9vjWJxBFJqnobUf0hEErU3ar+qja4NYcgDXt4PjvBB58UESCb5t
WMgBNpK+Vrqr4CelQbGhB5bftca6KYwXrzZLGu7gw+z0g+wffVWy2m4jGizIbzn6qXaH4/EbnW7z
coYhHWBK3StlqsjTChZVSGVXSG9Dt9qj2LunaeKMMnKG235k+Ukp5vgYKFoWuwCHptnfG2Rj86zF
LJ2n67u7Urpwu0Sop3v131ouRUWJ/yBi9zsx8ao8xXsuvehC9PzWRRo0JPZOBLfuVJ01v+YPh1YO
cVYpmhnEItqMvp/edf3b3GcA+QmkNCIDXKnW2i0Hek6bgRK1ydu3I86mHk7bUuQ2h3qDPBNkDU9D
O32dK6+D8Maaotnj0kLisjCdqUA1HnlLXLZIIOeKNDAq6jWCgah9LTCBYn8QCAztMmuPhT/cpZ6p
IgwRWVWwEavSRK8KXLOuYcMclBWnxE4fDUJxN7Ei+QlTfReK9h8yhe7N1DiiCCBIkbWCEgmEqAVi
JRvI0Q90bdcqnwuUJ2bUiDh6J952AKgn1Ht71iXdzs/97xHdl+tcCRSEkiokSrQwKflCooQM7If5
MkPbMCqRQ67kDoaMLpUSQCRXKYQSRfRKHkFow4K831E2hBcqTi0ADSkF9qbRNOa1jm8zo8hmX3na
MbVppZqUFCNHk0GUXXbjodIIQw9N8Jyi3A3DIyIzbYvUhd7TKus5pLnFkpzYdNdGJrCNhRpiBYTK
6kllHvXqQleBn583r9eMyT3W8GHb6524IRCu5jlRZZ9PsO4wl42sjEg8+nyJ67VJn/sNyuW7Sqlg
MID4REaRwGJa21DO7l4DqgFu/6mOKWLMBXL6mR96Taa8hmBeX+h6sxzNuzyO+81VdTP2NTqb69VE
D5gvYOmlEAQro86B2g3I5FFAWmxq+xIbblaDcVmeV22jkRY04lbpTC59eeD08eAh+u7ghB4xCfOx
IOq5vsz12vW/kCT0JRB1vHaqor6EjZyoCTgwSS2pst3kNhFqZ53vi+LpqJHwF3Qu4P8iVjE2cjTi
OknJwFkoGMR8S6MiE5PllFsLz4eg9OHITyY815oRnkcRGht4Oo/jQJNjm66MpTQaSowDohHGwaxX
JVle7JUzWCYnhTFoTYIAZEp0dIe008lYzaVVj3Vscla2W5RIYGzn4phGdDCzxFhJuyIOEbnF0oNc
X0eAoFkxaTdFICrW7UgMmiTWz0lIT2VfkCvjY4hG0XWKQkDmTBtZJVLfRkT2hKbtRm/xL2tU9Rki
y9cYhZGg4oJBQsj/36CdPw298xV84X2mPnCfZaxSqVI8dNombdIScbyDup303fvQiA/+1OHYIZD7
5DYcH/KSU0Wb4a1tQif9NnNCErGlhItkR6BgKje26BHJyPqC1bE+mkaNQ2yoH2xA3ptB9Vbq2dSg
csgNEO5pGcIDn40xYlYHpmXGt/dNH8SX1m8RDbHLsNTI3/oWpbHmHwqbE1ijZTlKVFZicSWbJzlF
iD80n9Wlp3GgCPv0xUNmUwRUSJtJPG6KqJePlM39sCqO3wOiVYP2gb0/BNYBhcBXrHzj1hu8+Yaf
CJ1lZpszjEu5c2nq6l1PHAdw6yM+bN+J76cWTRIj9wsoDONe6U9nfEB3SRLTvdrJNxK4Fddpv6Wj
F6Lhpdd2dEkULNsovm2DNroFaSSlV471qkP4N83V9Ki5mrFK8p6jZWreO+C8j1Jr8j09YBiT0bkz
1bt341RbS5Eg21v0MSvWPBbmqVQXvW7fTYNDHLlvkIyF/eApgjXHO5Ttom68aYhTvvMJohliAE1K
R5qjHIen1EsJf4Vtn2fvTqxyIPf72rD8U6QabSTQPqPJ/TTlUIe1YxyG0n6J3NrlSwRYHxyLgsaR
ZvjBleY6Vyp+vXoJVP8tJzFrT+SWv0/7As6rLm9LTL4LO5P23k1HSpasO4m0d6c1dPAlmCV3FB5S
tvpoNAAPs+3euEUoz6aJLkKmsGBjLw+RjcQrzIKPtk/Ke0VRxIC4W6Sy9LYYDh+YMX/t6zHZRe1W
G/Vi3+U0gvd6cXT45ZKntIEHecqingxEx9p7xGlvvDD/EqhQMA8zmxHUDQ54RlCdVIDS4wfRKxkI
5ZdHCSrj0WSdjIs2D4ZbZwQvEe54iSbDh22aG7QrCYWLM3O84ZTOqm1MKDQt1I4BgS29gMKuS0np
LKKLtA2JURAEv6oaFlYy41xvy2GqLzW/3LCSOCcxqc/dbO0NoO+SmECctTOLIxuoe66jb1ZU9HTt
ybXWJoc6y+UlnsrbwMp6KizpMSyI1w/ndIU5DpnXxLuzsnhtz8+zntLRHWf5NopTpKgm0EvrjQAK
C0nA0dEeku64QDpUX5wou4tY0lCHJexxS+MuTUwdpFo45vqR0vgz6+l4A9si9gHxNUnnn3UdcT3I
vbaW3nSL58s81KmN5ikz/S29Lu6t46I9tut82up6cLA7NyeZb3hpe0O/qb8o3fcjir1VAspxF+AB
MkcWjNCf97oknQ0zEGH1NqlrJuZmj9V5Wxc1i+yBQnILId/oBNmqGcWHVPLWeeiq45jOK8+ZkX23
zgqsdFNS1LTCtvhEA3e763Hilx0I3JjG/g5iibbENj/VyRPUDLZMVQ/Q0n1KnIVoy2NWlNVhTpuj
WTT6BcwS1SY/TgSgA1ypXxHv6KmL67UoOhHOXx60SqPIvlZXx/rECEzOIi1/B9nHJPAgVo79cloH
OliSVo9KxaHl3RL/ArCNVmqHNKx+YAWZ1o2OPDYGL14YOuZSumYDQh+6wlK1s1yNECCAKFTpIav2
IsfteSYzgEANMbWsP9jXujbeDGMyH2yfAb7NkFenDsXRIVau0IN5Y8IQy+um68XU+M9jB9SRwHFS
WB6ZFDp7Zv/ralJQ/qb3CfZWRz/QuKYfrtdMZ0TB0LfDr9vtlEZUfqbZzzBIGwfy4Wf6InM4K3yl
kHVHieGG5dr1ji6SYlmMsYudn4ULqg1iZWPXh+1DPXDdFlyXLp93u5z7yQNNvnGYR4eQ+N5vz72+
wPXi8wl/3NR1FWCLNgwPv3Lxfj6l8ljPyhzK548nI6DnKdcH/rxqlEC2Tkjbzeezf3vQdaPQ3H7J
7pTCsanF1x+v+cdNXxglIzB0//WOsKIfrTVHD/sDH8n14o9n/LNtnw8xRvZcArQ2pVotciDEz2qP
6TooIsoz6RgOafcJ4/X17soWfOyDz5uM63uaH/S9W7gtQx0XHrUfB8DT8ddtoTaODX4ZgrSKdTlN
DG8uGdQrF93popq0hzQXj65Pu4CpfgHsV+8+kM/aIVpPX/MTJ3tX/RToP2HAD+qx2AgzffDb+ZAF
Y7XVkHBMx5QCPjIYfdSwSvse2/o3uuj2dT98oA4fNmi6XNJoOrM85JmH1LoPOEFOjskhA3UkvyIM
2qzTnf4JFywNVkn5gKjwB+K1s096hrR8PPTylRzqgpr2hKwo9wd2/aaP7qqxI+Ojoy+kdKk9bORL
H5XZAqoAP5FFbRoJdwA+WIColegw2LkziajxXO60anyng54mj3IkhlBDhO5JEgjrdrqxCu1H4LIA
9o2HfLCf4mR4DKuJKkVTYFyDQciDCIQ3Hd4tjE4S8zpy7PJLbX8XJJyicunPmd7vzGzf6yBAek1Y
WRi23+1cW4bWePTChEhOuTUN+c1U75nOuxI7i2mIo+fEAQtEVdw4rFrWfzF+cVTTpM7J/AHv53FA
ftBSy51QoJc79tl0uucIMCwETEdd2U8OAWqUmhWkXLSR9tEIm5rJJjqb1fggjPkpwfm7M2xKuWu/
OJHysKOI55CydkuSIDmUbSB3mT/dl5IUgj744RUTy6IqiahZYUAOILMbFwuNtKgEdLH8clCjFhyp
Rm3PZPwYTAN++jRagsKygWawY81ia0mRsL/ywSH8igwYj2MShl2W/1KjS716mpJp+GEymkKkEfpL
9cSwqcZgb3TBbeUMO7/3UQVUHCaJvo3MW13Ej7bh6wui3R68cRVPN5VjL+levqmEs3ORXvvtt36g
V6sYtPfBr05JbyRbZPvPZfxcmvGXkcRAQNjO2ooyPmodRdwoFCD0w+heYD5aCbd8K8gfW/gNWUgc
SLZWbHnLqbOIAqpcZ8OvB9mRSZSyDHxlJYs1RXkt6V9HKk3nOfEFzrizqL5OhDA2dsFCXqpBxi2K
ANPAB862EdNLT5fpjvBS1De4cRHGNwEGPT7AcsjBnyZmQSb1g8AhM91TsKsvy1l8eF16tj27XSK2
TChKz/gxBheMQuho80QugRQfCaqa1p4TPEWFt8315pmhDOkKC5is57sjXIIKUdu5iyzeMA5oDM31
fCzC9DvuY5KIH4rU/yEGvVr3RXkgezRCvK7S0X3zG04hFyXwuJqTMsYVBCZrEts2e6iLYt0eVx74
vfmlSDF6F9ij1k0awUg0LuGjY1UuOKQku6QkeRr+abQ7gbiGTgOPz82Xycvk67gaKONzQE3RTS1L
IulXY/4Nf0WyMdW+VroZQ8uhdIxb9S+IJ2ocWboCcFpr/OjxRnNqEuKwD5tkwlPcpiT/VHVSXpQv
qxSUAWUPumZyS+yaEORRt8hmjd1lEc4SiIHmZVIzYG9coo5NeUvtFKAO8C8rBInBTomh8pU+EW2e
Ss7c6ZADFH9tgHuODcFEWCFoyNPHmjAC1YI5E2lMksNLDTyytjLSJK26eghSjxRrOz0nDVlcgfaS
jR4E1cB+5XoAdu43kwBL/l4+SCPu4b+c7JZpBVYreOjt6Vvj+O81eAjfhvFNbMm8Vb6pYBHP4/cW
HrJOkvvIL9begCg8cOWTIqRhu9CLtGG7FW66rYcqUn53XFkJ9tGhEuMyIJlgYSTzuPAcRBvTEO8t
ai9WORk6C79Vb7/1opVA9FXVhBpht9+mFRqekJgtSihd/kPEco1D6LqGmK13q3f0Ws02NidJzNW+
gUir04yfoGnD+dk/esE0XDlHBxvnqAD7Vu2Rebcn2lKuTOwLHH3RFfnauxnGpyQt3muFp5s9kuES
qPB4I3y6eajRWZRUH249EkrHttwH5vROcgDpjj0lY8ZzHwHdtFP0NRh/jNpULikoXGERvB0M6F0N
6Buj76wDnerujwTIYFOWUAcgMvST5pQQzPmOyaleZgwz1ESIYlrOIanlxKSBnUTO18iANY6Tdys1
aQNLZxDBmDhn4jkucy3eSTq6KTXnyUvIV57ZG0zDPGsZVsPOsF/bhkph9u8aJyN/E+XTNPZZ9Bzn
7jlOMqy1OX1RYmwpwVRzkktkBCuIuLp+FfYjxFpJbA2JtgN5KVsZ6CRd+Nq9YLdE89UaWMToNs4D
rKQWUvWW+gfte51WKbgBzE7naHi4M8k+MFbPSXpOC39eTfNARrNcWlZp3nRXXSMCx6S71ZXekXQZ
4u27G18pIYmcrZeVUkci1NtdCf//U+X8C1WOodv/oyjnP9PXJvmH2MSfz/i7WND0EdiYwvVJ6NFt
FxHNL1UOgpy/bFtnTjEdQq9U/OHfohzP+MuyBQ/3bOFYjuGQp/irZtDhLgexOuIL2sZ107L/N6Ic
y+O9/KbKUX8PGXjkQriswW1VbfiPIg7h9VBGnW5/n5v2Rz1O8qQa42/7LkUZXxszmYcYZI02/qjy
Dq9laFgX8r3iveF5/baoaTAKB4KNQ9x3XZdh2XCc4oEdvrl0LNiwx5YP1wsgBGfZpZkD6jqVD7Iq
7ZsOcbJHFDv6hN5vF6C3SmjOM6QmpkNnIw8i4T5FNp+WGwswix4+JMVpQa7b3xde2Rc3ImyRhFC9
A3uIF4nO1L/vvl67PuZ6rUdMe4KE/NxM9vdz7WXdxpYIq5uwMl5Sz7h1qrr7Dt5xnIyu+zrhoF2R
g+3epjJJiXe1si2e7ejB1qGbKsbBtTfnoPbMZhSjYUOy26DcoTF++tx03X69+NxWCdIlKsc/XLdr
2IZOQ3fR4Cso8yMchXxfLppEjsfrTX5p6Y4jzH/ZTvEdOSxFmXJ2UY++Xvy8XYwJ911fKBLDnlMW
8pHr44E/1LMgBfY5bYsYhRvYrqJpLhIUEKu0Fi4z4IsjaBycUZj02TGZJJKqP69CemZHu9TSPYJY
L1mDiQwQc9l4c70206szARQ08VHde72jrajlyZ1WbPQYVLxO6uprhEBrFfTgXWSFiJcyWUowta9+
UEry00jq9rvxNhyJth0mr/xqGJCjeW03RxF39rOBj9QbyurraLr5zrNqubk+bIj0Cy221r0Xu8Nv
T6+kKr61JHn7GMw8DvYg00JUdz9vBlFi39IehU8hcHvEWGAPiFTOrmsG7CBlzy+i0laYtsTZMwr/
7KgLn9rFkLPJ8XN7F+YB9RHyct10vSA11z/bFB2uomz49RqhD3tTSJrCmzweTp266HUHT0nWp2tt
5Pf1xx3Xh3xua6IMs17YMHl6sXdsLDsk/LD6cr3VzTby9OvVP2+HWspdtEJ4ODEzJpzOhvdRL3G9
yOvMxLrdm79uXzeS6LkOKomJhIja++uFnrbb2tO82yzvWvw4Rnusc8U0+fFHb6B20MPs1SojA9Dc
l09Tg02XBbJ5NstwRjJtZMcgHsqjF8lx6xR+R8g20TFPIaEI9Zr8F+0WlxNC52qCtOun6O7nRZon
pzw1Dr9tUndqonJYNUpSS///Y6Pej+4+zHEMfz1X3UOaQ7BGBWUvY7PIFlVbiXVs+I89b+j+emGb
fM+oFez15zaQwZOPdvYm68b2nnVkd9KF9vNJQRTLvRdhy8fUY5/8bs5PSba93ojiGafzb1fDqbFP
k1+KtaytX/cM6mmQRmEPgxyM6wn15oL4qfBWTJLZqLJvMAAVN8B24W2rtjuQvzRGCkbofEooELw+
rpuDX/fTL/JhZQawP0tPrbX1e/rNp3uMber6z4vBLGnDYa1dVYnxc9vscXRMgvpUqE3oEPJT6yUv
n09qQ5bTf7woi2b16EL250oaFl9jmN+JtF3PutndBDO3fm6Cud3Eg6cC4tmGCjPHvmBmn4/93O5M
ebPJCE9bWuzTB9LRI6By+j2H2PSXIU2m78S2a1o6v+mtW620LktucCjzAOfXWeFfP8CJV0XpyMV1
5fQP3b6/yzxpZPnjJOvrvmUayK5RZiKm/fMkWzSuUbTNTNqk73W7lk/8NFq1cTJxVrkbj+bIbZW1
T5pp6N2CfBYSycn32JbqU+yEtpqwmZ9lxxdl9E6x1xUtUas7r9tCST2EN+bhAVuIc2PQ657ZNaZp
eMq3dHbCpaaDr8/yNTH5haZ9NV7KKSfdglvXi6Hfp26X/bpBqJEeztFdGw7ao9PCXegE+Z2ujywz
SU9DXtf7602diuHGLTDoxiI/06KuHayZpvQy1XGLkAtPYHH8YejRS5J0xhOp8taG6BUPwk6cshDz
Ukmb2R1twcRepBZZlk1v3NiEuK3dQM+fDPy2CGDHZAt82q3izkwA43Jor76377WOCzqase8SObWf
xljd7NPbbJan663rwwTFeSs0tdZmopLz/ufDSFJF3xWaVnZXiMbGURxrW7+NvCfH089wc/1bIBNU
qKY/383UuB87X4JOZGPxBpnkEUtkZA1G2bRk+dMm7s8m7//2R0PP858/Gs/zDcfDWuK4lvD/TLOG
M0YQhOHrY0CjvUr7OrnvpTFfLLlOYhPEuepRucxtdeeKKduAEbUIvcbsUUebcILRQT4j4/FoVSm/
gBlJ4pWOYS3qLwIqD1dV0QfHzzuu167bro+73vxj2+dz/7jjnz34cxsrTFxKI4ECGCHWZWQ7N6VN
jIrhiGCb9HZ/l2kVUSS2ZiNV7h58aMIfNRF8AHTynZBqgxFckqM3hIl1cFQT3lDrAueRug3UjAqW
bMi/r163uq3TbM0wwrOnHq4eeL3wzQHihGqp00CizK4y9WZfBhm4Zwy0liWW/yKK9jwZRfA90vKt
0VflPvPdbGlg9r1NzY5kk7hHHNHT6Eu0I7ap69UxrVDGuJSPqMddN02I89bM8JzmEi/j1OC8jVXi
n1qLfY064xCRDpxxEOvJRSZc6GWrs0313NtFcrHwmF+ETdp2gtQMrIJt18fZ8Cm7DFcx4pe/nzuI
SjsgH3j53ESBOKoMSDSLj3xl/j/Czms5blxbw0/EKkaQvFW3OgdJregbltNmzplPfz6ivd0ezZzZ
VS4UsQBQsjoQWOsPVa9vmB71d0VsvMQVVMdBiL1skBLs7z0cyO6y+bl/G5BXMlaHLeYz/zTcVqgO
DXqgLD+ta3QfR0dRG7CP+uogXP+nmQzaaXBa69VOcFo0/PBZm/z+Eoz5fRpZylOh4nZQIH6JN1ag
fRMY0Hi+o7/ZU2qtAhTDtr0fqBceLt/lBHTufhaWVV9cCyg6hkfk9RVDeSNDsTYL3DyguUNB1t3+
LGKnOPD0mZZyIEF0L177EwrYYFDJPnmTf0TRNDiOguLW0gp0aubkn9gaBxeYew9hHqjAm0VwwZ7L
3UR2FyzkoGw6pXoYK8p4snebUYIpvMhVv+8hZ+gZDkbyHk2E4XSvp4CTvHKadXI9Z3e9jHIs1hXD
IfrH5fAw9eOskmIE96XVKq9eF0BJV01rg+O68qoa1OJMh6eBHBVkwhTbUS5BnClPfdqurXlWl03l
+t+fdfpMWbixPExb5UGH4K3rqHBQBOfav54nvSBG6DpOsp+x7nYPUPbwuI68+lsRB/sOhQUq3ieE
ZEEnd353iBpbf3Ha3Nw1kYJ7soO4XGhQ3Ea0K1/JpxuebngLjUGCvypaOzid9Qhf22RDRZz1/4OR
MZ/GP/36kBrMmScDvt3hf/HXX39M0tIl7ej9UProWLpZ/jqgV9eCQX+vjYKMWO9j3GkY5nukcmLt
upIDBQfm5zJPMUoHJYDSVbgJc8O5l12vzX8kBpRkw1GUR9vyL9fVRWavzCYI1vLepZs/1urRpJyU
9V/CYaqxgS0QeKl0NCnk5bUPnXIvr2KrLNKVVYz1vgF4DEsrw/U7z6PuHLgt2T8wZFFr8UuY7TZ2
LPCooPudfZjY9rWJBkC91IHo9xF0mQmAEjgwBVbY/PQzqfuGiIu+m3MJftDzYeuibXDhM/RDTqj4
dKN5qThP04S0pEdVcgVyu8ZnyAE25+KaVQfxKh74ipO4jAnuEh7xJInVTugvt645CtjMhgJ40fSP
EeLsAE65ks1sVXznOE67+jQQTuAE/v3dK2YO0l/fvdSpYGHx5DFs4crxPzhKmuGPqkvJ9UdXQ/M+
WfAC/U5UxyFVz/hRj0+G29DYCM0iSRysrLkrBxIFYq8uxus0v+69bQA//E70ON1q6hY/PSw3HyMl
9h7jKnD3apu+drnjPZqYfT6C0EX/ywdr0CW5HS3UrDcWsYjCtVwhJ06+/8YXtrWXK2RckBDmrjIA
Ds+Rd5U9uULeNdWQZL/dJZihNJGFEIycF1JsBEy0MozSmrnmMVh0eTk38ko2vRNYO8AuHGnkZYuC
p0r2edPGcbb691cBMtjfXgYSXxSSDJN8Bhy0T18iOPckcRFa+g9k4apF6JXxOa2SJyR6k50Ni/ks
m27UkJINjVmYzQHnOg/IufKqamzjvteQ9/80ADaugdc/vn+Kj0MVn4r+8ikczz9d96NDk4/B/nZ/
Oa1WIlAuiaFcf7qMXRsD9FPdIk7zR2z+BWtKTRsdk4W7TwOoXcVHn/PNLX77YeDY1k6mKXs5KOOh
2aAF5lTJOs3Kjq1/QNMAJ6IMNfc/X8oJqOEy4fPlH3MDIwfn97ebzTdvAGIsRaG4y7Ya7KNQE+co
rxDV002gVlbUXsLBvxhgyQ5lXkM36dt8ZQXN2CEvFcyalowI0pAH2R3JT62aPkTMJqIYhRtx/1Lr
2tvk1v4TGajhZOc2xUZlUj+S1K0XlKK1wwR157lI9L2Mc5gGz9E4xSYNQu1DF0+jDr9IkKXaFhrq
vnLWP9xVy8pp+e9vXF38/fGBrruOP46l8wzh++yvj48oz7W47/T0B0kPXmHhDdNdSwkbZCgGIl4V
72UPFlCA4JSeAqQc/WYhg3+M9NFm8JKSbD9Lm1ENIaRju8MWFCT0bfIw+e51Tl3E6WFEU7QJMGFQ
0bgDANiuQ21oTrh8OI+ucNj/2FRC7Mx9lCFgUvXOtGCZmVAeH/W5KSZBySLCc0bG5Ly4cdqFKkS7
ljEEH5DYGIMt0jAWaMTe2surWyNjIgiyFV/RyEDN82zMcNHBmS9l82ndH8NWDAkQeY7dFIIc+zTv
U/efblXWPBJHsfynqS5OcTvQZx6CA4NyyO1MOcirMKxfu9gCxPXX+DB3bzGjYgfs5ua8NSGPfFv/
aV5v+sWi6qFpfhrIcwg3VLi4a+2DuXP4beF9/Q7KOwpSZBuXPFrQWiYsm97ck6KK9pO7B9tTocDd
EJeDzhCHqDUYoXWdd1tB9u3RQx5jfQvdlsl7BuY69C5kd9WDw++Csn3Tvza69WHMqe94wKmOPMNX
AeASiaKgXHtkLh8gbN5XAul4Z3QQcR6h4dttaR+CmsIb8Dzx4ZKokcd+kQToaQVqchl0iBwoaDab
LAqWPdVKGH3TpnDs4hWKhn8ukuYj9fLyFRXL4tCWyL3IbhsG9jaNK31xnZu2iOXgzXQfz5P7aqvY
hxRlyUWQtT2alBF6ESrkisJSwkufk9LO7MT+obofkYOFYVLCEvQUVCicEvH6LnIQGYqN+YneTvB0
ZoxAVCkbGbOienoYQ2RD5wUyRLK/XWVwmpa+H01PcsDzjUcXVaGjnNENOf9BUlz3vlf2C+FGZIlH
9DCX12+8AeQksA2yQKNWcpTn+1A2cvT2zXgbiHm2SMT0LdTLm9y+UG8/6RaTs7Xft/c22lY+tzGf
4zmOuW2GGC9P+Gt/friPmkVNQ/OOt9Dt8a/9w25AzrttDj7d7raWPwESKLJvan3wPzYLM6v9r1s2
yxCOpVkGggowluZi3Z8sZEXzFTtH2va7byh7UaFyd4ebd7eBpIpKley7YRA81CVqRogx5Jtr0Cmd
4gjw9N5uxhinrMAIHiZ19u4ayY3IJU2seYsqn0zAWn10Lk2AXBgCjJSqRXSWMdmIxBXrGlYR+vUM
WHMD9cZfd9jbo/P4708Z429HLIvDlZj/YSdLZXF+CP2xSTWqGf4FAe27WflbhCSKQ1J4+qoto59D
5U7qyirr4nC99N23plDsHc8G9buveM94GopXLTDUe2+w3H3tSntMRCbSKgcWEJfB3m4xadLxUT5O
lKmfRaqvwkB13jMtyzadDctssAP3vTHbr4VXC6j3fvLou/4Haf3Hf/+/zjXQT6+uo1muaTtsB1VN
fM6casCS9AGm13eBlBPGQoNAMgaYDhSZB9lTVUfH2AwdnURBpmiRivwRnkRxlKNpL0BZ6SnUJNc2
V5BIA8RMJm8PjdQDos5VgX4kUhYkouYeFU9Rgd7jUjbWWC/FhJ0bMiseRQnh7UoFxD/MLHR18gYe
WjiwySAL8eyAXF60LkzptsqCBWq4UL49CyKZj83EgUwqtqHzlYzhoBBtW9tb30K3aXJuG3fQU2VQ
qeZ7hWF3AvRfvrDttFaIv0JljkrltRlhViemV+9k1zS0N0VxrbPsqfqyHKbmFRSY8dCW0yM70Gjz
7y+T9rmMbMOd4w3JhkhlN69rn5OVnqKpQ1FZyrdQgU7SZsoXI+myR9l41pBQoIke+DWBiXD6V5H6
zjbwybLH0Iqyx6r103OMv6+rlCglAYYTD6EDJ6cLwY23X61e8c7yXphcZKTEsMlQzep0+xlWyGvq
sMWU95NxJaxefE2KXE+PiPu0vPyeu289S9vnUTOtEk/oT0mUgj3qu/5rj6Ax2CMTUbp+nSXC+ar3
Al1Ty/UvYzQ1q07LvD0qz9jmVIDjgaecbuUgEzLDfWvAQbjFwko8uShuHGSJaHSz9pig+3ebcFsU
tg0G9vMCe14gpyjO0B7nn9IECYpqBWi9P36CpZRQ8xH3Qey0eUrTsj1WIQq2sdo8yRAfClztAjTs
ZFcDaY/JYeIP2L8hCHFA3PJnFhf5Q2+E7iPIwUvPp+q9EvW0agee95nXivcSTmjXudFlQLH5XPUo
aRRzvEsHWHCjk2yz2fooAqO2JHOX780xQbOtV463JlDFr27VDC9e3JFjvwR6Z+zJY/9qdM809klr
wR/2/Nrc4uiC9CcxOWVsUmOPhaG2jlVyBVWUt2/69wrt+ze1KcdjWuKSJ7uKUgwrBGfFSlSh8Vax
JbjrO/wgfq1BA8F80vxArIM+KE+OgddIwn/jey2Ok1qoX0KAUbBeukNXtflFjKQ31Cj7UmIIsrRC
xQQw3IwvgB82KTWXL9iUafeKEUO7bcPwPQKGIOengWbz6SxMtpQsB6o7L/7IkJnekMhtF//jE6jp
6ucnIZ86G2UHnoGuozvXKtQfzwXL7xFFaqv8m4Np+MKAuHeGdi7O5RQMoFfVaCVjfVtUFBNVfVM5
PCdu8wKn6PfQxQ9lbzR7h+QPKkaDtvbH1n3r/P4+Qm72a+Sm9bJXHf9g5t64M8Zs6yt69ZBZggdS
JrZ2ENYPMtSYMIPQd8GQ5HdMDoCE5AOcdEfPY2VZIdJdpbm2QqySw2BqALugXNDvtcDBX6UDRyK7
vl/MHm/V2O+vlzIqRK17iz8myMsCg7Qkioat7DXz3a6z59VuBYM18mKx79D0hfPlFRdzCMJNDT1i
QwpYffIrgSztBPAYq69xFYEIP8gG9nJwGIsMhWVoD8tbTF5BFPlz3qeYEffx3hPPt1lyAjWyEY3l
zl0GRa1Sgmzte0UpVeCdCRTzVnj61pqPZ958eBNFs6o9DYjKHAJzloNgm2C60JOhusuSHYUJTMF0
L3rQ7Z7HPgdRI6/Hj7ICGWb6mIm1hRg/gjDY62wgn70kNin7GRhkzNN4YfDlceLw1Gee8dRV5pOM
g4YBSznaKKTO03TOdNGUflhIcABgwiEgj/eRBVq5G4PguZmb2Q4BdM/lGgnAf/vJUOzgv1nnOEuL
fYD5gT60UOXmRjF5bZKgx8pKE9WlDnx1V0UI9MhR3MRBN6hjsVXYOCzHyA9PwFSqXT0k+brJ4vZJ
n1T3jiO6961HhztsTO+nEOUbJenqra8Bj6vzojJQakDyIlolKIEi0VfFHA3lpZ1xSrw2CnX4hbw0
VM9bF1E13JHDLo2lbpkOVShUe8wmVtcFPqB3jpJuZG0HOhvyQ+Cc1rLwo6ZZvwUAs3NA5byxiUgW
w+QmRw8S5oUU7imbUxe+l1nAZ5VhacKC34HVth8Cs3EPmCNvZa8scvtBXjlqvnAR3T85SUhVwhlW
MfILSDbMX7xOOHabRg8/5PeuBdzw14Dsp4ibTWOh7z99P0NLe+pb3JjSKCx4RqVInbt5/2jnEe7w
lR6+JC6F3iZOgw8zFz9syBPfh3zcdU46G4T0j0qM1Xsb0xHor55k45QiPUSeuFftDha8jCmK5Z3y
THsPJ4NithxQWleHJ9etITSrB2+caJxUO8iu0yRTC7aBflWLelPaUPrkvDl0HZV9Ph7qdYmcx1vs
Qd5qqJNzWIEr1gIEeKdI7S6yQSzeBfb1hAhkf/GicpYHiKu1HPPzID8WWvcie62XdZeyir5ZaH8v
NIOkZ+FY3lk2bhnVS3QEedL+jrUiVs695678tBaHW9yO7fnU2v3kJylnRFM5c/Jdni5G9N9XMign
q3h6bSs8fmI7b7YAQZL30XA3DSI6l5yk8kPbRt9kOApNXIJSjOxkt+ONfhfxZXYWmec8u42C2Aur
G8fOd1TR4yWUh+Q9HgJ0++KwXzmaz0FX5NqXHFFEcql8EWQDzj1FlgIOw+jgK+Yr+PYgafsI9gnY
gtF7/L5ITJtjFy4HT2n2sol1YeCW9bs/KFO28PsSq8k5lsphPyrafSz0Zq8VdrKdOeL3ZaRkD7aL
aUkNAe4HqkX20AzfqfEOqP6F7TmPakFlFSdgI07s1yEdHuXMUFdfIyD3L5Y2jisl8ZKdG6if7uU7
eFHGoniw+wnmfaLZ5UpemkNsoFw6RwcTe4yi9beq6UDQ7b4j5mBjnCIwP/NF+VKmWgPNvQ83HYfG
F9XDuKDnCbJi21q95COmzE5Qa/dy1E17nvuepS7lqO1U8bYWGRLY8+Q65SsN6rZyJ7sBhJUDvtMc
O+bRjBfMRgkKG0VMDs2sC366Lugsr0f4WPVI1jiO/SXyMIAONSe7THWt3Fue5vHZwOlLcQJkLLWF
jrcJejAnODTBfe/m+rOJlspdYxfj17pR922Fwnqsw0FHbeNZ1IHzMBnjPQU+LKRyJf7wRJ0edSUK
nnM17O6t1kR4KzOzLSXYcZ9bPGHG9CAbjXrf9Up2W81ODyC6f43KmOKJ4R6aKsmvxh9X2H7dA4qm
wDU3ZL4hXgYwOO8aR1DQSh1lrVRmC4kD/SzZ5C5aNl3WfL2F5NWkVFA8wlzbKGnaLEPTGL/AtTwD
xImfwcmXexn353ikKmclHi9DVxn7HsgO3mmxBzEqyE8klPOTvFLtKj+hB/9rdJy7MiZH3QQoDBaG
07spNYtG1ToZYqiPFSUvVEVrxMoqZTFBkvgY/bZa1Xraba2i1C+F4X9Fr394AS66CdymOuVjVJ3k
lU6+b8khW6DoyEHkTnEYliOOiCjnAQ/n65jYbUAuHmsL3X97zNZyQMaud7D0EEWB3Fuben1weYyB
0A3P4OuoWZcY98nuiAbrteuRqkdurDj01ayhN1Xjvin6koyQHT9MBQ7Kpq7yq3NcvhMQVB/qxo6W
sYb0RxFGxkvmWCU5ydS6w3vvz66CcsPKG0nrpV89B1+buzI1nlU9Dz86A2J9moEoNptErIayMffY
6tZ7d7bUSBy1eASuYSymUpAADwOsgewyOXeu+Yoahro15p4MITIIWh725kK0UbXKLErh/FkYToO4
vHe0+Q9blUcHU7En9J+ndSNsdQWkuf0IsB9OJ9E+a2FnHwo1gZuXlt1HYyfKTHQbjqEupkujm0c3
ddoPPctTnEJ1wCPzcvA7d0qXRY+lEq1l4Z4EhbOTxXrZQLJ2r105kMsK/22OiSDGMrNQJIYQd9HN
aNUlXYNeNOmsFLjVwjOD5i0yeowHAgWLvnmUl1K7q8vePshRNcMayEidZxMl7IesBNcXjeoxVz1Y
jEnuPVCWjY65kIwOD68jQrLJsg9snIyzCVDwYVLcYhsnLnrRs5iSnuZbr6zrVz21UKlIK3svu4k+
fG2g3J9kL/P0jaqWER6bTHVm3vPQXtQUsVp4EUujQKyoHntxmGt0MwWSS9mXTYhgIyyWOrm/TZQD
n7qtDcPXq3E9/32/200+xf7pnk1JDVTt24B9SGKdW90PN0YFXSYksRJDAIahE5pQgdX4bRStgGXP
x8o0Qv+OZNq5DBPlo3atajEZhv/Uz+/WrlfH/Zjgsurl2OFqePVtvIE894A9zt7CHQaSTTd+8a3o
XPlK8SzjYRD+imdacrbYJz3p3dcGx1aIlaTdimKovjVWebKjwX+1PIy0zYwzGN6Z42tF/kFOUASq
26FmDudwjLSDmNqCz4dff8tQZx3Apn3BXcW8ryIn32nQo54QVISpM9/biaIfvp4WF1RejK3Z4rUK
62X4mPJuIScYlYKVWjMVFCNN+1QYgKqzeWWfmJsgD/s7SptwciKw4BIFLhuJ/5ZQcXl1G/g071NX
Ti7DAGV8yM949XDT2w0+3e/2M3Q29CDzJpTjhRqvrHwcNnU5Nh8OelhdG3+BKwkENuFlijQn/kKS
BxcYeyQXakxgOMryXk5L8+bgkkR59gQ+2pmhYP/YjNV+6O1qH6pxvb91uzkWO0rLBme+lP3rxN9L
bjFUJxGzjitv+U+TA+SFNhX6Asih50gp4YQOPlB7buvoe1BgQ2rOvWp0rEXcW2h8KhiGKSGPLAT2
mtReyIQSfx5raYnQ+yPl5AzhvgxFcE0yOS6Zt6gO364ZpNuCaz9S/H09T0YBU13ykQ52Cg5kVPgQ
poDn/utqjilmVP7HxGoOEIR7MHA6PpCNQC5j7t6a3Af43mg/b5FPsyZzsGbpvB6YGxrnVV4/4a6R
Po9giYDzNYgXzl2tUUw2lzHkVdgJz6JyMnBXykeEejVWxBg9h3miHXELUJdK7mYfCV7YQeyJH7OW
lCH8/jXzBbpxVa3vo9RWj+iUqkusJwBFFqmy0+0UhLaHm540ABcm1DfZDKaJVR6nlrXQEv9BxmaD
1rParmRnjEzPvrPHql+RtNthGQf/1Ucl0Ffjn1qzKwI3+Q9qQqiMOVS3lJhTAVqUx4Bi3K6a+nQ9
OX3xBDQRDUEe0N8SqOdyEXukB8SAUOSvzWjpZtZ4brF12xqDea+FFQLSbg1temq+ld1KIp7D0rGR
jSvDk5hRfajzbMd8yh9NvMrvdDPTvzWTcg6a2HvRmtBcW6rJ/jXWqhfT8Z7qTBRfBtt6mdQUYcO4
y55UdHnR7DOStezKAQWycgon4yRDip1SvacQ2BhvnJbBPWjFDy2u36rUg+xi183KcP1hp07xdOZo
OCwipI6+m/nemeLyR9ph1dAgJIJfqVLCOgwR7qJg/hxgX4GYH1MQ014bjdZ/QOUQS7+0PTxxdOfQ
87hbYkuBJFqXbuTPJSHOG5U96lNhVeK+nqVJBjH9anDUUfep30Gn+G/cdYaIZFIEwr/k2ASH/r+T
b3PGnnIB9Gvvro2tx9BTo3U0lMGrPqropw0BYhWy69TIRAT8J2R30iKcw7xk2smuFRsYANaquyeZ
FrxaDfiGUouroxwNG++dhLR94qs0fOUYfCoGu3243ohCu5/68ZNcqEH29fomfWwxsro+t1NKWH0M
D1U+tGWs7SOqppU43kIyDkiuL8kmN8LfcuCLmiezaoM1cM2v+EsBHy3HpEQvcPoOcHjatGqdnvOS
D0qZG+VrO8LUxWbI/TFSZNbHHNBKadSnlkzylzCzMmRLy/bJ8+aDIN5cB+H12d4lebEutKx5JKuu
4m0aR3hvOjjleSNYnhKsdTGrCcnGbZOtChLqdO0hWXWqhLJFqCO+TnAwu4QAjq2pjaGc3+o7xYqH
o2w8vcGCS16O7ns3Raup9r3X3EN9qK8hlZnx5L6GOjpQemajSDV30T6yMaRB70+OVkbyo8hM5ySX
Woj9tSrpMhIfxZOBlaicJJwCtSEjnu5kFwE2pNHRnLlXG//eM9maTL1ZHfp8dLUV7hMleq+JdmdE
NfRzqLv1QY1yWGlyKHdz7U7ON+RLkI4FSlgJ4tQ1G6Gz1joYzhjpo+zllt+c/xpXdeS02PsxF2WT
Xs41Ar2+TgOz+sc9ZFyGhnDsD6SqXnI1vZeHIapY+n3XUkO39TR8GyY0ZOXhSYXGDFO+2rpz/K/z
Zbyr8vy58jlyCMPbt10Liny+0lPUfnRs9DBKJlmOJti0yZG4gyL83/2mZVLcmPpyL0OO7bgP8i2L
CldDhW9bFqVSUV7p3/7f7Z0c0BvrJwYcAfuiv+wnb1vBNu41cs94itXinaRJ/0EGvNugoOfe23MX
fbEz+VE2QkmEN3NNqUfGjdjljY2B/SFURfbcsc+vOG/4uvGiBGkIyQ3BUSVVlY9YV75UXmchxGvE
p9DFT0zGhcNGjqP5LPzkdvd63gkc3Vxvx1uPRPdv3kat2ckiicdmI4Gu7DeUBw+/atmT3I8igkEM
/XdYylhqW/r9hAffvYasGmAU/aEaKusSJXYxq52Xa/681oWkubovhREjz6+YFznl94IBOCdH5QiI
pqumzwP6R5Nuo24892K0RxZ5Gj2jzz3d1bW968RE2i5rBu+U2qkHzSh9GCw9Rxwx2GVJ0uw7H1Gs
qWiO4wzHk40+H7xiy373+q7eylA0H9CCuREktRYgPmMKNJTwlAnv1knxRxdXtlbbGRjRXLsyV2jG
xTEshL6TvWrS+UJ1cJuhTrhmE+RdZAOk880YRAmtwPUuU4xYIZt3G6l4ui3u5QezUL6YcWNXCx8H
N3ZX44Ocm4euizhJq1zvZoRz3tmOLLikpXIx9E6/TN8xmxTVQkGhBZlNBLSGprdWbuWKrRlh9QNZ
QUU4E0n+5t0PCh/FWfFDhOgJ6VHK8TqMG4oYpjipWlQ/VplZPWoBkgxzKMs6zuPzjGZo7JMclNPm
kONpO7gdxYYTIBA66MDOwUYbrFpiA3xRKzXfsKFBE02fgR5y+Dqz1KZpORgYxv6xUk6yfP9H3Leo
9ZFWe6pq4xG1uvF9Ujnqkz7qVrILX+BLwpfXA/Lr11laQ07NaYCdhxwU54Y9DW/GqQM4/DuW+Vmw
pUJaQmNsTOVOTSZsxMD2Diirl30d7r1BBHvZlc2U+xllpQSxUcx18+tELVGCYCXHYzA4YiEv5cpm
RX2z2DR4wm2SoKufcK6Gf2va3Q+gUVzo3Tc1UQEDVEZ9xgez3/kajyevF0ALO+ULpYnuhx7pOy/W
HtNEVXepn7b+uu0sSugh1X4nq4IjuTo2VF07PRi92t/rVWa8IE95SBNUFaxMNV4GevHck2M9jBs5
ps4z57GiirXr2N/XyTFtxkD/XocYFWjyAF3pOi4QlhkyKmojgtCgzHFJsvzikhtujbw2cCaB2IFJ
TjASzX2bhua3HlzU3dim+oMyocbQx2V+r4GH+VKyNysm41vrzy+5Si6jQ4PhBMxUX8gBDeUNoXFi
qno+NFUdIKRlNbxBS5tH4XzvJOrPg6+Er4FG2kTvtXyjNbFyAMQUs+k1LfQPUmtXJ92vK7wZN57S
BxtM2GfgzzzlNiqvbssCs1Dhk3nRie06FjiGePdtxHWLGOOjwU289yHV7oLMTL/ymGrudS2Nd4Kv
52f+TA+CL747P8CUq4ym7hmfHMBpcauuXGzbnpUoHsic12iOzKOdWsNHJB1hZLbXkAOrF31rxE9Y
UnbP8ORJBKsoYN7uVNvg1fN5KfPvoKdV+8qL20Pquvg0dMjOFLJb27z4c9M5Am1geXmdOAdjJXrV
eCetZfzWlJP/CNoOqn2BvrRe1v+p5pwDzIYfbHnROQzd5LkQtg+Ati0O9RCqezOMEGRRhhPCycNj
Z6fj45BUbIkACsiQbKyhxEu4bs+yRwZ7eLyOygVBxQ6hU3Hj+X2PyuXrOymH3e0eIS7IexeZTRlK
+So5aUUPSGimAgNQRxRypgs3c3PrIrD0FqoYTfuSUSwHwPWrzcqc2cOyL5t6Fj1qoxJZD27w+a5/
9KPQfyp104GQbqUbDRDxLHapvpo6MAzRaN3a8xuERTTM5xB9tnblpCXbcU6uo24i7oMszFdJFqQv
ge1O66RFzDYQWfKCk5a+Feg3L0Ysul46Kw4OAm+qu2s3gKWku/mL7JUK6F23rJrF5MblvoqMci+v
bo0SOpRIZD+iluVcZ9Y+8nsRijjo0rXavVDaZ1xVsaxAUO8lrKN6Vw0Ott1zNxJWssfByror1XR4
yQOkGDzThA86j9qD4hy6Wcc/EVb/0oeOdURS4ns29zLSHacoGl/lWFOiR++GxYNcGPue8TD6wV6O
JWZoPZa2spJjeVHYT5h3LOSYm/HEa7Kfcmgwg/gFlfTaj7DkjuINhuHms5yXjS1SaGRE5c+2e3NJ
mR2f5bZGo2GWM/T6EYN4SpWwBfKXKWje1NytT3LMiYAB69EQH+QgH/N0kbpVtJOjCjLjS5Md9UZ2
8448QTYM6srED0RUhbPPvCI84oX7ZzOOy07ttYMMT22FjZgwp18zIg3+FBIOS8zEZ33meakazVZj
UzNNm0SvHn915UI5LldHbaTi/oV2IxkZd1eIXt2xHSDnxCMbSI+VGAejRa9HoZi+bDzD5aWag31Z
eeBO5SQHgWNTnUgu9tiP3JoJMe+jHpnJDoTfVpt7clDG45H8Nwxxt1r3E35eMphpsNjvbpPIn4f3
ddXOGxrlP10Buo2SL0jdHh+EfBDJQTaBDzC8u2IfZeu0TXodwhLyCQPMWY/j9xx5qShRerD5Y+f2
OJxjG2EiPfRR2jOj+jUsebqj0OiTj6Fb6eXTFKvRg+yZLRawRjde2L1w1MgPsY80Tl+V+dLTKZCH
k2LM31jmY4DJ7wr5Z38ZuVGArYUHUsvo8nwVm7znFqlNpd1XqZtd+1rlnoPUmQ6pqZuP8j5OwQM8
Mx6m+X4IcDcna/SAnPMjZAjC1bQb4+Y/MnSNT9hW5IFZL+QvIWOdgygYyuztfdBp+Upze5NdE9+R
8eTXZx8Zptj0jGMzH7iquZFxBQmKQFONo5xqln1voa33K3abJlf9nivjqTOWBw0JOgTLwvGLNzu3
IUX/PiBytxlat1lFcPtkHK+K6d2ppmZjqWW7cs0yvGOjEhzMMuoXuK6b6zbtuqfRTns0izeB05iP
MsIORd+Q58TEd8KhZRFlqkpNyaq3im93T2gSmw8a5//rKIAgyEc4Ii3k4iCNf3ZAiZfIFMev7VBu
hyzFbqRNYoiFAuIKXxRaGjovwVcZrEOnvVS4I8gF2UC6IhfNXo4J9vtnVxnf5JhPuvao69gktEiA
Pzmd9epjoa17efcc4Tp3KcSqVpBAXnC7F8X1lCOmbzyekxoX8jhvNnJq5xj4UFZ1zZcFo+nkuYff
99HHWt4nitmv9iHUYQSvzsZ8Mirn01KRGRct6hHTm3u+2pALaoYeEXcOS26IUvo8Xw7m8wy1tj7P
J3/b38tBz5iqkz2aZzsNAC0lXnQ3YRqzE4WFUFpfmE88pMwn5Aqsu2hEvxqHG+spw1TqPBbhRg7K
aYE2mEsUu5PVbZXVX3LIao9yjV4YLRqzo7W4LRq06snx9Ogo13hK7uyc+Qf/H2fnseS4roTpJ2IE
HWi28rZUKl+9YbSl955PPx+hPq1ze+6dxWwYRAKEpCqJBDJ/Y86v+dcLy6YfId9Vha+W1WmXSlT1
So0D7w25lF9uZUw/A+MlV7DYXBQwjzVHnz6b0G9BqxiAj3jMbMoKC/A490isKWyCchCSV5xdm2Vv
O+LNK9Kdn3XIPwzpcz0fKh89flcBIZMhyfvsOiwk9FCcZEuOsMsaZWHXbPbyKrdLo1M1ut9s0xY5
0+LIDiq5Ball93vYwGh2oZD30DkDhkx2dwERgb5hJY+h5/pnTf2UI24hqJfxg2yXVJlAxqlHbQ7J
uDWxOcmickBTte0uuYE3dJTE5edUG9WqVLXxUNeG995XL06qY/aDnuyu75p2LcK4JAeZQIqJp5pb
qKIuS7convL5YHqNugimoNjLmKFpJHzZBrWO/wQBMH9CG1sD3YHfh+yTowqEHiBmlGfRd8bFmA8i
Q9i6FyjqyVitxTjN8LC/2IF9ZeOiH+6h0mjNh1C76jXrgoW8vAAqzg8eJeQ0hlLzY7JicZIHxXFJ
dcnTvCs5zU1/XKXsjpb3QfXQ/h5OvVewAv2nGfgtRg46Xl5e9J37xs8BsR7yntN00tBx5Becd88Q
fm3K+ar3NbPsraYbyi/Rocjuq+W30bKMRdqk4nkMYneN+5l1ioxaQ+Va7WZYtX9FcgHfZR+cllgZ
Q21/BgmuUxpGI1ttbioU71BJEu+O4dn7qNP8dR5TZM8DJCmSyTN2IlGMd9fPXqEYikeUC6OXieqq
DNdxgPhkkA1L2fQNjL3SLjX/nxcZRZwtxVSB3iI5XWjBNysQOvLmjcGvYfRxh/cXNIoP9pWfpgqq
pjOFeCpL7yTDlQYvYayqGpvxpPzIYmvAHLO3KDAP4RuVmNvVg66TRrTT9jFx0sNAMeaTVAwKHuCE
Nkkx+p/GGDx6PZg8hdvohTR+iaQOcdRuMKoc9Dm56Qef5YRjrCg+gkyzWGhMKKLmg8fWBf1o8JYn
1SOB0rFjPHeaHi6Vubpd9aSAxs6IziBn4xceL0dZ5q7CoENXsRFbWRyH37bsqfK8NaDej2OBkY0c
ZsD+gfdWZRcTJY/rOGISP09b5lhnI4EElGlutmsHJ9PPOkGPyraaaC0r693kfVLZ7sl91jV3VPzU
5KRToYSYZDbmvh6/iU6NsLs1xmd8MoxdQW0yxyHLCXYZnKfTJKgjxG3jbtUmMKE1NF3z0HRQGIao
P5Jc1TS+eTKWh+cG6eV8bgmz6zash+O9Yo3KsSowy6r71H0JEe29YBxzkq3YMKeXWfNk7nK6vj3i
2dLMaQvYRFD0TnlFnT5s4S96mqny7cqDj9RxvxedUH54aHVSrAiDRcNCx+mr8TtM6wQ5il68oR0T
zgCjEmju0K37cKieJ2UYkdIqkZyYmx3M5EdXDVajpjWktw3QmhmEhTVGE95DoTvdsw+0ihv5Uzj0
NPq0XMUGIgeyTwmK4RyYJSRNOoM6ZkSs/YjdMT7FUAo2vC5FrdholkXH/mIqU/NStKp2A4HpAxrc
6piiH0BRzWaBu5LgMK0bNhmb/netqoudYQowb4NhfVY5Kde6/sqveFgnuEasubX+0r1ghBdTJki4
oHe0qlHqzKIYPV5tsA/yAH0DQKY8ZSCn+WjZh3I+/N3/r6H3642m7X5fL4Py8lt31ZAvwKjl6rTk
jYYi7r7aKrAQW0X+NH5wSrQlAGoHl9BVgq+6n+mLsjPdl6qE8Q0SRkVkmGq8C2MWBbaqPioRnmeG
aiWI0AvviuRUtw3cgBXz0HhXGetbJIj5LhubLlNJDCcd38ME/Z2smMptC+T5Y6ysrw4KS48VFIbn
LMWZhBsEu9V2WsaTBRKZ+561bgeSRKAY2pOn171zHgtgDG7Qr8RIAXJ2QX9qAEns1EDPd+BulKeg
5zdUsG56NWLN4VdTp9TWvOp9KoYBdVYRn8XcVFzEvp08fEXyB4hpZz/JcJMN7j4u0mCF8Vj9zjPe
A5RvYAc7X+S44he0XPdBdsqQbKKTfjRh/L8OQz/t3D521mbfap9kxM5t54lnPdP8sx3UL/Hg4Hqk
IgIPyIEX17Vo0+aDu9bnJhi7ald5WQwZlSbEBOWgeFTCEbgKX42w8B+0gLy+Ij6zPHhXxShe6jrT
N2DF8nXNH+DF8GYkrV0Fyw4v3BeH4sSDWUSvSY+Qp970w0apjFMrEJ3pZoRnhkANAN8oPo4zSBQ1
KX8/JWoMeoBeOS5qsNRlAXiVrX7U0YNIgVw6pXsFJFwcwNlZjwFQAL639fBda0u2F1n6xUOdE8vp
nuWN7qgPbSH0pRxRoCqHg9D3hqzVsnaox3uYkZ/sysbxzUW2qW5tJLWnB6sMT5g0ZB92pAWgxeL2
IAwPS2fTWfY8hl5b2+oe+iKghsAf4qNLhIcjktC3RjVWi8AnP4LoF+ZjGhCXvAvWScnXPNShudmm
oTxEIDsPQ8Fjht+/eNF9NJSNsigQuQ6iXWooytnttd8HNSmfBJoc+3u8AXmZmEOzH7Neh4EwDJ/K
lF9aMM6/POxgKktNvmchGT0LOfZnWJfxpmvZJ6qD2h+tiRdW9dR6agrdW+gIt3yzCx3jJDH+Mnwc
CMjGfKn1vFqqo++ehMAVS4krhI2hV7+FRhYdkObBFnNuVoFlbcGsUKWbm3qMIgf+GWIDPq16o3CL
C5pmO7tx7rV0EkaWWZLcmXtZDMFbbvhPKCQn3iZdQ/+siK9ypgKvMiuv+xdgOuPLaOQz4o0XMPRs
5xW5dUHi9yuArvaX5+xNtal/UgxOF0OsFa8WdJp1PZrZOdVI7osAH4qRPO9VBS65HAORf42dagdH
r/mVlmLfk2j5EgV+tczCarrGegipW0mbQ1YE49lUMaeevFZ/NeZSrQNZ9afVLln/Nb+4BfxIrVh9
a5LEBkzg5nzj4MQnkG+3A8oNj8IFAaxH9kbU/B2B8XcHJXsBNKqFODw1uNp4zawBPdqIa0dmXB3l
QXbdm5YeAqpy0C371zX4X6CZXLp4H2K89lDNBzSPk5VW9d0Kzcn8gfwSEDbZrdVO/K+ekD0dK3bG
yF5YLa8uO4lm2OOPqVxuB5H7rI76ZlP2GFXJWF96ADOyWv9EMMvbt7JZRRFS6BmA1flaVUwY1+BM
Q/FFC49UxLE5k6ejr82nU1Zvcw/nNtlTdhhPdp1XBht5+q/xgXMZSbBcXbPehGRH3ifVyM7UFIGU
zc2w8dEWN7g5aB7ms2qr4ysu/Gkne3lSl4hrt/1Z9lJUR7lLUZ/FWJbP85RDoylvcsqwnRB1npty
ShSinZVs+ixvblPKJuoQW2GW9o7foHqoZ98JHzoWImUqHiF/YvKsx7PpIPpqwDx27rkf5HX3pjy7
x1iw7Gq3OVPhMRETeG2KFEK40TmPrY/npQOXK7Hy6XSPm8OA230CZkKOYH/rPCYzKrEhE0uF6p9L
dewmdrrV9Qs5bjiYBkVZ7s/YCwatc67mM82Jfp/JGFul371/jftvvYASUFKYZ8kT/+yh5hrHun1o
sPfLUCKCIeu4pmku5alpTqw65OltgBxLMQ8zZqerb5fKWCWvl6f/uohyiX0otNkgLbBTiAJKtcPP
FGZTUvmPEwLPcDY0lpUVMJ0ycyk+/ukYY9t/gD6PRynD7nE3RmOW+wVwe1LVzkJ2N6Z+BlXcH+/j
lEgPD3U4fgxC2PvGc9WNXavDQY/d4dAJE8Nk2Z4crFdDNffM9b3fLDL65VAZvI2/tXXT18EFAgJF
9Qml+UvmZNNXP7eqtZpkzSEIw/5Z15oPGffwyhXjONQ61HyWeYnu+9e01pTHzEFBjS87Itq1pbDs
CIx6R+lRRa1uQHR2wu/4CMryNlpewuLSvcTFi2xQ++OqXigblxLXWcbkwUjAFgPh5a6iBt6ic+o5
eTqzZBd9nZkkeWKXX1amYDQXQ031x1fPSJtroerlNSniN7Moxg80E1An3JRBob42r5Vnd6+11xmc
63HXvUqs8+9zy0B4MvWnCzRtZxlZub7p0ehmf4VQFJCln5XR2ic9TIaXsAKhiYGlwHXIG15Y6vq7
lhX4SvYqdZ6c68n9JjuT0tBYIh3BJSTtMpyqjWb4F2PsQDSapXuWh7SlyL0Q3thsO8XFl0+27/3y
zC7bnWom+qFtY7XFPjjEbSAju+pGRYfaO7mKhecp7VG27Tkoz/6KOYkOlZ7MJAsxvOsQewHv4xjh
qels/9I6/e+DsJELHqKp3PzVAWEAnavSURf3DvJ7/iU1s+jM92X5V1zO6QX584hWx162BkvvTxXW
pZLQI9k+k9bne2Hi4/WH9iPjgk0aVLQ7kYgxe4Nx99DtzIE9dJ9OxuScf8bK0F+z64F/1Kyy3pkD
zmywmRHrEB5OjHEaYQIXtiNluj7P96jqz6e05VmGUurCSMKTHhTcfWzPeEDCy3zAl9xHQ2hcaZ1S
4HnpIUSshZm2ipQoA3Q/95qsH3qsw+uJLwpYZT5dNYbvo87XKDM7LDTmZuaJfIV4S7kHNxy9G1r0
U5+hTbIzFk/8SuxXxniPFBgfS00J38EyugerQ85QDvKHsuJ2VeqgG5iQn3WyBA9ZH+XgIfDOFeXo
q2NZ1NP4TshwnYoKWVqsqORFOnajivLlBn0oMjzmrPhRQhpYo9RXIjB4ksc70gEM+l+RXPuM4i5+
BCxc3/AS/3ue2+vU4uM+Rz9AFoOufGizEUwBiWackFVvxGg+UICGzQeYjc0qmxLuE1nRQldU2uiU
Qlg9ybNGBqfJYnOu41t7GyT7w1pvfo+/jZIXxCkVdaTOgOb+NYnsvl0U2UF8arGgRIctdnEt7Vr3
hQSvcgzMQVRneRr2mQ/DiuDID5KbBqQG0H52B8YOoiPfg9AjGxJ5yjEkO4KdwMPg/mgcL1rNacRi
IYuOshL534uSsgtAQAnvhoNiBBuMNLOD6Q4IpEBQLfUZTVqxP78psN3af7prtVf6hz/NAcNlXEZn
0TYN/aN6lcTDsi9FfBy0qPG3dyW3xhhvLxAJqiwPf5q3GVAwGpDLSXtInVN/1T4tIYyrPFSW3p4j
MwBuH3D36oJa2Yd2hb1W1hrXrE7Ma1z6MEYUT13eYy734FUdY4EiZ5EduV15i1GnwniPqar14cZT
c5QzyTj31VUNfhwaEW/C0PLoUbGr2+vJUOWYGeXZ9kleE9kQbrtG34fssSDvF8PJaLhfdZ6LUWiP
gU6GYEfLC/cRR7USFLvmAaPnr5QiGg7+fGEhB8lTz6fwqEUOnpN/VmjVn7N77L44+5+x/zmkjutm
AaCr3QwdG58JfIPf+tXFA86M2vB8sPpHfxTDoeUxj9nUHCtz+40MrLmXLTuuqktmaOXFdssfgyhB
Vf8JyRGjbiQgSfB/GgVSxHFXKGdUVrGVDrrxPZmgUw6t1zwNfWrhMqp4Z7fptJ2p1clBR8D5VDsT
HkB5Uz3iHtqvojRMX6epZNPcCectaYcOGyEVfBQFEgeYJgc/HVKM545aFron3fPpbDvzd6ccoetj
dDIxHFXZGKuJiB7zubAYhZH94FjdWrbkQeEucEiM5kc3+nEEDDXst4Vb1jAWPGtVW4l5qH3I5n4Y
KFtznJyXTqnYtGb6sRFgCilpP7rhA371MfKPHGKextcG6d7UsZuLbN3ivntgL6icKEBMM9eu/uJZ
oTjIEWqSJFcH8eUFpWuxM20fu18IGkAScGzd3mdXU4RA+4zC+T2W1/gRTgbec3IaOWFbtuOWsjqf
aH5TYj5g7tPsiyDIF7e34KoGawNLezHrafSX+I0Z56DpMPvkE8jLWsvIHnPSp//56fCDRUAmBTQ/
v205HB3226e7h/58wvs7iEyHkkjkW7vbS+K3MgNVWD7cXzOybRR4Mipw91ftQsVbQ4X7/QnlhFWI
x6L8hLe/Vhg4SP3On+42ty581jt8Ojlazi8/YY1w2v1N9vMnTJvb/+/2Z+kLSODx8PvTyatVWxwU
3wEVNf8h5NV5mn2J9Eoc7tPblB0XQ6VEK2B45TO4o5nvqhbnwmqdJ0plz7Vuu5+Qb9DYw3HnkGle
+Z5r2bKwlPQh111z7U5YCTR2fuHGJJ4znYxcMHncZcKYqmdi6idFw2997pSHEjCGIbBqla2qgzTf
kADdyHpoHwXtySniH/fxrkb+kGc+C05HXbUGjmAmlkCbKMWzrY4c7Snwc/0JSawTRjjKOZpbY2n3
hyDiTys75TDLQ7Ke1XaADiZDvCZAjsJB8nieQx70phjWaWcX/4p5cb1xLbu+3F5ljGpy/p6+kC8j
r2rMEFcQq0gPsjloY/0AuPnWklfhPGRiPlgiR/rn/QZ6D/pAcx5lKELwYYeYRL68v180w3/lKr6W
ckTSRMHZ1uvbO5UhtN3Jgw5xQLWPDyRjxmfsd+3tTwLYv9hioAiM3/gyuGfDy7KHWsFK2Rj98CLP
RJJCncK2eiebtkhQci91EAih2UQY/P7HaDdWhz0W0W/3CeQIeeAVvGz8/Qr3sIUrGGT8f17h3pGU
7e9XySGhoB/Pekjt0EhWg3QNlJnUNosObJsVA0q9H+9ZziNmPbnDkaqzQ7m9Kh9cF6uEQQ2aqwG6
YEU9x3pRAsdfdkY2fIi6DxbaYIzforw5Vw4+du5ErSYLsAJTOqrKLM3wnnZ04FNq8N02tZ+N7Ssf
Qeo6KIS12asOr2eVoq96hbrE1tQw1Aferra1gs4+2krn7N3MqfaDwjfXyG1pw8LKS/O+8+MaT0C1
inZRy6PGkr8xunQvewbDnRlHGbVkjKvS8XSL2oa7GHgQrEFUZPwLGv7L2TKsG/L9ipZsWiyaARBm
czlbu2ZxbT6V6A9twxrD6EoLyZm6/kV1wYOAL1YQoOySZaynzXmqLfUpUmssFok7fmysoqlqDtzd
NTiVxiorbOUTPKu2cXXPopDMsKE/53qL6G5vBnt+GtpahtkhHvtyUF+iq5gCBxqYlWAT7brwLDcs
E0lCUvFNjv1gJse6Lho4yvPppKNa4Qj8izHUJb8YrEKnK9bTmKWvrkX5rB0wR3BsK3kt8PrG1RJ8
h2x2LZSrKFd/ydakNA4K6e5ZXonmi3hCJX2JNjLP4vngZDuQJc2LbPRxsUW5vbnKa9NoejX9UH2Q
LT4JSsQeNmJyaNIDAmxJ1e9JHygvKfvPPT+FAlO1og7J1XMwBg2fLTsz1lMY/o5NKXwuFK5rgMKC
tJ8cGA36P93zQKudioM35uCN/8QLMScaOjXmRjq9xbitAKsuk/dOGXXk/3nyy6ZRkPM0ItM/+IC0
3lkDvKmijB6hq09vrVjJQVrmJhej6PgeM4OjR/CZLI2VwHxJ4gjK+YoHSmDuHTVujhhtO2fZO1H/
Bofkv46gq67CaB6qJknfTc0Jj1MTVqTjuSjvpnxjgbHYyItEoSqgfEM2DzisHFHv9zb+zJiUh0j6
8rghPjzJbNkjgwZYQrKjSMFMflU9R6S1xrjVr21sVKgth/E65y+8kZ396HgX6oy3lgxVbe8vs2Tk
JzRf7lLSPmoN/qjGUFCARAj1VWn9iG0CM5EIdvcR5AIQzL80UX9D2QHYTzjTxE27eIzNUmwtb5o5
cwOyhwqPbLe16udGx4IRae/ia21Dn9LmMrrWYhYFdOm75eHSFqe5+loEFqUWU9dJZJvurkchau8q
04wnKcI1WrL5a52wNeNL2X8nv7a6zVRm8b7oO/NrbMJUsCCGP7cNWa8mCdOzoeZU7uLB34Wq7V0C
28hXjhan76Gl/EhtW/xMhuttHkyvrgpWK5+t6BvAV51ydVF9mB3EcWkaktcJW6uXED+Il67GCSq2
sycZimpzwleyBVk9d5ZtWm5y0ulr2cu9MT51Zg9EdO4t0FN+aY73uajHzVmtuDnJfttN03Vr8yVT
PjO37V4wT16VCDi/t8LRgF+ExkI2jULYGytoS6S7m/qdnRhWTvEAfWIebKTehsJH96x5afUEteoW
Hqw0OGb5jI6eRyU5vznoI8N2VFtx7JUGG3PMqs+zPsVKrYN+aVrTcJYxeQCKMJyT+TBFjbXC0okh
8xU90r0j2FV6ZFtXkWi9d8uY7EUODvRUZh3VOomWbT95D7Xl2+cmtwcMoSfnKym4gz9401sxYeCQ
e3W5hZMZfvjmhLdE4nxVIDSvMn0yT2GnRY8Z5Rtovbr9NYvGdw3zCZ/KxiLwsh5cYx8+3g92451r
FjpHyIylg32oG+8nxQoWckgS2r8H+yGqy6aanWMLatPCIlW3KEVT8/uXbXYXmzLlzxOKbHzEDxhl
vtmjXrIDujH5Xk0oK0nmAL7Q34H0BKg5wSoY3fC7arXhg2QHzH3NPPL/4zo5iymGvaNV4UWdoAoo
NYV4D1fop0D07pNTAx9xrKuMjCpJH2RympXskzHLaTYDzsMX2UpEHO/qHuWyABO4bGl59SMyvcM5
mifLPd3ZTLhIhbqwngI8VpDQTNmYGI31pOeTc01sYC70yUhtCWXtwWdfJXmNamMUR2sDAshZA5Xt
VFW0jKK4etPy7PeZjEGzap/HoViCoQi/uP0vw8qrD7uwsr0NwW0tw54fHl27NSn2crfCOgYpg7QP
v0ST+h3KfncN4jZ/GI3RXsjxdYbhJyuJ/sE11PTq6eZPGRdu4bEOKC1ka/iduU55knHurQ3amWm7
j0Tqf0Qmxfn57Si9kmwTJNi2ssm7E3/eXd87wzqf3wUKM8eytX+/u46l1LLXvU2NlEpU9vnP0tYu
ZGTzjynKxcqKB/XsNW55LHGk3/R9GL9OHRAF8jT5T9jgy7gZzEtr6OmqNQ0PqUsfE5D57H5IW2Xc
Wl18cq3233E51lTNN990gteuM49aYukfuEyjQ5bFwbnUWujxqpev9dSz3wc9uXiho/2IjPwJVFz6
bvh8rL7KlWNkTP0ZdQqYo2ZQf4KV3/usvX9oXvEFay7zFTPobOPgJXswcN5+6P0pnEUzvS+xgr38
PBQ5JByd3KJ+yWF/bzqz9Q8qVPYL6lHDUtdGfsSj2SE+Pnqg2ibT3hv41bPBiKVY0PuUVc2in8bk
iyjCb0Vae9/IJDzkCHT8LPVprXLbx+O2OyN6kkeL1kL+BsbIAuoHHsFp9dMN1EfM1NpvRhf+nLpA
7BTL7TcqziPPuLq2OSbZlZM/d1XJBnT0tI2MdZNZXSCO7bK8z28jkCv0l25iksbAYW7Mw6cgi9xL
EQpQzPMZTPx61WIwum4c5ETWAYpj/AfcY6VTlObxyr5RlPHTrbfx4CVFThOuYxvxIsrdLfP8c8kt
xl/1domcP9BybR0NYbNJnE5ZREqiXDyn14/JCFAu9vPqaxe9gT+2vyVV6y0RG9fO/Bess4nQ8rKa
O9rxewoP+Wtk9dHar9gHWCMQlULtkVeLI/vbZBYwMtrgo+jjbhM6kbpXCqE+OVGAZdQ8YuisFwMO
5muYmf4OfVAH8J5Vvbap9iwHIEmULhD1A3JW19VWV0KdPwH1IqCYwOvqDxtM9k5J0mJTYQRjt3Hw
huK/vse1uV87gyq+WGO7Cu1sfPeqwdxhlg6yao5X6rdmCJPPFju3bQv8aKu5ofUlSVPxxXDIKAyJ
am/Ltk8+x+Sb7IvhOG/YORs7LFum99GoVzKuCTaqUZ3q5LyG4I2E8k6+BPkdexXid2tYibKsRIDV
GXuJozwr5uY9JjvMoPq/hvSma8KnaM3VX9cOIO0P6NjjaInEnzxUETjlMixw9/0Ty9I+v/Amoi2V
AryI/nQkcwf+BA462+LHX3G9gXIb+M35r7jn59m5BfHfxda4rGEtL/u+f89EXV3LmbnooOFz/BOC
9V5fMae5haiyVSSRYMUqbGsDEwvzAke9q58LY92YA4InnetuCsMszi47vR2s2OGoNvw/KYt7e99y
i2OaB92uRuXzLDwUdZq4oIKh4OIXo4X8GEQ1mgBe5T+nWodCbMRiNNLVB2AA+aWyDHVjaZ23yDLh
sbG+/S3UcYdGAjtTy8ouMibPvMQVB5hBD7JluJGPlFEalOeaglSIp/TlFouqFAvBVE1WwTiqz5DB
/UMzVQBYPXMs2esFSwDQ/VX2iqQpV3aIPahsGrHTn4ox/5ZXqfpcm1X7gNjiKfE95a3Ro5CKroh3
smmaWr/Iisi79Yb9tDXd2Huieuq/NHq7kqOcifVLZbKOV2ErAvxCa2YUE3XC3otOQWU2b6FZLePR
QI7ZJlM4mV27ls22iX/AjR8fnbSLrxl7T9EkgERd01gXVtmge8lFKW5VORWTnZrj72pbon6qHLLA
ZhKeWxVDxLgR4bnj4S/75MHvm2rd6kG1tixtSgBCt4+msFQckFkTZaGXXuRBM8t4pZYWhnZGnt1i
YTOlsJX8ABdQCzjjPFjG5BkMzmqnthQ47zFPCbwVai/aAuRhMa27ZKA2MmvwpG6bHiJITduE9iPX
IWfXtS03KPfV1Q3vV5gceGA4P6PS+6W3g/qWVsoELKkOLk1eOzsU4UO0Fi3zodfg7xZGUb5pURFS
3yi7n2B5hWG4v4wqeolesko1eUKN1u3QpDYKdV16LeMcS9P/jHdz518xchsCZtIiEcGvUvi1/uCC
Z4aSoU5rbNGTcz4ZGtjI6CcC5yOqLuN4lGf3gy20dKthBS291tzZ4y1gHQLrcT6NjOql06kQ343e
ZFxX4OnL2G3wn3Gy9z54qLRynaimt1Ngo20xWx1BG1nhu64pCtqBqthHtR++B3H6NbTc+sKDO3w3
5yp4Ur/5nj2QGk6f5SVTWesHSob9Ug5K2MGC/ILtQRaWZ8rIY2PqYRaJwTZercjUVmk81pdE05Od
ppYp+AXDOpVRkmyCatCebEhiyx46yWc/2U8k2WcgP8svilYLDyZ76LEMCUyjwkC+bp7MmidIWmrq
SUOr9pA5ir+bSnW6FEE2rkaMTN/6nl1y8cE9Jz2ZoqAEENX9ggSXGq+AtyYnf6ZJuS1UyIVsywOQ
vAiEQ4tNN1qCv3vkHHK4HHO7RrZ1BcXWvvscazO9BrP0tTb0+WnIyosMRXMIBII4R32zlSF56E29
vZArWMhr7nF5ps+a2LcYI25D/8yPNNj2NqGakqdL4/riBFl+kuPVKVQ2nphqgFiGuxUkto5TGZWH
Ju9dUvBtcHZqw9iAb4sf0cV3Vmxcxud8FA0FY6Ocn7kF5kyGv3JaeGdmbGpHFFsQMUhntRCtavBm
n4ORljnl7dTxUWj2yKaNR3XUgaBp7Kdzv62fuz4BCW56JKtTNd2qbY8w4lCY+zGtyn02ZyYjFBk3
k1slj4UiU9m6/2Kqebq01Lr8wEc4QCeU1GKHMClszoyl8rj15k3UAmDhuuvxWje83N7azrgQM+Cj
K5XwwAYcv7e5aQett4AvoZyiJO3e/gxrbdCFzgBjJg+M38O82vIwLWOYy2wyLmez5mHgWv49jFWI
BU5gSk5x01RbJXEo7sej/hxaVnUNuINbTSDKpadDCuhQJDhUbqI/21am73JfwOSfBzuY2zxnUHvm
oWaR5ksNrNtODtXUJjm0CnBt2TTtBsNLt9R3vU1JCNkg9TkNUNYUrojfCp9dTzvp1kcTsRjm3699
jSekJIJG+6FkHWuuBKFtchULhzRXtPCrLdsMTFfB06zrOC2vilKby7qFal5FHRpNbUrqkCLAV0jk
5zxoyVtEzs6vcucX9blXb4jKzyIVxdJWSvPJACW3adBRPVtRbOzbMTV2WDB0D3JGpH4yRLk8VLO7
Ifha5axOeXbNuePbjGUKemee0ezcYjnOIoUmsKi93OP8t13QXzEqYuUhSEltT2IXQFKMcnPIcNgZ
03WK/hAq3YpRpNewKfLXsi1f897QH0avy155lzngRkFGZu6clBypO8eoDrLXbusI/U7R7WQvVY8S
dSfPwp+Ta0nDik1Nrnuo2wcwNCX4dyP5dEL1JGbXFctme+J77kdmWrPcaNg+uFENMLPTPLbnDYSw
uOwWtWE3P6eN5yvFzypJBgAiSGKpRf8JtcM9eUr1+9C09bhO8sRY/NXxV9OqanZbkCNlfApztENc
LATTyXRPQUMaGvF1Nq2RYIdfhsMPVmQIMg/9L5QP3zAUDz7cFJ1geEX9JUoGsavh5cB1cYpLSkF4
hcy2tbXM0V3yeOPPPh9aCAZHS3PQkRsM7MVlMMcVFWPpMaYyLTyeX1O4CE3fPPV17b14fj//UPQG
Y0aaaedW66oVWF7Mg3EJsLaTYSK3MTeD1kXHGTPk21R24bYPgdK+yksndsVPCB4t7Xmo1bT9kqVP
uEnYT8CL9Kd4VSRsPHNDGYz3NuX2U6/YNwzBAkjygPNDiOiAWBXx2P9UC+05o8r41euseqHblvuG
g9m4xHM3ff4/rJ1Xk9u6soV/EauYw6tyHGmy7ReW7T1mzpm//n6EbHP21PYJde4LCmg0QI1GEonu
1WvJjRysIZ4+OokFT6A/wNkajtm+B4kD84kiZcu6bA88atjg2ZlVLD3eSoYdr7LITR+TqRnILJBp
uBcW2fVOjjXuZabOvm86Z1XJjBHdbsqnZdNNVkCEOnkl5suBiHDWwldcNe45JC6/LPTeXqS+/BRZ
VF+ZFf/3gfTTxnTTcimYhQRxUDgVwNZZPknHA2uVxwp9lVh9sXT+PDtSL2IkE0IHef2Epmp1VeAc
PpRZWq681DI+D232l5UYyX3uVNId9NAkvY2O7xE6D1M08p5scvUt8Zu/DN6zz9xcGrQvgQWEWhMs
YWy+ojbf3WUUMa0D2wZJ7FhIZipdtS89yq1d+CYH1IIQGJLHE9+WL8rIDyQ6ICje1a23MR0QlvC9
BX85/GO0UlJ2kRJKOwKA34YSYvNEh4C8gA/9Zy0LDJGpmluv+qC7W6RO0q1Z5M29b+bn2B1UZMg0
jv5l8l2uYXYh6OxfrbC47yQ/3Pd9YB4h8YYRcmqM+OLlX7PCr72F11EvmgXtj07dyJq87YPC+eRn
breuNbk82hwgLh4vcRk2PGRpMDhsUN3WL+XYeMuOWCTVQkUIU7TjR4u6iSzKPuWLpjTjV2WSWIU8
JV24Vp7ziRo2mWy/+nDtfrPtAGaVjoIzbijh1ixhRnFlo3t1TOBape633z1j2JZeQeKu0Z7aVHeo
0pPuPTPd1TpkC4MF6cgQqcu6RmS6S3x7G8FJfsz6qt+ZtnRwxyxdK4NzHOOqXcgEPQjENP2mDTRz
k7nNJ99KaxTe7WBRpUPwDV6mq20U1lvOlwcqZzRgoUHfOFJdH6B+PTjUN9/hMImZU6Fwlw7g0iNg
IL3nh/eigaBMOUoRrPSTKZIkaMUS21iT21HOnTUoZ7nLP/V2fi3MlGh8Vj5RPh5fIHaWnzNJeYGl
0LpTw7w6D0Z57UKgPHkShsfAeQvlJj3JkE44YT/sPQsGFOD9mX6S7tyGSkXfTD53oDK2YNOhZpqG
0mBepsjWg6m23V1j1hSuS4DadCkMVqXc+EfVac5K3dhw1k+IwwmY6Dv0eET4K8p9MFID9AXCLhqK
scDTCxcxdvzqCw/9KSzaw3OPmtKliMPnWsmqOwKtfJPGjgxfV7Uvsp2GC4oskm0ZtH/ZZELukQnW
zn1vUdqo+8GSp43sRO9eTEIa3923vQVceYy+EdbHo1OMYe8EUb64jQPV6hdDpcaA6tJ2nfd28VJo
YbNGBjPfiqGpmdx+HAV+WW+k/s3Jh2VXUwZKlE1Lj7euxan16OpU+i0nUMUx8vQHUsHS0u+QXfSd
Q1oN12IIjYudgGrt6rXuaH9xrisWclh/63SjvY51Qtopg+azDD6PJd/DUFKXQxNWPzr9sbMtWH4i
3zkVpJkWsFC1qz6ieKYJkSIPpMbdIY1HwImv8zWByfOaTj3S0NdEjQuKODGJyTajUKrr+K0UQ1nV
kztJKb9FoHoylM6eykhuuQdBCyWGVuCN58EmWMZ97gnMZ/eQNNmSMgjzKc/kZBEAEyBx3r9Xkxun
YRxp3HV98+s/ickJDzHhcHvYawNX/61ZZ8GUPQTxj8LN7UNfwP1oN+jbUHWT7AKdCivqM6lMLuEm
48g9bLRcKy6jXVoUW8oNMRzv6tRFtst4VD+mNnk5n6//jnsIybkMKgUID8cLpMzZ2g0C+aEZIwuV
oU5+yuP7suQBdJLrvW/bMNy1OorwoefUlyGYki9OXH5W3fQsF3zTo7hHbR04E1EubWlaSK5rjaHv
GneUd2ClUTLP1HitGFaxV0x2A9w93TK6gsw0z6VULa9VuTTf7Dx5VAZkgqpMlpGtkdadEeY/OOXd
+fwWfvZaXmHnRxkUTUGzK4f6zuartI1Uu9v2hj1cZcv2VnBAq68yCUrVTMIfqXkmkwV0nC/z1exr
67Plw3NatEr1QIKp2RRxnYF1KcFGE8bimau6ZpXeLNPKir4VWb/0szJ+k/0SEYQ0iJ9NoIGbFuqT
4zhqsLQYYHl9p1PI6Q9ntdbtJ9txFH6yN0S5iq+Bb1DeacvFwdU7Czxh96Z4ET+UtgUU36hMgPBN
eISKOFwTuRnuEsfMF61hfAuV3HuiFHHYKRCnbiE9dZ45o0MVmXrfobEAQJgmw8OQ6B1lP6W8KdO2
eYUX9SA8ArMeqVojPqd2VbZt+monW168hxPC3CvkH078LyNSf7V5gXrCWQUQ+a+bnqD7oAbDKSXs
u+gDx30ydJ1wUNkfJuxJp8EQXPSgBfs6PgcA9aioKet1aSBT7fFerkwUP/fcXKSXJhz9hd3apL+n
2aqxUZwx9CdZnrhI3YyHopobaQmkQtPbbt80RK9HW0k/O7H11oE0vRZOqF8zzf8LsfaUAmhnkYOj
XlLHB8OCI5t7RKSGbd9G6YOnTpHrrKm+m5BnJUGjvHHKeSvkwHouoH5aK0r02R7KfEXe07kmUwNm
GSZVckc715RUCc6PSlmNJZgl3y2dq3B0HBNofkgSe7blUm8S/eWHZdpFuMXEla72be/bZrGJuE5z
6duOYLPk+Ws7y9Oz5FUIEIwxxE+tFp9AXXyxAEyeA81YZ371CAV1sFRH9TRWzlFPiONajq2cc0Td
l+PgKyujrvudE1fqHh2S4ZJPTbBLB0IuoAyCXe45wUo3G/XVHODTL/v+B8Vwo99xYofW6rkk3r6o
aidbdxAk8XMZe+OBDMLS1yUDoahc28kDILa4MBViNZ61cyMpXfKR5/uqxJ98R4UGxkYERpPz4TRS
rLpMNNLRoan1q86IiNDLg0VJXdO0i6huHiELSnbCNjdUhf1yqWy1W3dWpy14GjnrpApe7aoj2GLp
wcvERrlqE0O7Ro7vbHyKs93E2JKRGk8UGKU7z0DxplMLGH+C+tyVWvIIowLP1bYM15Kq93thUxKg
L7DLAgeV7CtHAetNUQlDjZMcmf3gaTwlozbxVZak4eDr2XgAj82745LBCCjqPzVgj3gQjD5JFWmH
jiLcdQsB8y4pevteRtBUttSWQw9K89S9EisNOOP4QbOMvSQ4gRlO98FIwMIG5rEqrFFdab7jQu7S
PXhEwx3DJIU/hpJ5rkEoutSr3UuZl93zLD1VOyMbMZo8NXmgd59NhAAQN/R5yIvr8hmVL4Lokf7E
58cEo7OE4T292s2kpNw8WxQjX4l8JremIC+9KmAIWw+Tl5gIi8q9q/PvYoC0q7wmYRqtLKscrzBM
OQtNqXuyLNp4vdlkw9yqsa2Df8VFTHBa0C8GEMnJkndhtJQNBNxrqSlPvWMVp6aJf/ZiqBZg6IaG
EdJrQMrC59bll4jPVSy3m5g74bk00DOWZCPfJorjUlVJw8fA2Te1Rfw+Hc9GaXIDSML7upAivv78
LPIEa6GBC0M3wiaUkJSGdS9stZ0RaKygLQ1tlWNS5ZKkI6oL6m87ymm6yorhroEO6CrDbLDUXN+7
93nVW0JzMdnCDtZ8b7zagIlOfOmqTlnBK6hzm3b1o5OrybYO9c+t30Znv/2LIHh5FzdDvnFsF7aY
AAWiyoV0U/TgVIYmR3Tnprbu+qIfCJ0iP9KbsonQhAVftRR/dmFF+WIgb7EwdKl+4fdeWdah6z0W
dolSW1i6F1PmQxFEkPYE0dFsUCNWG4NbyzQUTQepB1WQTtZnCzGl9sSt024ldbF61aqHQJ/ImWQz
Rp6HN/jG3SQTjttTFUb6YqSohFOvOoX6EHATBEuiKXyFxwLfbDaKJ2s3AqeybpBf7VX4hSYKJ+HX
oWsFX7R5ijJ4BPLQi1eNpeiHOqBe3wHM9aT4ZvXAcXoh90n2BPPjGpikdD89qLtNpbxqsVOcyiRw
b0MjT5JlOHThBgIXNFbStpfWyLVK2xiY7kOlZ98pnQAjlnbdge9asOjIVN0bWQRezonHreG4AK5K
6cVH2+qhG5Kl3pTVkzcM5VOW2NccMuG73JPKJ0frjGU7DA2/sAxtW3G3pCjClVu7d0aWd+c2H9y7
FHl5+DnDVy8Jy30g+zmFG170akbEJolDBjsxG1FHDUaeVJmYdSWEq9JIepRtXX7g/rET5t5q01Ps
ZyCbOGgCkBx9yBvIYBpaFa+ohzCfjTiCwFuFO5yKKvM5qYh9AzSTV/Y0NAZZ2eYZt3cpsoznhCol
IKFKvBZrVaf1tjB8N+vb2gbkMHd7DYZfnHnCqzbZ6HrwpLFV1PYBpO3Uf4mhikjlGmZ+eSOc0w5M
ug7t6G1W9qKU0I2fb29r+95dQfgjb4WzRjHFqvRt9zYbm1Wzsiiz3wlnOegAPbVTGlZcd/SlpV7X
0Rbc6M6wnPbSeoO1SYIxP9nRMSNC94TaV6vI3dNUSfOUlP0L+TnnnMEssIPhAXZ9re8uTR3vKWl3
jpYmwcYibLXytRipzLqZWq2L7nSQCq6cqwHUpal+JDtysDv0tYV/WgbxivNzgGA76iZW2vGIF5An
lsMY2TpyF4nSf09zo/2a576KMLpmXKhLD3cBvFE16bBrY0TPjYxUmOmk6oHwebsMnd57LQkdbzR4
DjZiVqmQ/aiLGHWRaTbTgfRVWXv1Alt7ab5WReLtVD+DtLwjbBcmZrmqpKLcglzmvmV743BwkKkw
1qFh/erGU1dXkkJdvnN419UTJd9EU7WXZzwgbuu9mPx5FC0PKwkaoBeNT9u9GyNENI0ko9MvoTc8
iFE4ptldATpPjMBYGScNhZ5FMPGpjyUkT3bfw3c+7YpAp7aZ2LVWoSlpl8GVfza6tLckSg5nMw/8
+SF2AVNOTrM91uFc9IfAXH6YyLxQXhRuMmxnZ+FCPIKzjgnX/O/LuS0HRqNUlGeECTbUdw+f7dF0
V2PtdKdBSeWzrBLualSAgyFnZH+AbCKYFIVEU0yyQqIXa8bEg4Ew7GihKCRsyu9enE1J5hZ52g8T
wlnMwtqL6Me0s1iG5q8HjwJEFusREPVt14rYMrAnklLNAiTzKhrG9JBVwc+G2sD0QOQ7PYjePDH7
zRMf/P4Dl3l74GYQ3ov953ViOPvMV/oPXD5sNa/946v849XmVzC7fNi+8qRfL/+PV5q3mV0+bDO7
/Hfvxx+3+ddXEsvE+6G0A/qOfvAgTPPLmId/vMQfXeaJD2/5f7/V/Gd82OqfXukHl3+62gfb/+Mr
/eNW//qV2p5f8nSoZYj2DjzaBdPXUDT/YvxuKqp8VqXkCG+rbuNGj7L349uCd8v+8QrCKLa67fLv
/Oerzq9a7lChWc8z73f6d/v9u+tzmOHo3ekhT+fzFW+7fnwf3lv/1+vervj+LxFXr4fxahRdu5n/
2vlVfbDNw48v9I9LxMS7lz5vIWbi6V/+wSYm/gPbf+Dy329lOyXUuaX2dZCM4NhI7cSQCNjsGP9u
xEw0DMVB1a7CLCyiV4kFs6/pluFRTJckkPZOjCyb1nkPmdboS68yqK2qDek+C2II1Or+iVMwRLbT
KM6pJGzBt0zzYs0Y6OaB7PsPMS/sLjxRm7GEEUvYRFP1sGWYOiCwGrL9E3TRF0g94kthS/G+sx0E
nzvqfG0zujUwVMbnPIWBdPLSogglOTEbWBJwNk8+3WxiWo30txYAFZGzBmoZsVXu99Q556q8vjm6
sEquKiOw4Uk2qC/JRiR2ONmDw0RMdeNHaLna8N0Y1M93xUUnaEDePqS6ZxoOgVVcCiUuLorSaFtP
L4Cui9WtVg07twDZ8G611TsAk9PmM+SC7CgWVmaOLJFR3897ia39TqsIanrH235BUjSnMI2h5f11
SeGW9l1/VnmwuLnpI0c0S905ctlTxIxekDdp2t/E6qFHpkT9nXB9I1N/NQ7d1uD/dgSU6538atKy
dw0WCaNYPk8X4EQcydEPSdeAqrDzgqLTFKaPzNrnheXfBo4SOKBhJnsOHBeCK4JXtxXCOC+TrDFa
kvSo1+/W3DyroVx3cZIePy4clcHfN6F0/2EvMTQy80yk29grlYFWfYzQ2ih33l3QJN6d6AH28tBt
Lb2tC2SWvDaz84Tw65wxOo9Ulk6u88rbRlr7YNtRTNw00A+iGQmdHVBG1g+ih2DasE+kZCEmk99u
YujqupdScMKKjOJoxGalRevIwMtQG/MhHmsK9a6VJOVOWFvE5NZgarWlmLjNTu6i140yIW/VOwnf
2YOMk7mRcig9wGv89J1nI8V/RGRIJWD7t0ltzPSdrtpfZ7sJnlCFTyvNyPK48lbMzBdz0DAEVddB
YTK96t+v6zZMKdWj1NBeixdhWJ7KO1ImMGzZ7kE0RpahWH9rZ2sXmVgzakKIFk6+CcgWhK8HlO/G
uJPebaAXOQGDuIul24a3Re82LHu4XiUYGlYqzOhHfWrCMG+OYih6c/PBRp0etLEcxJbzxH+1wbzs
dg21dzYZ1HYpB5+yPyUcEVFAVpOrL/vpNTRSTlchghJignhbhAY1IrUZHOnw0toHSgHGdCHGYE9/
Gi3Df0JoQd4IO+gx5zCvmH1LIWwpthFrZ58Pw9zrqcZw6v0oR5+lJiWTkRswuelh9BgAUNvbFkED
mU/Ya9FqO+FBAZfDmdvxr9YEY08zqutyMy6BVFlQ+E9wknaCkzQDoJ58zE1Sj1NXGOtpRvRmH7Gk
6jdWj3zT7CrM/zQMBERl3imWxzu3rYf70TGuep10TwUH7kOuq+V6KOP0q6cbpJQAWBE6GyB5m1JQ
cuR+KgyAq1EB/VpY1+5Cqoe9ABsLFLJo6sp2l4bhJOvZJmDLKVV16wT81lJM3ODJruOGW83mo/8O
9OzVbbSHefHbzbGhirsKYMxF4Mo9OIXjHDi56ulCdEUDF7sBhKBC0/5mLSnT7gvV2GizJ2SnLjKc
kw95I2Rip0Yst4s6AGBJWCA3qx7G0BRCdXn0amRzguquzOF9Fj3R5ENCtW2qg+pwq58T0e9e7AFy
gMlZ3wpnWdOQg458OFFrq7r0afwSuo4F+XAM5FSKB3RDftlCUlkXMeFPvT/Zkz59iX/vEbVPhC3z
U+3k0Rnu/+jclNaqcgh9Qur10yQmx6IbwZNUSr6HhPYkj/bQLYRP1YGgJu+JMnzqRNQHTnslbV0F
W9GNG+PNDtRs+84mLhX+yOEFP4m+RMi077UEojvdOSRT05sKjJTzWPTQCUaXxKx2H+1S6xz+ydYb
vnuQEH1C033yue0qrGIs1oimHSg9WYqZohjkHVnl1jCVq677+UtNvNmXAbKbsa8/E/WozSZ/8bxU
RkG9A9cvZy8KEvIXozMfxYowt+NzmfPQmOtEa82GHxqdkuujn/ruUfSSLv8yeLa5EaNuKNyjVwFJ
5ub+yyX83ZttHTBT1HBc1Cem2XnitljsI3b8cLmaap1VWicTJ/7f1s3OP9cGMioUVrCR/SDbFqPu
3UtyCQt94cSfiN59Nnpd+YG4tmPopH5tL3yMraj+7LQRKZ2w9R/80OY30wilo1mb8fHDPg2kX0e/
K+G74UN8UuTK2ndSTvwJ2oFFjXjOKUBeYjg3sAJu2hDoJVgEs3wNI8lZx7B1LSwC5SRMk2gN71hz
aqaGZN37ZrYJF0VW1lFpS/vZLhbMQ+EmbGmumbsxctBq+9uWRj6+v8K8XgtJR9RJcnUNg0KoGHEH
C1byrRjGcp7cOUl8B8A2ypdNipqF56O25Ws1PF89ClyKFvQLSLU6Eud/azL0etF7NeD2XoipsFPg
sRbd3EtQgS0Iq70zukVmrrUuBOXmVM0mUCJlKjnwH0XT6BBIoHV/L0ZeAQHO7NFNbh0egTX+8uCp
Cfyjgry3UqTVirSjdy4FSVJRxzy2u1m/FkaoM/3zIAiR4slJGP/sM6+ZfaqJdklMhKHm7WSwejAI
5dozXCGRq+TPbYUS3a/Br5lCKqRNSnUUxTDT757mZesQKoel+BmcfxWzAWZcf5qYbbff0WlCH1wC
6dPPqmjmreaJedm81eycIdhEvDZJ+V2vx0dq/fuFTcb9MEboxaiJ5ZFrpaQottymWFZwlfiN+tBP
kxBj2MtGAZktfHvJNI5BNendZlpbkFYJjnapBhcxG+T8R9IEGnMxtMjM3+lePwkJyY/lsG6pj6lA
0gFZmOTO7UxbuY3p71OELk6JBQsXZ6I8WokuxOJDtbAzkJ2UoZabekj7alFo8k/X2/y8VPS6YOJg
GDiriCFRdqqZekB4kZQ92FQb37m1pjwNJD2XWmTpe1BTypNfWjZs956L4nQOVZisd0tzyr4aSL7u
Da34XoyyzXF1soFp9ACBNeV+nPKwotE9Rd8Hdf1djJopZyt8A0p3/tF32nNeLnpiXyWTyj0sXfGx
j7qC+nWepxTeh4teApgRtlahWrN2XGc7Fpl0l1Onux7qFrW53suXfZUoh1E0cQXAKZvkBBfC8G5q
ms/g+jh4SfuzJ1zeeWtR8CnN5HIHeqc8qDLEkr/VBoXkoBhmQXYkLeIfhakWqoRVQurMlNOJgv+X
PqFwLk0q56ReBXqMZOG7Fb2SHw3T8o63DcTMvMuYQne9+v0yhrYiUT568dII8jdSqfkjGajiUZLi
L+T625M+jRTZ6HdAJpGymjzyQi0es6BZQX0+XoW/UowIEfeUSIlJyTCre7UmdD8tF4tcN1YAHKH1
fbuAHSfnJDWo7dfyfNkRKlmYkZMdhTMognGvDlQKieujECHvB5u0JMTVVqu9NlWpnS0JeKwYWh6k
ymNNVY4YFo5VLWQ9ss6pJ8mvP9e0raKdpQSecbdwtNd5DQ+x4VVVUfvz4bQMrPhbAgbnkk0NKUzl
4quJse4n9dLZJiYSPUMnIULlRwxFI1x8PXjsQSceZpPoUTPamwRn5n3IHdoHN4Xy9/flbp4qteZu
74B1nV6CaHpLh0E99bedK9VHg7NnDtuAWh/VvtyZnTfsbKWuoafFFKumRtWKGIuusN7WiOVmRRIR
KG5Rrf0R/HNTZ/+wIJOp+YwCaac0HCFEE7eeC+pqGleypN6MlLv8nJ4dP9jGaUVjNs7PxWJa12J1
q4DL/7i1ETt2grbn37bNKX3ZaQP8jfCCxKsIxZlPSuN03Gl1RDpNL/uk2M+QIlsvEJ2V5ypEMtDq
4/RT6g752vYoL+eIDdFzKS+sTFZWzoTMRwo6PRoTclP0hG0EiA6seJoRTfa7J4bQpDHtGDG0PN10
4826vcwz8wle6uaq+El7VRXDXXUdijezzZQL71zl7laYOoouYZmdKF21we73wiiaEGKIrQmgY+K5
bq5zYz6GtZtdQWdaHBUNijizqnQA3HPBIjTlc2KAZqPEdBVCr7nLyVa/NBXvUBUaSA5PSszU/1Jd
7Tb1UZ+GXQ2ClQph9yRmTdv/2g3OcCeWgoC9JKVaXMWcrefbRjfjBzEXSPUCBE78pDiK89whPwzD
i2NKTwFMeVcAm9Uxc0GkTqMEaoNbr3FiRAiUttqLid7wyqtT2s0OJi2eRybneaLxpb2s6A2CF7gJ
X3Bs3qbxAKbMvmJ3ROSKyPdvq29zfgkcQ9KUteR57sbpfHgIYi+7iEY2kIYaawR0xRBB458TVV5B
TSPL3mZ2TqdZJCe6lR/lUM/93iXqlezi+aqz7pocgaDfE2KF0RG1CyULMiZd2pgwbe+5jrlPFVRj
Jl5KeZLaQ5YLrWBBazmP52mECyG8FOOhrotdpVO87EfjNiP/D8uT115dTeXzNvW06ByiAXghp/zT
ErpZN0V9+AcJh2mizeuSCgbApESL164UU6cfOvAEQkC775zaug5TQ1UuKsAl0bFYCayrnxjW1VBc
a1v3kbWYbboiKScqnI7CJJYKX2hsFnWq+mAU2U1MKp4X3C4z2+bLOC0Vxy3cNEfHt9o9hdkUp8f5
+GryyL1K9IZ45DS0YaOibF+/71upeox0a+vJ6gjWpPWOMQjTZSCGuhWt48ardmI2KPqvoTul6kHn
PBd8eoUX3CoQ33MgRLSCrYtKSTfQcgRbMRzDAhSl4jtnMVRKEJ9S+ppqfnPHnSq+LUKfBeZhmBrW
wivXDGlRluD5xTC1IOxUEdzWCz62Zp6htAAd0L7KrXTLj672SLKBX3KIBP4KTOi3IcT/Bkdgv7SQ
+r588NXhCUCLBd80RuWdx8cVxbvOqpZH7dhOjeiJJkCK6mgVvlvAgc6MBNxq0WpRDeEmw6isHjSn
Dl+7qHbCpzxt6tdcbt6UJtjYVlHc552sPlGWDjyyrHhSDHztqQftsfKMzt2K2UDnvI9qiQYAA+cB
5e9j5AKTiibnkhjilRLwg5gU68Pie2xzGhIWPw8/e6UEw/XkLeUQ+48Qy8uGIa9ivmoPoqH4Sjb8
h85o8weKOUdiSTJkl6MbxUs75ria6jrEqL/96zbbar5h3KmW+uYmCJL1nRJfuoxfSh4nYccHjXhp
pkZM9Glq7r0+ea7N4pdpWpCmdn4uzXB5829M7xD647kRFKUT+bzozU39D7YhMf6d37wsDPn8Z1Ld
r/TYi8BKuzDuDDoVw1N5qVr5KoxBNKLX5uRJFmL8YRosaLDzA/ck7LcdxJIPfrPtnU8OV8eG78Ob
IhcqDxlc+N2V5iWi9/HVpDqxoZ7HusUfHcWO897CT/MlY13wqwJTNxoBy86GVZpPbZRvjIlbWoyh
NgkADwNonG1dr6Fh9G48LWyEUayZm9K2wkOed9I9wEHjsa3S71JmdCcxIuSqbjibGauWz80jwiG7
IMr6U9rYCio5VGoMZqiib5qqF2ETTZsakFzaarYWw1wawe4W7bgnZsvnvyn9F9DQARVqSoNWYJZu
dGdozlFUOdSpBN5Bmphf2ZTANQAhfyw9MOiefxE9Q+VukykN7Mh/n0BljOixa7wKuzkmITQUk4sS
/6g6EklijySzfcghepWfOclEQZba0NvGwrccSBi432OESY5JHWdHqw/vA91ItuFvk7AXZunni4/d
nop2rLzRt9Vi/p3T792E7c9b5q7za/c697aAnOy10jnpuYqDFqIFKg1yakwWgdn6bykwT4qIfvCf
+aTBjfU6Klm9chU7vmQZTIKQ+6m7wSyUi8kz2spsm3xJ6b5D8qEeT74OPHtT+pQSWZXVr94ZRVc0
mgdAva01F7gWmG2w3ep4mqcHKO6bRePyNqGb/HWeCKCHRYkNzUs5yR642/JzDB2pGFEpoR+rbPws
RqLpcn360HTlWq2G7EHY5AAimHK0+XJjchHNJlUbrMWcPpmgP1G3o6Q1y9mWJLW9GFrA6vNGffTN
VdAuv+1KOdiBMrlwIfYQttSBW9aN+3AjbDwcBctCDeodPCOXLB+Q+EBm6aF1zP4Mb+Y5nEaUyRcP
Ayz8G0jTxpUYioYY/htA+ZDoJG5xZTgXl4y3WCRMNdXWW5gN2mUJMTR1wv0AksxFmrHP1UsMOl7P
x+CunkbCrvqmfuTZ4SBGtjzqoBTVodhaSG4thPHWVLJ6cVWkwrQGpjlh8ztZu9OHcFElZbg2Ham4
C3KD7CzUvLvYUrQ7/m4bwLOlPLcmCRS51f2/hlxZJpChUMzd6odUD7KvfkHhqg0rFWRHkrSOxsI6
6TCUHJxK1rcWQZFrSz3kCgoW+dXIgm9kuMofVrhFUcPb8DtTbi2q566No5rLrPCwmU3jLDKezU9N
7RzErClFMN7HAx9xtEbNnQwWch8jcbPS1NI8UTb/BqWCTwGFgqT3ZJqb2WbC0b7L5IZ6czyEXeqH
vIXL+tcyajf/l+3+6arCNr1Czl3q2gMpX07py3pqminzKhqKjVYhgN/TbBIenjoom0aV+YdOvsIm
1oshhaAP4N2NvRjN+1Ilk8IFss0olzo0wMonmeXkqWhjikWtL1DZO5eKDNtQpcUuU+XgLu1qqn8N
zbwnGoTylONCroQO6QJZDONLbzSPXcQnWOqrpdGR4+SUf7zxq76jWhXdwUnUdVnolMpMzKqqZtCI
3tQIl3FiZ22mqHUwJj9GNR8u/KJBc9377TeKVQ4FZZWvHuRGW+rL210RuCEyNvI3g8/YLrUt6Hcy
K3vpKUDaOvY4rMWw6ut2jVBTuhVDd+zClWxo4V4MHXUiv0Lo4jjwU/niwWRFuRHUW4UsS2f0n8E1
p9CvFbKtPvdK+nNYTvFWMXQix4WKrP05K4bJNdfXgye/tePowPxqyqgOxTpY3zqNQEd3nGBMBcUS
/phVIrXyWYxEk/jJRGShvoWdlibr3tqrJoF+wgYa5TCydutND+sUxhQdSSAKzcSEjpTDbZavmk6J
0uQdl4a6ztUO7tnf005haPlK7HjblsraxZC60rpGKmbZxm12MKIEnUDkYlcj+PNvsgEJg+p8kcbO
WI+KHxya0k4ftUj7hohnss09D5xO42Vn0dhuX586+yIGQ1UUzWqe1CRPWRolEkt9U3Q7CA1f3LSg
mNAp1YWjWtJdPQmGkA3wLmkM25KhaO/seZF6+qKzIZ8M6oa4AW5iFQy07X5sUbokfRF+blQ4Kk3D
/lp3Hje6KIcnvqUuo+nqFs6IzPkKTdBXJW/LR10bogOPSsoaiufua8Tjcaw5X3UidWRqcxksrKo8
6KP9JtZxDuD2TdnJfU/FI/mIRue+Gxg3SjK5f9QVU/lCRSnanUBE9uLoKJqEo5Bv5dymptOkaIKC
sk+5LhAITy0bpuF8tM65Y67EIdQOJ7m21Fsqbi1fqiiUL1nlfi4DT9mLkWjEZBi5i47auPNs11RV
PzX5/xF2HtuNI1GafpU+vccZeDNnehYkRSeK8kopNzhp4W0AAfP08yGYlcyqrpmpRRTCkkmKQMS9
v7HmBqtKXQRv7mzNd26YTCupYyo4IzJ3E5ijv1PVQnNecXVe48aKJ8YiW2MbacynZsYndZXNcSFW
6jKK/Eysrl2633FoaQ2Q4Uz5Y+CvS2z/VnbnBqg5zuMpXYqIKEy5aa3h3avcfqc6cN8KsT5Jqk+u
XcI4rNtY8F0PoIfUZbzI7qSLqcXywDldikXJ51K/DOpJuRl4fSGItWCmFSpaoOdmcPyMPTxG0aXW
CBXj5zqb+27x7hHA5Xmqp9a+K0zzVZfhr16k79LjNOAMxz7BX8Gli77OXrZrU9v+icL+QaQ9QT5E
Gjg+hgdXeNWDCuTnZjOv9KiMb1U1MuL4ptGRJvMz71WMM/5I2fzZDf16m3cjwcfAa9+X9qoxp89Q
ZpFl5U+Y9M66ASF1rPQxebf9DDHjQLz0EyqQRSJ/qGa/GOJdbY0rp9i7nNGOKHej1Lxc2X+vTto4
LPaFdF8uL8Nj4FZYhyOe+3vOP9a5jDawFyhX1zWjwHv04EHs2tIbTlpUDRjeY2XlDMZ9j5e5jZkv
bao308fhpIqqLV+0MfJ2mUjd8E61IQ0Chsas25WaAcgkITy9rNqUc7Y3yP/UmL/i9Q0nqc6Hbfab
zMUX6M0r1esk6Ucl9H4/d4YJq2GZkcQdmaDaTWDp/R6oWGBI+rgAzL5wjM0ypC0lG5qaTUjbkcTY
aW3mbmv0zFC7Ng19E0Xdz7omlK/lDT6B8F5gVvxl9s6/Fdv3fvjVoQzgL22LQsY/OvzSg/x6XUaN
Vi7xF+P4v6//b8tc2y728b9nlA7KKvx2eTfJ8m6SxR5ajb6+Vyc2nyK7tFaGJpoNMYbqAYex8sFb
rsAXQGBy71WLKuYYF7l2cL0/hgZ5N3Ee2l+m/F5hbKaC21jY36iZamnb1+V5IpalmuxCxjheODZh
5CROt3PqRMHK4Ll6V/vDjaGqal5R5xXpTN3e6hG0cWh+sj8lIEKv70y9Onxfjxv+LHfXjqDr5a0g
6Hh5G7a+mIBpG4ycvceCsFMfECg1ncZ/zEVg34F7Oao+fWmqBg+hDmtid7RUVUdX98NNawTBxkzZ
h685wYUrQf/iBu1dxvCl3ruI95zUKtwV+kfcbK79YP+6A6oud56f7f2kd86dU+U8XwtSoIbQgeig
bHBOZ9s5qys/aq1D1HXPl3FqSjTk38uwnPcF/1kEvpnh8ZPYd8JKVu6yqhp3XWrBhU5eXR0vL2mg
lZHAytoMS7ZxkH0EBa+u96qK1zlGwA5UJFX1C6Q+2v4ZwwD/Fn8J71L8o6o6VJsM0mRbT3GK8iDY
Pysd8hX+Nu0jHnPtY5KS87JrE8bXMLV8zBTwTP5sU4N5CnabfECtQ1XVODW3S9l72ASYL3P/sZ4Q
cberBVxsA9fzW7uSv4qg924HNg1Q4FFagkz1V8diWd5ghIAcp5OKqt2iXY7mBDKDjdFEG7XCH5dq
WTVa9YQoiPBDwxpp1jGPwnwTS8y6wBO+S4MTlGmCbIODW3o9FPrmUoeF6p8uo6YgQsHCjb/+0eOo
SdUyH9Vzjt/wBNmG5+xX7DbUbmdYheyvKJys1rBhJuuHoI9pHLOxTk4JPFfU561jWuTbiBjnPvWg
Vc114xzJ2br7yB6eNGuAZY0q8sqaZbflADV9zogiwD+d3s0ITQT+Qrptm8tLe+m286V9KMw/2tX4
GTjJZbyd99odropIsozIJw1Nc24Xd90843jc1VNynBfv3cHDWsDAQG8rFrNdi4PLnl9UvFG9EdKs
p9DNeEAtc5tych90Ldn3y1isD/yjH4VvSJjOj8KV1kq0qPagBbdCsdv6Yhk99hiRTJAzt6G4msJc
5WmQnWVS5884Lt03qIl/ALMqt24kNATWgvojgMlM/KiG7IdHOwl/XBOLOyia7R3S1RgINZgADX57
aYrcGIEiMvntndFqxNIK4NlqsBqjOlRVFbUHjz2McOSJ4kXz5TpQXWmLpHM1fLsur5rVIte2IU4+
995HPlbztrVEZGyb2YW0qHFc22BE2qy5jwq2UUuXk2bNaewt7uJFkOZbAkjF6r/NAkuVHq3A2lwW
UetdBtmZ/GRoVrtPrTQ5Xwu3AkU9TOtrC/JIyRkdS7wS5sR5ISQZHVTbdYi6ErU/r0PD0DbXDmPy
mUbUNNo5soB3uLzYpVFdVi3IDtSbNlZu//kuLI9QXF/3X/w2G45ROMljoHu/CtWmqqrjWv1jSNpo
+eqP+u9ltDm01yG2WmvVe538f13LW15Y6+p4j2fzAWmPeZeMXrxqFwmtDmV/pAD8elNrgXVbxgHS
W0pqK0M06i4jv7OenIRgb9hOOi6XzNErvpRpNm/VEOQHEpSVMGCKotrZj7nnsXtstY9hMA4w51Dj
1uOR5NeiXb60N3Pzw8pQ6kjS2DzXnX0Ucb8dNHlMhVN9jQtf8JS0tNcktZvNKLThwdWdZOehrXHr
Yz2x7vOpxtrORPy+674UwktfrVrzHiqIxCVyb68h+ZiXKjqqLlUg/QCkWRf4BjKafcWjEPYKz91v
DV7BLxnmtjhXaGtVczAzevFGfmR+1m8m9tobz1q5WpI9R3Evn7OxSDd+EXa7vHDls15V6R13wDfV
qYoxCj/77BZPqoYch7cTNtzNVCcstGYxf1ks8OJfi80i73cEgu+mviPhN1fsYRYRH4lCNpiTpYry
yY3XmbsmRw0oSbSBh/BfTjzKGMfIBcLODvjSa0cj6i/YvHhILBMF0IqYLNOYPSikFSjD+6YrsgcF
wlr6xFJTfVGa3gs911dTx67Dc7qadGGmr8Dq109eZVdP7KUhS5RzuVNV1WFV8ITT1DurJuHI9mR2
3stl/DIp0ha71IhDTz7JNF8Pdvc1DaL+Vg0hk+Hfd7O7vk4w9G6tc5M8CcNeZR6b4KxOpINUcB4e
gkK7T9tI47AE8POMZZk8F4Mg/6/nkFZCpDx3lgdnAY+idheGhsWHGIp148SkyJaHaW5maBun2P4s
NVWozmoZcR32/26bJC58o4Dcm2k3leujTsiZ2kdu5GZKC/92HOPmHo+SZo1La/Ht/z+iYI3x72v0
RoMniVVF+ybLu2cxae8h7/FULbW27OP9PIzGWtNs8WxVY/ec5e+mnWdPqsXBYwQnQ2fYqr5kCryz
PaKTFInuMU9NYM2NfeZsijN3IeXXgUd27Gjpe+cF1lYEVnKoMt0999wM3MEPb1secy10XS7HOdBu
/BoAJK7vPnKYM2ZLc2e+TkgvXaqmdM3XXobeH9Vrrxr8b3NLYn97NG+L2exOqgh0lA946FZIOf7V
pq70HsULQsEhWZByAXhOBba6OsqSm0tjv6BJ097bF641H+cadWwlyt7jgMQzyXuRxqztJ9kD1S/N
5ENvrDWin/FXgJPAwRL/1fRSLBJrMDiZRNjVSs7OoJnnDAUZyE38TE5FVN9cOt208w5upH+KoTSQ
6gnfKsEtInDnficxsNlUwWy9NLEtbkl/yJWqmoiDPyQiw6Sn1fq1ZX0yzLp/Vn0tAguZ1sRnVTPq
qV775znhVv6ABo5/O2VatgYAgL3I5E53spmtNXZL8VfP8rbslJxPsqtRFTFRyHInLX6rF0OwZYCa
mS3GJO2IopOaydY6+To3zracPOfTMAz1TmY3cYT09wxiuP2eNPgcTp2hvbly+No6bXavarr5JvpO
fwVS1z+SXLvL8wrn7z4kk2nm0VpVzXIodkCB3Rtweu8F/PhD07rlDMpem/c1qGszJzSkL4UTj2hO
/b4aC5QyOAwMW9WhCqPO3cs4D8GPW0TD1tf5uSCJgv1RL1CACOOtV+KiNfo9J+N2ys5Br5vcMXPj
CaXmYZ3VwudDn6OV8FobOS5rXNd+VN26fdP4l8sirKtbw3cIQXs1iozat95CnZuAW4XV0AgMfOIp
VVkDtjh9Nzyb4eIZXtjptzwM14Qe+59FKh9sxKg+5okfjG019UMXZPVeDi4xQqMwz1ba6JvYIGGP
ZvcXNWnyDzUqRD88ZyhWsV62r6XEaL31QrlqIxzAyQ9KFEX5zYnJbvdd5vYvxCQWrzGw7aq3reKI
JI/9TXV6VRQ888GoLlVgd/6Gf3dwp2qWK/y15Q8gzpalkS7+17VUZ6PN/t/XSjA8sS0juLOXyWqt
1HyJ8sLeqLCbdPocd6Ok+xWv+6MuR81fFz2KQ2LZW3cm2h8zejB7tCKcl9xIvW0jy+ymW/baMm2R
vtW4A8ulqo/WfCZqTd6XmmbU5vOYPaqJajHPqQ84eAw88+jHIKiBrVUEt2ot3Rr//ZWi1zpKePRY
UXgpIrNzgI7GWbLtpehXqieQza9uVb2M0QthHMB5HK6T05qTRYR+0MqYLG6jLRi3W9PF2wwYK7nA
nPvr0hQusud6bEwJtkxcXkYXCeBazUiPMxJ5um98OHoMzLjrw+0QVdNna0Z76q/mvkFpVzXr3r82
/220WqRcYnp/G62a4zT9HlRoG4+6L/ecnJxdhhr9iz1F36TbTt8QCXnSECB6s83UgVzl6DA3W44/
/Tyv1AhkFreDDGBzhnENoL3/ZKXGuLbIwN+xm0R5Vde66k7Ve3Djw6ILFQzf2Fpj21XZP8uoPuMr
438MZovbUUNU2yOeumvR2Tl6otdOUgbmzVwN4gVh8wFdOTF+q1prufHYPwkM7VAdXvVlML9IgC3o
k+hgvJZPzWmBe/xLOx5qd51d6y+Rjxbs4Di/xicYRV3HX9uX8XIZH3qMV+urD/Tv46+vG7HOP8ar
9/P38f+yvnr/7fL+vam6GUmgvFiB8yO2+uFbjwr0nOX4w/grmHQJgv9OuSdkYH7DP/37mNreEZFb
yYbTcfaoB6Xb0A+nz+i1IcXWap88E83jZmnHvHj6jCLP2v7dXkK0u7Qv42fflnuiJ92qwHDlVthZ
267yQnNvm8HyMPCQ5kb1qEJ1XKvqqhUWU/7RXaX9sY/HcX9tn4zBIVIW68/YOqPLVGTmRy3Fq09W
9Sd6u4XmoTfWz8N+xKNmPSLDss3roEXajwI/rfakqupKFdpAujyyO4ESCo8kDYpWPXd3qsjqoLtL
lkJVQ2d01ki8dJtrW2v3xLFVPdLmdGvZ0bxS89QU1THVqMrC6WyR9/f0DzlbWL210WvlO8lJDp5x
aZ9SJE7G3MVOU8eRhLOBfZYD8i9ZXhwbr8dFPQfNtQtK3L3RbtdOBHrhzXlQkWdr0b8r5+cx4XgT
VBy3vOkZd5D52ce7AEqpxHxxaYN2M2HsyoYjcaH5ueYD5LbpuRsDJHCBZaB8HLTNOhp9GAW5eVa9
brLwrECJ3RhWPD/3CHEtp2E2k93a0q3gPY2nTwa6hD/z7MFDyTBauS74iHnhCSKrf9Pn7FvMCtiB
1PvPJgy3YYfzXHxGAmo5YloDVr4ocY173YtBBhgIu+lNfVS1kdDIvbpq7oVsxsu1xjN245g5n9kI
EAgOP6yhIoJ63sBMvGvLeqx2rZzYMiOotyY5Od450LZKtKBQ+rHk11BU67GebPRua+0m0ovkmBnD
/CScFMlZhOX2o+4EN34Xi60/4hhraNH41mWL4GNXxgcz7ce3yU+NFQfAEh8Geucm44mCAZ5dJCMu
JQ1PjN8FJpC/qpyP0qMWNOjRowV0hgYlX4XXr9mLkDVJDW4bWYQnzlKFZ4/onSw36WjxT7K8RV2z
AktMCP7GrYX5XmuLh7jIgnsSbu2tDboEbyhNwpeM4y2Ld6umgx1R+r75qAo29/eWbiBlGKFddmlH
dsDW6gcBcvuxyiGmJOaM7PZfU+ykGYgbxu/XphmRzr1uEdC+LkOeFGMbnoyXqQJhynU+9+XGCDFC
bgHj3GWzaX1Cir+J9O5T5ZjR2UfMc6Wa9czEQcN23w1ULcn3+1ss2MFNZQQUN5q5wJX18tBmbaBt
+rTljFSV9naWRnHvZ1F5KQqsTjCGRgLbBYpyrkBW7nQLHzZH9NN9EUkX9o3hfUaieVvbUfWjGrr3
qjXGN9vThxvNTMUJh7fhVHVVsxnMvnuRTRFuSJEne2Ek8xvxBWA0UQv5YjCmt9jvP2tgTaAJUtMj
h/1NMTzbZWe/6GCn+HrntxJnnod4Dp7UoGb5k4HzYKy8BKVls+x3mj5m28ZGvw/uy/hqyeCk8dz9
4vroYFoj4JwkwXUSSia6dOPQfWkmKHSVl/uPI8pit4MBDmACqf2lIfhmBV79CeX9fB95UbITndN9
LCkjNQCXXjRwp1IeW2maz2bSvPXEXXcRsYB9uwi/doFhvCyIo23WeskRG19IkIhZrTH7Mr+O2s/G
1KbvAEq5+8EXf4oDL9lbdWLtfRHqj12EtjfCY/N38EMIaGnf2sjPwd0I8yHysK0W0sNyFqhDWYn0
NlgUpFURTrN+AvtTbKcFWnFtu1z5iEz7HX9Qlx5nGRgbfMSeZdPo/V6Hz8bFCBV7taYux2M0e4QW
/3mp6qowbXs86tBI/vsgvdN00s7RMB6dtGEVAIwxGCGkEnRAZlZiyHPUJs5j3Y7yIQ2+pLaFrXpe
xOUpmsIn1ecFnfMY11LftyWY1AFKQbrOnNi+kZVrkMNa6hEqs2tuzRWybwwPbDQea39XNKj8TbVp
7OeWlDRkdo99sEHGR8zgvzGwlP2DEAmwf304qxqCt/1D7fpEmMvMvFFtqlj0FPAqMM4YmbCUautC
870wtO54GeG8m0V0JEIxoyUq4W5VYC3wjlnwj43pPZK9T+9zPcBkJvYfC6vxHsvC6Y54aicrVY28
0bzHTZEQnvTnL8IYjqMJ0kULsnnfaba9ZdOhfwBARP5UO4hReyTyJB9Hr8mOvmMGqyiMftp1tmz5
Fg9r59lt2Jt05M1WIwrKr2aW5hsRNoLXzzECACV45wk2LJ4HZV0vWv+2j3VBxraS9+FiV4BE7PTc
96AEJ1sr3qMI22bPQ6jOdVEXgOf9WIci+4qLX7SShY2xx4CkWuYLEzOIFGiGJ4sX5GLxwupT77En
8HczjcAPoY0b264RsDEAHuzd0rRuJZveQyT5GH19uUfobre35yG7g/7Nrcgds3usFnkscgp4nBYz
kyaq52fszXTCIxiyjZ7voL0yGu/4J2QwDvlRewjZdrHXfLf16VCXiwh/6MAY7mcsDop4WrnS8F5n
F3vcpG85VEctDGkz2wQiat9BIOEMYVWID1te+17nK85C0fuku9UJKZF8rUblHpxvK/exHVkmIfmy
8fMSWVRTyLMjwpbftNtihdpob34cQIoMiE5Upnx2Im2tT6fYOcu8TvCsGcujiYXSN6suvzu6k37o
BvDFJPXxlTVc8q55PgOUdZG6KKL2rOx6TET7PddvamulD0Le+wuNTDFpFeMWLKZEDl8++QsdVzUN
WYQ6Sy7NY+Dn9fMMd/GIybRcNW0m9yOYuC32SPp91iUJ+hXGWdVAygJMWQqUC7tdhj4xT8jITm8a
azBXWl24T8ixmKtpdMPPsm/ucYHwoxWPWncRtOVV75IygznSlMm2tCqelIOVaYCjcjxdzdSDmNF5
d4SprHkTQbhin9ifLtVGhua2cxBk8klL8zWk6dbPDF0/6pnAZwuZ0VVuhs2dKooledPyyY+Xxqzc
o15jn1SnXtiojxAju2kczDxyH1RIZ0fpObeKrashfT+BA+NnXNkPqQysh7iSzRmCIaqufzWJ5apD
YTIcJ+/22j5mmr12hay3RpJF6ERj2Lm/LMcdEezO5FyWUgtjOdqfRDv8NMSMtv4YVz+Ksxj87oeW
Of3K9pvp2W/ngH+pPRw52Qaboau+sgNwcdEghSz1MiYTBsVOVa8dlyrJqywQ5d0/2ke71zcputob
NexaVBUhDLt8UC22X9T+ZpyMfm3aQXkzhkfdjOSTKmKfjzY0pX5QVZTKDRR/UeIZhXzS+Ct8Quay
3EW+j7v8Mku1oaYJe91Ig6MaN3QQX7I53F4mLMMqMy63Yg6njZo1tLZ8alv9DUvS6qSaRh+vWSnS
s5oEdq/CbSTe12QozsZAIG4ycK602oFgLLL83D3NDy0qoq3tWtGRsLLxZMzIu6oRoye+Et3Sn4Xu
t4fWEcM27PAK1qv0IKrasTB5McNz08H37wPnhCoJEq54CWwcexGpwppwgwxseyBu6b+7PFyS2rPf
4sRITwMYtHUduv67FQtuhXqbcsqunDcnxP6k8ON1V4GYNww/O4jCMk7g05JdmqbDfdV19Q1qo/oT
0Xp3bQuRvjVNYqAvU6BL706fNQwhvgmZHurMsni2+dMuCecQXglFH3NzDsrJ5HRDNN4NEdbPp4/Q
yf11NwfzbZNJ7zXJ3Zu4nmlHf2VnzOimOqU1fpQmUWmJrGtIJAIXcosUyDJ9qoCFxfVY3/f13D6G
8fBFTa99090UDrLsJtnrLCnuCDZbhyAAat7XozxbnlfexLjtvjiN4UBhLZMvwsU9Wh152uGQyMH9
icjBq+Nm1UdSVc1aF4b5VI5TtFUrDhw9Lit66LaetWLAfGp0q5dmHB2g/UbyxYnlnZmZHKJYsQRV
8d0g4zV9W7xnLDP2P9zE4vsYXOtkFbH9HA/AMIbc+xgsoCwa6gMHGxXpZz3KOUUiUDDXeomhV3lB
0UWl3d9y5+jXCkUHqrVfT+XX0G8SDKhCf90arbmPAqqDzBFLGgZck4nXgKHu7F2iYRGueseME1oM
JHuteq0GUrsHtRBvP+dWC0x/g2Zx9DWPb3j4G1+b3ugw7Sr0k5OI/H7S7HKhqo0vC8KsrsxDK9zp
lbN+fYzMNL5RwLK/tydLuwKi/b29Zr/wb+1qvDbWLRnJwtnreRpti8CIsaC30tdYWtquz9A/8MI0
ex1MrT66JuaXqrcyco1zx8QTaekNAhM39TG/m40lidOJrwruYWsyPw4DMgVX9IdqI99JOv43+kMb
7fyo2hRARHUIh7yAABzqWQgdBzi03fmzRRpZS82PxufOLkwXy5P6o8Px+q1dBPQJAqJwtgzNfzjZ
tq9ANapIgT319lldmcsVgv73ozbnR9V0ba9Kt9sNv2epDhLiv6aGnfPHLDOev7ezsPemYaT3fZF5
mwq6z8apUVlXbaqIoDbszTrA1QoSz71oZc8GF+4fPC97LedM8i/8PQV3sF3Q9P7tZZxaKwwhTXYL
ceWPRk0P3Y03g3foHZFoG2lX7b5F6HaVByLGcHN5hYxXUGurdS6zl1ewa+ltitAg7mT1waM7GzDt
jLH9Hlg/6iodvzp1aa35GIp7UsvOMcYgbGtit3sfG5mDR5rwbrQi4GRpyPLN1SXsnMbs9+NSLZ0W
6eXMb4+qFzEHCZQpHk6TnpRvTl98DtLBPcPpLt/slKM8v6pjF/Nno+e8qpj1+gMMH/JGsZ2eUy0o
nmEO3at2x68qEBqQhmcclT68od5MgVu+Yftu39ZD8mt6WCAxlqCifrbc/F+nR4BaPty5ukxHhN2+
jbzAXHuFBRrDSsJ1FhDtyayJs4Dfp59E/x4gavTatUJ7iHIS6YWffuqt2D8S4unwtKmzTyOn1q3u
CdBSfCerQHPFzpxCHOasNj6PHe7sI/rQezFhkaRFk9x0ce28zYn7s85xp2jyR6jJbLEXEgZ8jVXq
VmffsseTctpVfrxLE3/v2HE4f1n0/m5qGzwLhyINgbC2/aHNm6cUdWp9Byeg+6OKd0x/wCrqqen1
6hxnLQzDMCg2lm2jgLgURdF/zpFLOUyywThw6tLi3kBxfJ16Xr9VVTVOXzqKySSJ2FrlZYF2bDeB
lYPCk9b0MoZEEVJLvONA2JAhn5wNaKQloIDgNprc+d3IQ+3N6fJV5mTdu225+jEcfW2tZkWR2a8L
B5to1au/T8j7vRNoSU5FjpMaHO+O3XtabCYR1keR6O6GsGa8lTlPcDQGpAuPkROYZ18uK4S6BYDc
E/ghoiSS7H8Wi+JgLTI5G/be/qobWp7vaJStiT6mr36XgczCK/VHIUDqhe73FBgCYWNvfrZKbGjH
0Y5ubQc+G1IRyY3mwbl32gq/oplwM9l09BGdrwN3YVKDEdKW2CbsxrD2DnC33bNIgmYTTLn53prO
vXohO4n3GVxIrOF4kNb6DNSgCtN7deWK5rumxR6JwL+1N20XYGCPu3hB6HM/ahw4pe7Ik3TFcFJX
fZn+uvIGR7vVE6DiDLg2/2Mo7ujDpbeXi66KWxOYzEibZX1c7AOsrC5ps4Ev6K4x03fVWS9wkSpZ
Tbmfv6jkl6fZX9gqlXeqC/+AcmPib7FTnWxB8staTRJox2IknRxnZvSAiZ2zwagJaFMCm121hcsV
cfcbTTdJF+NSeGlvQlPsJdnblRpxnZAnSEsF3tiA0vxrkaTgrfgJIj/Ly6h2NSuTvr0JMuzIVccf
q/OC9n2S6vUjR4n+VZT+XTJJkCBLzTeKV01PgrOqeaL6HhaLJsdUyFcPR3e8Juv55CzVGjzzqrH9
AegEM3VEa9ZmFMhjL2b5msl4Whf45B3UXCLeWEum9rxXc0edG/Y0xPbu8h4MFEZCiWuCmuuT5Nr2
lp5vVe+QhQ7Qx8Vfr8GCsy1cLBTlUL+FbrqfddP77Nqau8kBP0AeiusX+IMPl3ZUOTYZ5/mTPpbd
k2+bX1S7WieZBOqcQTc/uCXca9nN/uextw3utl17HydZcHZNxyUMYaAh2BXjRozYSjZ+PDzAwhwe
tIWe3/KYnPUAyNnvdsd04g2JS4cdGiNUR+QYmFWUKLAsTVGtawHCrtN9iVnJrWor7Cxdccd0Ns2h
SwF/G+zib5rAnA4Zic2XoZofu3bAJ6gjFjh5Qr64HmREHAJOw1K7NMWombRozqpaCl8NL/N8uFXV
KUzLmyiPp22YgUH0+97dloq5o8dhv6qXS8zjt3Yr42ULQ1u/sHsMcL31pktjQDgLDteYs10RzMey
9rSPjluqU7Aj52i9R2SUvy4QkR9dEewxUateeUiIWxRiF4dd2tEI+jbheqMbz85QVvFmeoibxrhN
2GbfWvBk/J4IuclNe+UMY/tUamWwj6d03I1pPr0U5viN0L/7LXW5j6CX8Kmq7Xzrg7w4EkxPHpDA
RU7Gzdxvfvnk6mP/tTOx+PVCNz8HBqAAIUC9al5h36KNIFYh+x5uc1RVEWaDfbsEZoD7L41/XAaq
1eqbYkt+GM3Hpb9zjGwdLEdNtvdrDAnCE/Fr298Mnp5sEk3zNn3ReWccvHvOPCm/lrhu9tKyPPA1
dESOADAqnRGSIjfrvWoko+Vfup04hmwSuHI1otS16Q30TnTLnZ/wznV2i7EUFl5TV3A3Hn9g7tJi
05DOT1HAgRORlbOqqQlkD/XNuBxVda3uCza2/brJRfughoQ8ww5zZbgrCzXgJ2cpIhPxjajMgoOq
WjLKz7G+h/H8AOWesH775qC+EK0gzj/pvOWPOMoy7JKS6lmHu3KjF1gM1KiyHLxwjg+clqJzHiT4
IRF7eY6jRlvxw+8+yyb/taJJDuSvFQW6WbtgLvUbrELNvW1kaFq0bfiOEPOP1rXahxgmAXaPwZtq
niyd8EoxBzt/GVV71s4xE+OF0/aM6bvp8F3TLtHH3YxguY84U4n3stio/yf5aRhdiyMvdDqvquFi
5+OfVdwttRVJKHddTDNGS4PdnlINwul2Wi7lYgWkCmE0Ht4hjKkRQOlWqvE6xkK5d+fUhb5OSsKO
yhnYMKd92ZGoSvlNrhwwmq+Tl5vkgWZ4wFEV3Qxt57917vIXVH3CWCw4R0Py81IDtLkX7PY2sd1X
n6am6Li1huUhCrVk44eh3GoNuGszwKmrkDypwkHu+JOt3ktET/olcGtDgdlkdYb9J0K0j07kZSus
zeYvPUhSnmBF/mhmWU76NIKt+FuqUV0pwcWLKuOlh4M2u9xwex0n06FYJ25hrUu8+Ya+HB6mpcgb
nzh6VP/oCzRAVE21W1ECi7SZ2Iuiv3wZFuRtc18772rUtbmb2OA4ZlXsrx1NTQAr9QAwqtXU6wld
GuBdrTL7Ug/Rjc2t4ZyLEZ+rfkqeSrA8a9MFhTq1ABiGuGo+G0b3hull8qO0yIaaPXfdwNiVvVFz
BLSjo+kLTKU054c1xdZ70EwxEZxifDGHbNyUdWM/SCRgtqZIxV1vwigxB3shdA5yc8XLy3js134d
QNEjYUaGZYjFneoW8EFxhhl+CA6Iu4ZwMFI8VYZNXPU49y4+OgYwrlKrib1nJuZvGE3ybSfdsQeP
9w4zTw1PibMcMinidSuGas9dCtlFkdqbeLnhqqLr0jq+1DOnLduVJWCS/+d//I///b++jf8z+lE9
EEqJqvI/yr54qJKyE//1n67/n/9RX5oP3//rP23PYLdJfjiw9MD0HMPW6f/2fzh7jx25kS1c913O
+BKgZ3BwJul9ljeaENKWmt57Pv35GKndJVVvqIGrARGWqUomyYi1fvP1IQR0+H//j/b/CVbGvYej
7bdEY3UzZDyf5MESSCvqSr3382o4K5Zh9ist14azlkeX2s2a/cdY2a4W+jM/VGL3wuO6WKUK8Wxw
nvBESXYkkJOVrLaapR8rzHf4yukFmeBdDS86yVpfe84TtHfwRrdeg5UlkpdX2ZHrA9SqMkfXTCDU
ZXbJum2M4s0XodiLKWlWsorWYLasRBqdBrMo3toViOr0LTZIBiWTlizlIDXuupVLKHRvZuFzJrLL
1AzVnWZ6xc71826hGTn0cdmYlQK6WuCdZI2QanVXacq4zmo3Xokyre5yp/v65+siv/fP10Ug8ymE
qenCcfTfr8tYoIZCaLb51qCcA6Yuvy/GqrvvlfxZmsIbGZiibLLsjbSYjzr1RY5iN5GwmWZH4GvZ
j2LmzMiD1Wktnj7xD6B51T2XnPYobg9/j7LmSMnfTapvm6jyqu2y8KPhJUG3YvJIF8ga2GDIKOFL
0CTtQzYJyLyM8RWvvkSWSVTk7s9fhu3840fqaELXXUNouiYMdf4R//Ij1QE9Th1bxW9TVTcbzWzT
jcnacE8YM3mO+vwqzEj9momUBEtrhcSzg+gauImykB2FMJ/R1vUeoRtHhy51x3U8lNjsVc0j5qNY
Vk5J8NA1UbK/VYM5dSDzByoB2W2rRBjPBEkLB/PvHpljGNFzj3usyj4yDrKkK4Zz/pgrZ32c9JfB
zJefK0d8tHsDcFakA/m9A+U4FtnoHx2Y5vmtHhjYWPJtbWWvPQ/5GIdAXnCb4coZH91JlGb2EtN5
/1+eIro+PyZ+/7m6hqMZlu7Mm2dh2L9foVrVavTMIXd3Slhu+lR1cQ9C/0e4ECoJM7AvxRrtEnlV
dyoaF5J+lzdvTq2HRyPpsvvQirJ7LcH9M+ldcy/bbocO5ocfFBiSzuNkG+K2KbGLrt3Kajva2X1f
6IIgatJsRvnhnleQ1M3Lbg0lxEMGA5pybBpZsxgqBV1mI6ZYgqgnRCrqZexoxclNCngwvxQbBId3
0eTdeWoN2j3K+Mb7xNpxb9qnaSjj7dAb4TWPEn0NbLS/j7gjVhgxxk9+R4iKXbr3ohQ9FLNhUt6T
IPimqIDPFV2c0JuenuBiPVSm1uwmgFGEOdv4TifWeSdLcGW+cwKUGf9uyhtEDqMmfTHdaRC3CUXp
w8xMwYV+zG86aIUeYbhQ4W7MZ8G3yc7L+CthFYjJDiJLvlo6S9Pq8fnVLWi/cyl2JqTaZbGeQvfW
KKsAzc1D85cVk/v1l2C14zkcmKzdJgDCLA9+vDPFqOxJbsYoWCu1sdREgAUAJPoTEvjeKVGa7ki8
GQI8Ndlu+xVr6F+KgJrXqLFPh48xucuibSXrtm5/i0y/3np5sw/VIngO1LZYWcTeT/lkiotLfnhp
zMHuNp0NJRPrjVdMviF7aO4x5CY/6rXkKyt7vMH0JTJ/8Hws+gRUzhnIP3YucdYauJHsBHwbXfsK
vr/lTcXSrNJxMaoR9lfzYKNxSbNm4Rcw3s1pcnv1Alry5yHLMKBhr+ts2adO+qLuUvUSacDykG3f
yHG29kMdm+DqNLE4jxnW7INnB1/cHtZHPFpsN7raunMGdNzc3Ai/VF0O8cgTCfgYU3kkzXQxO897
JibTLdzoQI5ovChepfrrDu9I0prAyNyyuBoKvAEkabHOTqfyKNsysJxoXWrFlUjFc1+gHVGxA/XX
bPEI7IDt3I2IFPvrwmLRpmTgIuQ8OUWW3CCCSJPw13ycaxIIwifcLOskSPhiI7Bla3PygpXDcnmt
NTpvblTjL7Ac8qPlVfa1dnT7Okag6f785jCNz88lw9BVzXQ11TA1GNzm78+lofLSxu8d6+vgeWtj
9lHQ5gORt5ZtPyULcTsPbNp/G0sxBKuK9PgvbXJ0CzrsGOeKidrIPFvWZSkYkJVXp5Tk02QgLdi0
G6LfCVtIO75UAY89eeiGLMIvQ5aRVVBVhHgYJet+5cIq8rujnCPbb0OAED2jZ+WjqFNr6iK3Mvhs
BkbXf/6e5HLit+e3YTuGKyxbuJpuCrlM/OUNa5UR7saKXXxVzChbOkSFtnlZ4C0KkOm9s1CwQ9fu
JReiPRJPRr9gbhcRSolqYU3XZFK8O98yv/eFPeJTy/6F5UR9sPRBfY3KYiHbA88Id0RDi42sahkW
oSA4nojaGSczGKrbaUutYEHeqOllsoJ0k+haj/FCEm504QuevbHz2iNvFM+g2E/tqb80izb/4o+x
WPcYA+0TdBdfQzW/AYwjtEpv7biZt68J8WQJ9P00PqNdAobdUInQcTiGlcgf57zkqshCcyOrytjk
V1ipu5h4V4Hwsg7DO+jyfdTmxSMG2WRYmvrHOCra+s9XS/xjPcS71iERZnG9LJ00xu+/6qqsDUEW
M/jaBS1O0Fr+Otm1dx+lpXPp86pfNFbbvw9tAH7Ad23YykJ7RiNngyV2/251Q7IVrR5uLTNt1nUA
0sUAX3LU5oMgs3aUVVmSbYGlk6txnEOkx9kd6x0kXVRumxIv5DvEArGLHXi49KVanDxt7E8FZhnP
zWhdgyqarogS5c+ubv0g39GcZS2Yg5RNEdRHWU3bsF9WrtPvq3lm6bNV8yfD2creENz42kireuO7
enoIZsgZGMj21M18InvWjm+XTd3XJ1B7QC1li+z7GFX2OjLigt1CVqM01Ub9dx769pzfS3Wb/Bix
zQfeY8UujmqCKYlKCCNWGWrE3Ty0bvyd40HOrN3ROTtIuU0Ly8ydc16Zlyq3xn05d8he2a41tvMv
F15e2F9vU50YpaWpjqGabNa0zwvhHinqrnd948uo+9UqtwsQtZbS3w4xP3jUSNyXvIrsDVuK6GyX
wr5PJ4R3HQQWZY08eHK1OhM4KFvg2VSqW+eeGS6yGlzN2CNlJg9oRWUX4fDs9xtTYTGK57hAdYpQ
y3DpWBLv//yj/sejWrcMlZ+zocKENQxD+7SEjE2rFIYWaV8czXutITWfG54yvxyGHnU++I4aC7nJ
WaSIS59BjfQrM/PcuzLV803M9h4jJTRIrSz3DqUI7YMKhGbXJdN09rqh2hRYM99BP+sXvTE2xyLU
iMWbRb0DdA1KKJnWwku9vQl+7yBLhRp1t1L2d+l/9X60fYwjsRb/yyvtHze/brm2LjRTGJY7b94/
vdJYwE3s2cfqS5SmP7LsSnjeOw9RZF/CGcsj8TmWnsYrFI+s1UebLMWt0E8aBlu3CSUaNQtZjKYZ
RGyU40aeQA6WHSjZzNEP7ziStB5/Qr07FAbKYAzQWhH9+Qb/lkV1qGeppjFZ98RAwR1AGNUB9MAN
0+urI3VM5jYnbLXzbQior1vVmIf4aK4s0JodkYGts7uqTp90YZkHaTaEE3F256tWs7MQ0YWARVUe
5Ng8jW9jU/D+YmGVQbvzlWHTR3oN3Ve02qIdyjNIefElUBPs6QVgPCIkDptY681sfPeL3TvNEuYC
6iJaL+6qBDFWfe5AbIhwcB5kV5A1/rWYPEQ3545sZI3XeCNm4FaQn9tBncNDdERT8WoCiPzzbeLI
++C3Z4DNmsYF2Oo4AhCi8TkygGRloqFl+8UeQI6XdUjwC3eBdaT0zktpev3Kqmt7F8xVpQfDrRpN
dpa9vLpx7yUqPBaW9ZSxxJTNow12ipfbN9RAnZdWA/8hclNdyk5Xx4bF41bhMPeK/D7o+yfcicqL
VVrO2fJDfdmirPwNmDuMKmN8m+oC1B+uKfss9IunSqle5YBOyeqF3Y7NPXKP8THwp2SdeIPytQkX
ckCuZ+6qcIPx6BWZi0+8x6t/PjV+ek/sA+wnVjHGbjAU3Mgk8VKkNmE/v+f6InO0VbWovh/nA/Sf
n21VZlb38oBUyq9tcvDHXCXq6tu4jzY9QimJNcVv5/p8/tIBFcR2Uid7/ug46iWAE/KeGNgLxeWQ
7fNacd76CN342nnvGjh0SadWqDV59rtTYgcOZZEFfAeuBIMRRM5oh14JNaHO7LsuG9C8TqCGum65
7woSfwiFJNwmho9dNHT/CPpcNfZHFh598OLmzaPQwb7oef3iQhA4T2YjHoGzGeveRdwtxI34cfSr
Dps7fI8ipCuWLFxAmA/tVY4dJhy8kkrxYK0y1tdIhlX5lCxk7+2QN0vTjab7hI3jyRo0Y6v/LZQi
9U4+yZ98iKxgpD1tsWK++2iSEz7N/1T9dLoWRt+qtHR7IedKmZWP86VYjh3UAkuj3GnWXZ8bd1ah
NSQ4+FhjLg1zm+xVC1e/lf48LkczfOOq5Ni8GeNuS7i7LPq592y0tnnrIDatnVyJkJe9Yh4tS8Xg
A05hXEyOaDIgQUysxUBRq9G9POReg5iBF6bLGU1za2ssc9o72QwXnse180FtWvgtsX79mBo5rXLR
p3bZR6O+Rt3o2RTueO+oU73U+q7eyqo8DJnWLvpOpPuuKaZ72aalwIMVSE+yJtuL0d3nohjPH02t
FaGf30Z3mWE1d1b2w9NIFdcJjkaEWsc3bL1+kG/071xFMx8GLbg0ozO8WaVtgKZBvQmHlF9H9TFP
GqiVlzEtwOXDGFxGo5GWy8S/eEibPbiqMjzWfkS0gZTh1u+m4VEvR+M08w+F22Ul8Uk8oMC5gBRk
bJcrAjIKLyctftR5R6DLP96zXS4e1SFt17bW62tZHd04vM/GcilrtxFjqS1NX1e2MJYJMfrEEhD2
cqqN4ZnGMdQ7Vn99tsMm0tlZpt3Xe9khD0kP7HPjWsasZdVXCzla9jSOeg6SonzQXMSzy8bqz7Ej
tIvXAkgCRFp+SxAgS5F1fM3TNNtm6CnuLDUvnrH+upcDvoS67xwCp1ZC1OjgdbiNeR6EGIg9jcMV
Cmx6gQywuI3QWMkcldg8fYyQw/wiw0XNbkAmm6pgsVwJoggB1uSDNczfWVIdNR8R+SClmtiNt8+y
3lij1lCirElAxxm89JuBgE4Z28N3jIoAFmOp+dBNPvI4aWPvvEgdefYK5zYk4Z5zbec/Nkllya64
y7J03PM+TlGseG1hemHSNyAAWOc/D+5c/WgrUpPLOBMtNyDc3EVALvcNq76lVA5IKwfdPRUgZlTm
zjVQeS1LxYBpTB6ctNRPRc+3PBU9is+oNn6ZxExZ0pThkqqE9EzMRHSTTSrI72XRaOUXeEOgjwI3
h0vTtu9Qc+0kK79MgPy3Xj0VW1lN9EMxeMDDhrHcTaNZb+RkJCGXOTy3115RkHfy4nEt24M63DWR
Zj0Xk9odkt60VvI0WuVc1IRwoZf1SAe06E4mlm3CFvSGdxMb40XpSIOiabzHyP2LbNd8sNvgu6Wx
wfAWD8dgHq43irpzMexby1GFal3N2iblCwL6bNiFgmJnP7yPVoMEQLmI8Vtb9rGwnm21dRZDU09v
jV/HuD2F41cr8uGtV/p3I8p2pEl8QJjKXzncyIiAzrVkxx4sSHNv+jytfsR+eq8MnXE/+WEGY9oa
7jJg80sIE94mjvVZ21dpvd2oNzlrvSGo116ULCr0E6+upWTewtBgCFZ8pZs481HJj971QHXZYZWV
cvZ6TTkPDjpgsV4eZdNHuyypvdfzR7Hg/NRhBoaynviwbTXYOHRN8VUkIbI9puI9j5mRgGh2lTs3
L/x7djhiYUDhIBNLm+332cXSg3tSlKdINfqjMWjmVW1864pfSDzLsq1lkzykAG2waRnaA6lIItgt
SwZX1YLnPgZwC/QlBkXShs8odTjXuCt5XtFpe/Hw6Bs/8jIMnwtVr1ZiTPE8cofmPMyHQo+Qd8iq
neplzVkVDoe5JDvlsNI0iqUFiW8t2z6NK5MB20v7CdKOdqp0dTr2blpioFNHT9NAGtwHfPEjxDej
Mb0fnRWECw/pKfKt/rT2QYzdJkHgKzdRoi0soNJHR0c4VoOR1iFYaXQ7xWzublVU5c3TWKMOs3DW
Jny75ybDwKAquE0iK62eS4iCa4zBgq3w7fI5M5Cz5Knu4BZDVS9NjERFjujlXA0dx9kFaEkvZVW0
XXlggRndqigqukd4ieCP5sHpZKtnvfC/J/qTF0/qV6Dg/4mAaL4Pdekt/MpynpJKr1e5sIN72H/5
JuoH9Two5UCQf1QPychFSuwCiRX8fJa2qrd3MGzjncq/va2NzQVSnrXyq1Fjk91917Sg/4tbQ6mS
5K+Ild0ixhrhpQzHYF0VQIT/EpmermI74Q5QI9s99aW+w2aRG6Aw7ZeszIxD4Y3j3Vwrm4Jvyg+y
Z1DAyULRjAkRUzV9dnwTSLSvVAfZ62oZmovo2gOJp1fvhh6VO3fayCpZ42jbE9BbT2OWPqNHZS7S
VolPbl4HV13X/uJh2L2GQZrvCng2axthylc/dzXCfoWKKgu9bhec9KDJH5qMJ4jlI2wzNzulWR1h
M8sHavfaoHe7LoZa3cpefiyo3CdVAj6LU/b9qgKm9GIio3d1evOXz4UUmK7lHKMdNjr2jLba1Q84
juVAk0ssu2I7vPhILa5EldavyKW/wkzi9xn1SzLe7jcxeQC15kkW3JPtEFhYhc+TAgFSy8DW+HUK
ktskW/RLURXim9+nCFQ4Uf3gz5+U6sGvnwQIrn7NKv/VVnzlR1p2v3wSrN7dpNgLnqUWKNE5GS9T
9PJQpc3mXzZ5c6wjl8n6W1aeNJpuqjaBMwBI/4zztJlXBIoKn8KJAgPhzzY+6lWmv6R69D75UX1F
+E9/CYwYBGtdPQ0lS59+9FZyEFxsbI2BWt+mBM14iExQRbI6Aya3qNAZXDhOIQalX6FNYuzkGZGI
BGVRxCTp5t4xjK4xFjR3GrvyA9Gf8JLnXrYLEnwWWK0h/GFN4cl3k3wRRGwp83CAXZoOOGMl9pMc
4Q+vaL51j7I/wHaEz24ushZqvIrSUU0Ooxu8iNq1EUwx2I2r9tarDGUGEooT3FLoQXO1VrJoF8dR
BN6IqpuUA/KarrOTVbOxYYYWjX4MxPjIg/hFF3b24MRd9hCz5QCJSSajK7gXln7EzRtm6VH2ghhp
z3++gprxOfMwZ0JdV7WI1diwhKxP4azI4WlS1qJnhzeMWwKEk0H2duLB6KWIYzWYaUfn1lLNo11l
/Kj4WyHaeSSa7dG687Jvuiqih6LK44cSE+u9iK2GNGIEsdxFS1RFmHhbq6GyHvOie1M7XsxtajRX
vxaorRTTPlH07m3q+mk3WcA4A8Th3koD5Y2JENjFNnHIAR9+mw49pNmLmlunn89WtDBkXWGX5x57
kpcReLacXhdTfijIomPAxbByhlNkZlqdUtCnr+LnZ7puHR+Fm5lLOcq3EPTTeDoe5TnQRCKpOa4U
EQ3LgUjgnY7C3F2B+YLP4+3y0eRaYGKMAdE22SYPHlY8GxN13dtU5Jy1k1naryomuicff8VdbqTo
vc2lj7b/VfrzOCdyf57P/bv06Sxx6FpboNPkWtX7ulO8bRSE4ZIN2jTv0qZ7LQ2SjdV2+eqjzdfa
adW1mrGW02RHZ+rl0kydbvvR5lgCwbRRLzdWP30HB448Zq1Z3Hm+urcMwliT1aNUXYfiAf33fGln
Qfuud9YT+LEAEI6ypgECkyrKi1F29Zc//77/kfA3DPYIpNVsWOiEbWX/LwmjzGaTE+pN8I5QTRgf
bGdXG9kTBK/mhy3arTXW2hfVF9Yy0B3jWqKpv6+Cyd5C9s9POer3ixzg4AKEFT/y+aAg67+yY5Cg
sqrXzeXP/2Xjc9bEcFzLMQhu2oYwhWl9CpzZmuqHAVmpL9M4rCJ3qoGIcDCTAs9nx2l2bJPjRa96
P9vUwcHiGz+7hZ6a3buT1UeofcDNNShWpBEgT6Vp/+6D11+kVqqeezTDHpUxvdqp2r8XFRdIx1Jm
lwYraNOFn+nnsakIbQ4m/tp5wkvedoWGbSI9siQPciBIhR7fqjD/F6iGIT49mPjDhWMjomw7JllR
8oy/J49g0YPEyGb7AZsHppWU+Yn8jD8beVN05kOq+/nJK+CcE8Def2qXVTniY6xsS6wcrdbExOtv
PsmncR/Vj7m5C3EHVlOEJqzZPxiImx8Dy32HOEAMpDZHDBoc39oIs6Z3HgITdDnAnL+TTaC1hj1P
0gltWjrlSXoVG6dahOYOObrhQS3KHjGNOyvKOaXS8dv0qxbVlnmCPInilcEC+IR/lCeBYTZeYqzj
ZKdVt/HaK3pTJkqOCTFClpzAGOL5IEtNbeYLZJbb9aeOLEWrfSEH2twqS11DSLZqCwc5vXhaBkbY
PTmJPV74Qh7atEPdaz6UwzuMqfjx1m8TGmWRXJ9kHyAWPcuaU57geWOXDVqufqDh2WCop0Qrf5Zk
mzzEc++nwbJN9taN6ewtH3WafvKLo+q2BB/G5N7SioK4+H8PsnMSCN5vcnMsjrL+0a1GSBqTNBhI
0rr47SqTsjHmN682H1TwK5HWphcxv4eB0cTnqcmu/e01DEh+g1lrC05h7p3dfJDgzMgkgqqQJ+nK
VL232o3sk6PCdKr2qK6OLFTmd/n/+lStG/ehZ/781Cgd1KUYLCAb6TShoItBY4Lk3nsN4gdWWuFe
IW6Kq6z2+qi86z1RfAMBhlM36Nk1zZqv+AsbF1TlzYss2Z7JDhCXDLssTLaJEyAc2RGxz8dGoi7X
svpxkDMqdF0/mlSSD4tWi5FJaXrlDBAIMTY9E5tAtZWzbPs4BLYfLP0iTA5Ej+MjGl44AM4leagV
b8wXskjWKtmgjXqN2iA5RX6GApYosrXgMqyqqKjWKTIbqEqgB02Qa4D41v7llzn6GX2XPdYNcet+
1NX1rVq37b2LbZBumF6+tLKK0EtZdPjRMThw+/aSRdOJ4E9y9snhIXtqiYXXmMbrMOj2urXqaSur
OeaAC3Ma42sZ1P5LxYpFcxPzNZnGDsLyb7Ps7i6FJMNys4mIC+j1N+7mwwi479Wz82qb92x/8jwo
ULQMH+QAlN7GhRN49t0Qut3RKnIkhAe3+AYadD6BKBSxygBOHREW0u/a0ZwWsgOo2D2Rkua58/wC
dRkEZeMM9Hoo9IMcYJVoUisEXTqBn2qxjFPP7J56l02rh0YbO+dqM5Nwvg4rhBMBWcUQ2FgyGzsv
1M0XswaaNXdHIgbNbbNfSfvKXovAGg4zuBjeF9JzSqAcS6k4N6irzEE8SxIz/CLeB3WRwst1m+OQ
+z8JG/rQfSefUNzjgTZeqrIkPQUE8702p7UWNsoVvYXxYXSJKxVgSHdxpg8POiqL9615kn2ypdKc
AnRSYC9lldjFvWma9gFPxWBfh4axiVUtfxuzeiO/C3tou2XQTPUlTUpSeKNl3b5ehJhXWZZn75rB
TY0rj7ofgqF8tDB8kjMzLUYCrbDgJNQAlRTTd9fuMAZf4GrcLoTuIbLXCzQ6Dbw6rmpSZku7QhhB
6ZC8zEy0TesSnhzk1tK9FUZZwEnoVvi7a1T//4z550dwnqxuq3lZ8PERiq9b//Ja1v/5VsaZylAB
uZqOYbuf38qW5TduarfDs2lO4hon7RX7jvJda/HH7NBo2cpqhmyHXekEzCoyg8u+JQQ59isv95Uu
5utximWGIB4kQSUCEv/fkmI6LquMMdrK0q23tP8lNYlMye/b1nllRVrSdjDIBUJkfN7zsHeoywIM
9ZNZ9QhvorqrVoa2c0zEOGXpo839H21ynJtfcQ1djEpKVgrNmGQfEpw+dFNJ5DFxvUOnF/sxmyJj
qw2esxlb3jy3Ou40G/SM0UQZkveubZKVUVfOoXQRFLXqx8hRElZldrYPgzDl8Uw1GrvvuC9qd1CZ
DEh/4Xc5ighAujYETmayWnlPDpCW1wJY5aarRWVfkiEr0ZoLi1e9Zf1RBw3+j3M1LPKVb3jVk59O
5j33H2u+GaAzOjgv5S6OmwE7PRF7yTZAyenak+U9Od6wkbUxbt2rLFWtUFEZw08vdpCfXshGxU7f
UdDy9h+D5XyiVBt1nnobK+cmLW9j2dgNuI6HvgFL1tC8rR+qJWuVvnglBOyABCiSg/xLItd9IHNp
ErwNu+euyYjw8hfZ+BUs4ZQPKG5ljvVepOHXIJrS/4RT9G5Wucmyf/D4gQoQoJhDPs0DQt4Tz6FV
8qjrXSBz83LpVpRrKH2MubLa2NZL0+A/8bGwqrS28JYfSykUSvFcgB23nVoz3YhwKvesx8UTaeJ7
wwiNr4XlxSgm+sbFMILi4pc1L6G5ow2mS8GN9eyqmb93wqrblD0PnDr6j+wn9RyspwRLerNRZ28G
r18bLP8vScK6otfc4qvuRq+wvDpk/XTrQCJXWcl2vvVlhD3w26yluu1bp946hau8BYjXyAEJ/lFr
vTeqA/rq0VMWEqCZT6j6ZrUU4yTOsIeNa110pGTmjtYj4YuSlXKve7V3nNK0XNmp5d5FPQwXdElf
6iqvkS8r/GeLvUHha+Nr5zjFaaxM9JPGbHyF5hFumtDIQOTTGxYIqypYP11kbwXnyTGzV1SWhkuF
bQJbEkbF4TRtR19BDKkNp9cmauOliv3NUU5yXH/dIt32pNS9cudkOMnKD4b3snfcoFvJSZguJqvG
E/YeSbP6XEVos0zjBLCjnndNYWQ8f1TxifpZLQuvOhJa+rUqe8OKkIOc28zuSmHpE9JNyT26Jol/
K/AOod9ZP4u8+rrZn7r0Dho0bmX9jz45Q/GstRHbKpiQfZx5nvVWDnWFZAeCcwBVCdnHJGg63d4n
+SxN5xUqvlJOdCxGz3qMJ/Fwa09cm6gbSGLRDN49q+kfsr1mSbJMawQBIC0ld2lTNItghpooI3Yt
aSDMqz2V/QWcLH4QEbK6XQuwBnHetZM1zuFWxK/GOci6RzJmi+0mGjm8ZBHDMc/ZiIxlXWLVc2sr
S/scqpNy+AVcM7f52v0IpN3jYcHyFZRbF4Xfqt5/cCIv/NH15Ran4jxYFOm3FIPwaFG0V3bGVrDI
4whFC3/6UY/e1a5E/w33ne9TlWvv+mQOqIIhcDcQ9l6gEo/Mruc4SAom7CAgsLm8h1QPPc1OEOSa
i3KQLNVGg1eUEOlStikVlJmFEnCOVJ6DDEK4Rb/zL9n9MU/0WI8FwZSvOy8dFi4y53BNY3+t2KV5
YY+rwmbVtH3mRu0Z3BYycVZQPyoBa2UxVd0XlOKung9acaGs/KzrbuymcCY1SWaTZDH5fqodgwnk
z8x/akasKWwjzRddNTgA0DgQ7IMmUuBZ5/oRCxHIrDqnv0NBrTv4Qf2mzf5s8uDOTOLWT88YxCtH
2SSH2gGikB46p6uPsU6A86BmBbskqqyVro/+VU+bCfcqe8SZLjHPTaR2a93Nsyd8sXS4t4b/zRiA
wNSsoRddXKxiZH3+kw/xrMCnmc9uiPihPFPlaz/PlM8GrYat6Ftbqawzoa3cCoOzmCsJy9Bz2k8J
wm59GW5qR5l9EehxEjOCh4g/5xIkJFGTqNlRSE/DXIq0Mj35RdXschwIb6Xg77ZPvblf92sVKj/o
APXgEhuFfTMXA1tVD4rFQVblwTJEZq9vg1A2tHSMNhgqYltb5loR3nVIbybCSF6B/OgHYbb1Sreh
OqOXgTJYQHQAulp6JxIDH9a5Az20YtW7rTiUfuC+VEm7TGxzwCMFikTWd+NGVsF97XGSs57w9olI
F0MAS1DfbvFz5atm9Z2HtfcF0/ZwmeazQJliVJssCbMTsrxgmZHd3ZaT391r7jQugwD2upqQfDDm
CJM/x5qaPjT3IqteP5pkSZS9uQpnN0MVwx8tTsUJR3LBph/eHEpz1lKfq7JNHqaClcsCziEWkQJx
PhSD7isCYEuNfBhCugVSCrI+zfWh9kExyTpv8f/W/bR6NdUMza9MfVPBD6eVmv3FBhHRzsxivwTQ
IIhN+wGssL0JRBEebSf1z62YE05KUz23eYb6Bcq+P9pvSRLnf2U6GNKq0sWzwmMP4EDSnP2+0g+5
k8bbpGzLB3adSHykZfKtw3BTztK64uqPPK0A7nlLHq3bP0f+dOt3ehJZQtN1dJWwsGtZhsrP6feY
FzHKoBNq4f3Hymf5g8nwjymxPjgwf+m1X39L42n9ZrXIXEcYrC/j8DzqWONpNbRixdLCa6sPe5yQ
sPwrPYMVWX4Jo6ret+7KcIpwmxZ58BBkD0ncXHPDNw+qYhkHogUYuuRFsgy7FgSMCSmDXZO5ytUR
1a8hUXl0cDoYtGh8btpXzVTMVTOi30bcrtlCPyGcbFRQapoAWwvtYM/gG0eFPYWg9JuuIa6VGW/R
D5Czxt2UP2NG54L0QcFYJ7+Jc5TITqrmadu0ap8Vd8KoyCeBCdfe2pFNTZcQK5WjEz0S9EDVW+/r
qzX+P/bObDduZFvTr3Kw71nN4Eyg9wGaTOacKdlSWbZvCFuWOM8zn74/UlUlW67tOn3fgEEHZyqT
GRFrrX/AicvvoSNFqEifJNmk5I5CqpPj07rNQKZuBh9/KitMXV8XxRaqm7wd/FTdzvpjpyn5oSfV
4pnkx10dIdMtGfDRNeuSubfeHfw5SvdwccHKzOCGEr1wkOiF0ImHmhTxyE1BjSfR0XDOKmeUo/lu
QDQ6lnBvnELGfOi9aIooiemBY5I8gHfldlItxUnCgdJ90lYbGUE2nB/QkpEG5UtSINnXG3nl5YGf
O5JUZZssUMr3MWhAIAXKBRFr5dLCBUtE1OHIELoo3IxHAMf2CQdDhM8biGTUDMO7BNKkm44KKUd8
3QAhVvUBHb4NepgU8+P2MKNjj1hD6RgjGYN47h4zuVLPwGe+BqG6M0PmTEZVxLnj91N1JBsetEF2
zlTtwxgb6jFoZXOT6Mj3MmsJ3FjYLd6RRkON5Z6oLjtD5s/OFZ30FCL62sHIqGO/vAu18l7X2+yo
R5Sqfe1E+voGWSzjI33vIbQwd8d33ArzS6Ea8UMtpTthDgOmVlHjFpQj32mA6fpac9LQBP1QhhjA
4aAHUzZ2+r5vL51xnIFBeIua5xZT30uXWvMlLACoSCZVcShs59LHZVaGubY1R00/llX8ocj84eJP
JGUTNDMsUfv7blLeWcSjDl2ydUC2FFFoZbwTcd1d14Viopw4VjkWfGEN6KqS1ZM6NUDlVPNcUo29
GUCibCYjRL7fxIYWsK07+LPTypegsvQP0DQdKwxPFVnso5RJ42Gy+08Z/PGLpoxgo1W+RhWAq6uo
GAsT0QNuBD+56WsEEvzZUnYjM9lNpphuJKmP8lB5SqQwvEzjeJHz7LaFu4g7PfhaSPLIY0xqu0ny
DiP0LPRIWNi7NDCLDSLKG2MMvhiK2v9DtyZ+zBnQq0EFUHWhAwaHovAT6ZLMml0k8NG+ZchrHVEA
NE7gRza4msdYBKWoM2Ed4js5LFWH5KGPD3eKwbZiwRfULffXnawtfgj+16fBJRzBVtsWlD7fMslH
IOdKz+v9zWZOjApHV2MnXTz1VrhQaKZ2M2t24hgxuiHWaD2rUvLYte147gZ7PhSatatkkxk0Saw9
M5Xx6Esh8Kc2MrcirFA5n9E27PrwI4gk+drM4TVpTAHUoI8uWaekuw5fCN1bg3GMEx+kIvIdpYzv
o666o0+1vaAcMvy1Un1Xy+pDlGI7GGtoiGlGgobZku6OO7vj40ISp6sM2RNBf8iyRnFDXe7dKRA1
zlEmpJZltTaM1GsG8xRARMKFIHOyEW9CZCOf7TYKd3rUflLyGaG/snhfWJp9VAJxHCLpDqWq+EPC
O+QIy/6aFUjXqVMnn0CJaPs8oDsrpDTe6b5Sn+LAqxeUbdc965N2w9sJJ6tOvWlAzbT2k+6syG0L
wtPGQkAuT23VtZc0wxzYCIrORT03cRLZishaiFuk/CWqCRG+mc00P//6+xc/jbG8icv7CDpdU0zT
ejPGFuh2mpUe5N9yUx5v+9ouMXvytcGlynDXhAqT9JIcr7K8nWVVhO90K/4Hfoz4MQG1voO6qUMU
J4+GKdJbbDzafLlp13b+DSCe8lBMIAxxUzJ7CYpaa0qkIaDxo6rmlT6frNbr5TNOMuYuZI6Hc1By
FnKSHBNwJ13UT/DoGe1+/TEpP/1MlmIpoA5+Kyo1yLeFUyGZzQhPdv4mivQRG7T2DNwhRY4tC4B1
Iq2yVnOVpL6AjNgRsgSHcBKjRw4YvPBQWNtIV76i5N9dRtxl0VKZpFMKCT+ecnkzDL1yngd8NH/9
2OJNbo+PFqluGSalpQh7KR6+wTOIhPgLIJD5Lar5fciJ/sXuBmWDUx+qGn5QHXLTAFMytx/00CPb
fUBtXP1cWOOBsQ4WLMZ9jNrlcJX60iFdaR8bc0qd2ELMH/V/V/BaMXe0xH1UCdmbwmKPoJK8aZvg
JCzEGnw8/4wm22A4YhzGYG42pBqt3WCRHBvaFGGSDINN3IwWXez0wZfGfGsOyBeHFHdPFXhLr/J9
pEuCqD+bxkQBhLorHF88PLsibpwqnr7mGsXAEAqhm0hT503BaG4L3QoJ3Ip+08R9BX1wsrdBp27D
Qq/fqUObQcpPTW/E6Grra1rMEG4zvdODgXTY3EIQU6tNrQWt65fM9Oz4C0y6sKm+SpqmX6qUCZkk
4XcrLJw2K/jvjhlHE8kj/x5umX0YtOi5Y6IEzWedbI7TAc3acl82LfBb0hQ7hlhxRHQ2QmX3UVbx
wUVRQ617jKiKNjwYS3FKIz7FLjLCkjHUDs0QjN6A5pdrG3p+ZyNjvrf77klHezBjFqCIvYBBdls2
TO1uQOwQEMkATY/+dLaVMtmH1SCcqdeimfRC7upV6k54hd+qpoQPa4X44yDbYe6Q6pfeRfnHXKPi
j3WDyE4YVDKZysUmGJ5R587umkIz9lrfzG5LzlbWxS2K8IsvEPS7Ym6bfxip3jBoXl5lDT0Jk3y1
jU7dGwZVJ/s2v0vT/2bUUcj0o8+dxJTsbQJkZyvkqKNK2/dXw9D7qxYIDDHj4FSkcObpW7aj1t/1
i0MfVL/7jC/l17805Ufs1/p0JNBh+AiF4r2pvSF3CllJ66wq46cRM0VcMLDpHeTiHe9Jgc37NOwV
E+OxktKJW5Ju3aaicdQBcPKqvF/OCFnFEz4carpVhdFswSiQ6Yva7F0h57Ynz6GynZfwJE+GiK8/
VT0t07HNK8KHli7nH/6cn/o7k+KCbgM4EIZi/iQwoyrDPCfjkDwNUXcDbFjcCRu4ew3C2PUZKTdT
V6e3LWpo4CR6VygTjDRhCbfV6bAlFVfvphHF59HqQNAmpgoIMu7vzOHeLqyvUzCV9wE1/38Ci9hv
ZzN88KpCJUZVLVujI/kxYjRE1GQNlgVPUoDwzYyk4lCYv7dpzFQB+dKtMSqjE0p+cYCzQ3kIWOwd
asO3Zmofc2HohzWY6mX1IjUjeL38oAy4ZRUd8Y7An8IJQFea7dBcVFEeYhKHO2EFi2AJxBoU0+xj
Pcyyo/rNDmugxwmk2Cc1sQCutPUlzvx6R244uc/6mrQZnWnbjQ+//ubeINjWF9HSCN4sWVfAutpv
8DJz1qGcMCbxk5UpjWcnRsAI7kP7bqx3alQmJ2MUhgdX6mmSMIrqxqM0NfopG2sP9hICxEN4UUe5
PutZWKJvLT6aGNffqpZ0wLGwl1rtA2Rf3CAha2xAL0ZO1aS9S1IF7ZM4qK5z7n/u5I4+2ieoguf6
uw+v51R3aJH/+m/l/fnp+wb/w6RFsXhJDWG86RPqIdMbK8jzp1TX5Q1I2uEKG9jGaLsPzEPENPMm
i5INOJn8Ys/BndaGz341K24iK/o21ezgsi4Km9Quyj2IPeggK6FbxV2XvKPn9Q+l1XzCgnk8S6R7
rTbzIqm+Yqg8IlRBehR241Xj2W41BIci3q29rQV42qeSdjtS7rsm+afIPDBOp7hZ4uOAqkFuq45e
WtBdZfX3yug8nxq9mmjihCk5WP62l1HaxSWsAzeTQ48vTYZG8l57P4hDt8M0xGmCfCl+EGLN7/Us
dybNkDA1yZBKgaBzg+xDfm4X1aMgsyss7BEEB0vDg+md9EGa0mpDieIG/GJxVcb7tp2jPSFnQJ7e
gNSd5SUuw33qAgRX3Fn9nSkhEM9meOqM7mRXNV4+DD6IgTsUFZOblGm0MwNo9WIcT5xs0eE39Bqr
4iq/Mme3T5ZRRCeKWIXTJpq+F6E/Hidreh6jTqHqkIujvzi6+kr+FHYVUhfkMR1MA8ZziUuHX+FL
2aLtN9Kzb3VmXVDkSHjIiPssqVBNXzJwfW86WM+cxr5GVCxOPxhajafl4sCrWOTcwAzBjRGnJpya
i9Y/U6Bvb1ImQw4yIge03oad5tfJB4D+R78mR1xMX61UCs704NV2DFD1roHWOfGEdgS5cfmkLwsY
0g4OreU58MuvaBQ91fDA96LQrwg7a++1rhv3JmqqA7q0N0oEpHLUs8e8qy+agSp9awW3Az5bt4il
uo3I3uMcUTybAUO7cSW3bz7kYjacidLDKZeV66gL5W4S4W6yyuR2IMZE82xq93RL5LeHcMBCKIRJ
C15vb0Sk/pEnZW5RZrYXMzM5gXifLkFHqmq27OY2wP/sH2b05k9RhWkIXdUZDE1bgDd80w/3OFPy
1mndk4F9jJuEE7O4DF6WZXf0ocyAbiyr4oVstgpe7qUTBwieGCLYhBgz7oxofszGSN+lCYLzsY7w
+GeyHqaDTJZ9SOIlQ0XkxHB+xiESMghSeHRxwQVuhpMY+YD7i284igpNOhgmayOCCfn+bJjOcvM5
SfO9CujzPRIBBQaCeXdBg0TfxoV4XlVzYI3s8C5RD/pIDQj5suRT1vTpBuoYo0gXEoZwryGL9C2c
GGUHeQBuaBAVpwFRrWTx+8yburvrYkW4c3+fUflCd22MPTlHQimc86fRAmlkjH27C3wKSsnyCvt1
dO3jfrpEhn7bzmX9EsP8rx9U45pVRe6xQFYMMFj7ZvW/74uMf/97OeevY348478v0SMVyeK5/eVR
u6fi+iV7at4e9MOVufsfT7f50n75YcXL26id3nVP9fT+qenS9k/1u+XI/+nO/3par3I/lU///teX
b1mUb6KmraPH9l9/7Fpw+UKWScH8Ja+33OCPvctf8O9//Z/0y9cv2ZefT3n60rT//pdkab9ZtgWu
nyAKjDKg8H/9FzqB6y7rN7T4FNVE58wQLHnP86Juw3//S9V/k8kqmERdqmYYpk3Q2+BauuySf1OU
BWauG0xGZZWczJ9//R/afy9f299rAYofx0Bd4zLgOXkM4lNFVpdn+F5mLUbOVmtUTUJEorW39HMx
WRcbBwMECstgi8ZUvm/wDON3B0dphPbJS+knL2/XDy/X95KEf/sYBO8mIBKk3n5SN5lFU0/93Et7
9CJLFJ4Vixpx99Vs5G923m6CCqeLqMEwrkONym1lKd6ECiPad1/dH5/OD4/Bl/EdB2P9NMA2q6qm
YNRlaPqSffsO4YwuX9zYverv5VorN36qkXURknKQkAvqzcMwFB/Bct0akf0xnWrsWZi4lfjGMtTk
0q5RiSCGiKTzPzwWYKufHsxUbXpFonGLOF1evsbvHmxMGr0SJmlUs59yJ5O7YqfF1Y1YmJyZqdto
NGjjpghD6VjPCmjcaRSbMVZQLqqAs5LMNQoPliEkiy449mVhn8WY1mfT3CW4T5wb0lZ73c5uh0KB
zPXXIi3NehPCh9qUDLdePhQ6vP9wvJkhPB0jaXrwq6w8YVFP/SKSikuwSCMYhfwkVZZx1JAvfU+C
qHPtcdhNBvASaR6kQyDyZ9tnUNXURnYrP/aattmbVXrx8VL3DFkN3b5O4L1lzbd+tB19hu3Pn51f
5Hi+s4oa05fp0Se+JrFWbMfWM4Oj3w/tzjJReUgmZJWSg7C8Apdnt6WP31ZSdTWxUp2SWy0ewlOa
pDbMI0q8apVOp1wZMPHtka3tOsNr7JOM4FysKChIypqBcFe8qMHuwUBRSY2SGGg71r99g778ZOGt
hXyYnx5gNlPX5bGS7Hmq5OwglUaFd5n91C5fyFJqHqKHTDem3dgCzaRyiDpCjDL2TDQ9NBqOSiSV
o5YkRw9up5rQPM2kwBnJtDAoPpv5fFvYwW2lqm6s+Yoz9tW7+C5Pq6+DucCn4A1CJbU3aCC1N0kz
Qf2IBo6yN02gT64OW4bCTH8OwLA04A/RZphxEMceTK2V2xk5GTNPAlCa+p1QDWOniPjQd2EMERuR
oTKcNno2/E7GaIarUOF8wsQGXmz1lbn21jdvxWx+DkzwwCUyFku5/8EeIwqaYiyY5uNRN7ZXM0mf
hAZJrc0o19bZjEWMOg4I+fYhMMhPoryLxFL6z6foJpa/BkiW4Nu2MYHUy2GW8AMY5Z2aDE9jkbh6
ich/0yyCsJnJ/LdM061pIe/v51jFTgIfSVI3t1qWY4pXh7wVU7gb65qJQ2Y8kuLVYWSL1i2m4Tk1
FM1NBJWLtJMsh5q8v2m6KtuJNGhxnQvMDRUk/ZL7hDiI72yiqtHpApR6b6fqsehUfRMaWkd9m4VG
jQRS39KU4+H7RdaGiIvDVIQiyA5Jr75OETo0GRMGPs3wxggafVsHZXtcN/VBTbViXV8XbZf/Lmwl
/e6QdXuynL+e8Xruuu11dW3V+jjvYknfYx+XH3MS6rOLwdVD4IfAd5dt3YScwtrSlBle5wSzLmQq
6bVSlZPT1ooGPbQ/DxQD3N6iNo3NuntdQC8MSe8sh/PKUAfgI8XmXhI5+oCc+LLxZbkeFdkglOdB
1V5OqpczXy83G52lIg2ynPrdk0yyHO79SWBKDeBDq0T88oSvz0aIbZFGWB9h3TqtD79e3ly3rs1q
fVy6kBw/9wgQAVIpekyZW9UW2zZeTykQX4eEXIWi8eMJ9HZy66BCHC2wwCD6xBnyboBLQgqx3tRj
PWBT1d8zh/6WdTc9cjEfDEM555lxzIe8B8Q7f9DU7rkdh2OZFqTlULhxYAG2Hsa62V6dG0CGRNMH
iY7dwXnFuqZ1vffl4D0i+4oHnoMynRm/j1XfoY544yeyvZ+q9p0SWPauzzHbSIEadfAJjaZGZ9hO
YWsGpUHeQbuGCECf8/wzE3DSyhYmZjFwcvrvwfHt8gkRhNTJjXqfqwh1UZgYXRQ7UzdELt7O5WhX
9OVVGv3wCOvyoPXTfK/AsPSl5pEsrzdHmuLVsM/dTC8SuufqXT7jRTci8rApAVo4kVqCYbNj3GjN
iTz9VAabaU6xvRMHv41IPg5yg1SZjahjSuyZjI1bR5PlmVGGb1E431Cmf6r4/X6quhsjpJJH2W7e
tt8SMzDORmSUG5Cf8UZB2NkDMsqgZRcuYhyzV1vBFgZgt62cYpRb/Ikm07HLaCIlBhHaEAxnuVJv
eyZ4EEVOzRiiyDgHe6gCUC4JGLdR940MwpM2z19Rdvldl+ocQpNZ7RXJ3tsJQ10wROUNijtQFIPG
dOUuRmvjmfmeDVZ+coq2whwqnFK3SvovJJNix6w7gZRlVHiGwTgq1xAbEQQge3Ycm4U9rycQhAJQ
SjNmXnO2mOCiBFP1CuirbtOkt5Zc5I4izMIpy/A5KvpjhqK/XlffhFUO2ymwvLK6qcbwYwQNdaNA
Nj2YVXfMzM4zcbp5MLoveR8p5N/1zImgW+6lQroTnVrvei3bqQJ/FZJdX5WsejJA+7tlVFUeuL8c
rzT0mIvyJIwRiJE2u1oxX2cJ1YBZbxxdQcAHG4HSlWMf0AtvgFKpYI/UA/4M+0lXziRjgeYUe3mW
tQ0v9g0iRdMW1Tnw7wY4fdS+cGI4kb0d4amHuMO0iXRbMJsBf/A0k1BxEoBf29ift0E7fI4KXLq1
IJ2cIHyXRtkjP/FDrxvvosTMPLPUAfFA1TYX9jWG1GFR3xv6teghCemeNbbvM79Dq6JWvtR9uUdN
OvOkErxRZFGSjErY4taCm5xHzy5v4jkd+SaKk6owQKFhntiV5faSgpFuHdzKoclvb37fG+p7pN8/
Dr5quSberqfQj7ck00xEz8F5iAOC2o07j8VeoqBLEXd8XwtQsEaF+pw0q89IWPNuKfACVPx+TQLz
vix3ViZ/HqsGjxO7fNTypHUGs8IbHKF/p4oYxZLobrBBBtp9r266XW5eDLW8gVwKtA3dLHSybKqf
neSMBzlrj0pm3VpmdduQFnVGCW7olHwaKesjU/ehTuia7AUtJyG4RnFnHiYoGFT3g8l659eNp4v+
vrB6kk8RmhN1gEOjJdnvTd+id4ESTEmm80ZTZxCuKfLrhbIvzf4B5JsO058q7WJN3ocpIXm1bXPo
VpUanWGvHc1gExh9tA/H6YxqARU0ST7nuLmMMymOen6vkO32LIVsFBmVz6WaVA5WIh9iIBfOoKn3
5nyyImL9yA8vspzeT7HxZI3yl2mkAOT/LoXGkQr7VWdKG8bFXWBnteOD/aRO9i0fsoeiVFMHT2L7
NHUUiIzMDDcqoPWrmS5EuHwas2uK/I2HDA3R1LJn3fayG5I0cykDOeqivKdCJSMMpXxcjyLJUntl
N7buxPB/lZjE7KhZ5E6rWIg2+ELaxkmGbHluT2dl1Jw5zKarUupeq4BdT6tF4sOws3kzU12M6pJf
IxjpjVmRMZQrv3FA96B9Iz+b+76oJtRgsEcIoxw9Yv+QlY15UVvFvAyCmV4xi3FLQR8LllRxKSfV
G19Ge1BI90g08BcuT6LJ7ewhQ5nRq5p8fFCTPFslNV7P/absdJ3P6Tlo5/xmVAsWIyUlre+/ANjr
XQU4OF/8BATHGv1LZ07qpef7nvkflSb+6hYvwFJ5UnDURrl3/CyV6gYLTocQyT/H7WgdUBy5bRC3
Qg4NrCzGJhV6SFcrSyKsOcpnSTKAx6vjcW6Dm0FRVQa9FkoXgBXTT9PLVzkmA63MxUFGWgX1qe44
6CTWsLK+BiMktFSRD2bWZOdyyjahJTWca6JCt3yJZZbFW0DqELOVonBhv06ehc+oW+r9YapNL8ii
wpHQzui0yj60VdmBX0BgZARSkvvJtYnDai+m6mtUBKDxfezo4iE52ogg+d0wXbXR0o7CRP8iS55D
g2e0k53a9Nwm483CDLm4DpDrYL4tU3D9oYJChFqHvBdKtSla85Ol862k9VgS+039VanlQ5/Ie8Yl
Ct1WfpMmAr0f5sKupuf+Zp4rnDlsiVz+NG2yhmSoPZH0bK3hmi4LWxmekBjUthlStrkxf0htUJ36
Ph4CgqGWmYtmJpMrU3PFYCz6agfjsI98Kzmb5HyzVC4PvjJ/s4rxVre/IijAa4FN8bLolwVslkm4
a7PpxCzcdZcadBaDFBFdWB1LreQDWVpxaBSp87q+btTKGtmstRmu+wnk/zj+bzc2mr1J1BkwEkJq
bhvyaRsNGK21FSlx/Z9X10Pq5Yy19Xruetrr6tp6vZSlTfRVsGWZk3Gj9QL037rUWgdfkrEPxsgK
JAyt18V/3GbhK8mk8W/Oq+j4I6MAvqiBTHu9FBqhley+rmdV1rzc6eVar7eKFPvPI7XwlPm9doBx
BlYNyenlht/tDwDOCm/dmlhG/8cTrevr9bqu+1xbqJQxVWplyITcEyMiOuq1mfbNIQ2U39NZZlaA
I1ko5SkTT/C+hg76pQjEzSBRhGgTUO4KId4hJhHs5lg6OPjH+JuKLKGHJtFtGAfvohEWfI1DM59N
hw98VlCLL7LL1Jm1o7VZs60wOb7gHVBvpRDH7HUVmGR6iaQwI2rVkZCEAXwWjfohlnUN6TZC6RR8
jqelgw5c1uj28F3EwbIsFQZ17cxyfWdCUMVecN/1NSzMECObMqxDFy7FthXw7eahATaGMzIO4i2q
DPpUY0fPOBrISrid7L3ZzsV56o+/E4hDRMW17by2rBrXEqmAVbOuimUvFOFjw+Th0FTRH4cFs5jP
qjHV20SIABLxrkLv7zzrn6LMQBAyKhKqJcQETSJXTqn6G4xlhIe+EUhhQzn2qR+c22UhyF00cUBN
s6qEEw4apl5XTZIuCpHKMcgr9YTHWcrAxmfEBQnnGV7mYjzTm45nPcjuK0U36Zc5og6k4ZxIaOJP
SQALIjXIA5llRpiekmEYow+mUpeX2bJS5m7oYUD5eCRJr2z9rgRO0OCyFmqnbJapMPbt3q+IDOcU
Ngult2xnjNEXvxqLbRtHH3FDglVgFfIZHLZ8XlvrQh0m3O51eXaVFDJdTBmd3I+k8hVgl6nA4FpO
QgEv35KZSRegln6qcE/Au1vs89oycb80H23C+bOp1/UR2JYnLWvd8qYQX5Cn1AyKmX9tC01SK2Pj
NP3wvsyZ9cKg0s7ri7W2rH4IcExRCqejBs7EsQUZ1xl7HbTy2R5adYfwycNsa0q5QSQeWZazuexa
9xtDqcJH2SMmzqQPcCo528EL5GI+6CUR5VS0IHlHLAZ0CaQKPxJwY5l0XlspzsoEYFHu2Vl5ibKz
2UbNPup0rNahgeaAtKuHuYMMawyzhyg8xj5Jn5wNJU3OQJM/1RiKaiMVumVrIE31ZmFPuFJhxWcE
Vv44cj18XZjWKcbgj3w0/qlT0h5VPDk22sRIHC2fe5hprWstn2G7vPTrQnRR4c5IkzK2lgSCenya
QzQ11wV+lhRgvmsClJ2WqD13oKN/WHd0yylF3HU/HLjuWq+27l9XcQgDkZeo4uU2rzte77pue121
2woN4Y4p7+u215uWWJ9BXX5QF6yTU+Ng992jQykhBNBw2Ht9vtc7vj5etT552pM586kFwCLkjx94
4WwtRn9pWXu995vHe7O6HvzmMdZz1+PQnHhMuwoOl5/tAi1FaUWFPKOXyV3SmWdrCLtNVrftRqOK
gkUp9UmqYx+LVJOuMdRUNyDz4zFLj0AfUoyyw2Q7mM189QuA0fL4KOO/4c6Jza+BCvImh5J8LFJF
OZN8REN+NvbM6sOpnW+C+KEx5V1KzsJT6uRRYZ7rWYYNiKUl0tUKC+E4fp34reOSJ6vyEluGn618
FxUp+N+5QQR+GOejFinyDkYWb7AidlpnffLzSb4YXfoxJK7Zkd0gHFXHyGVVOfAQLewzpoO6HVtb
SdwG8xRcZj//nMmT9dCHX8oWnZJ6FDdm5KDHWu+lun+X9/SzbRvh5kzw5OKDUHtJnnwKJYbleVGo
0SoSSUOngpNvHqnJa4cl0+H1MSoP7RhfW3RGGt+6zXTZ2IL+D8KkOcUCPa5eP6WoKs98Rx79ue/5
Bf61OEEXpwqKiUQl/87XZVwGAf9IUmZRABirjY9xDPN+5M+McosrEKGTrYEIsBcTcbyt+Qm+V4pE
J4MeZm4b1MnOlgt9U8IEGGs25UU7kA0eXaEBUcHgCqplI38dquZzK+tiqwHsxXlD3UblxznWgzt4
FTtUrYwtL8llwL+agnZ82yPhtTXrESq3f8VADuq/KLVjup9HDbEgLNy61qjfyXbr1UlUeh1SwXs/
9YeTvvh+gTBvjWaHz/yxsDUDYctp3hQYvJOA7spr+znG9+I8YNt739rRsSV9eSh6iFooaeEUnHc6
rmcidkVZGDdaR7hUZDAJtWbe9n2pvxfYUuc1Pm59YVwGaRAXX0bPp8zUY4q4Mta1oXWqouFJAbW+
Y6F6zLOn/dgOnUfuLHFMGxalnykSMq1gwnt9YRli0e75+HouVgWenMkge0xJbEOtrxxyZBKeTuG1
s4bugNUlWY7OAEnXlUjETfGzBmb/RtYK27F4o8i0qST5hh0qYt0W85thG6ZA7Tqsu4j6nHg0Zg81
R+VQZRiLCaP9/0Xf/1nR19aoDP6i6FtHc5H/WPRdT/mj6Ctk+zd5Qc4iu6NRWNW0v4q+QlAQFlja
6dRcLVs2QFj9WfQ1KfoCs7Vki4Lsj0Vf8ZuqWJZsm9hhIQFv/T/VfA31TZ1TxvUDYqBtAUvmgbBv
+rGcmMG4acbEGPCkXjRsKIId18U4JvNRRFjxKCSg3LwMekyXlkikalisgcnaWhbRnD7kLRiUoSWS
x0Yg7I++zeR1bcEsJW4OXxL4azHhNZU/rLWFZfGSf1/3SLjK7mwlPMho0G+DYroPiz6YXVtk6Drn
Iqg/ysq8SBT629hS8+PrQmDJQeFn2YjnJE0ylQ9r2WLN96/p/ZDsIJXJl1pAxQQ0oLC70eyoPK4L
BRnLmbRbzfprU0ntR/i5jRc0OZ6L6+6+p19/ORJzrWl20ySeNnFPrsRYY6v1E7MASe0RUfXiNR5a
t73sHqrs1OTHEQYVQKmjPvnFsTX6EovtP1dTyMkk36Uwhr2IMWXbHvM50WV3bQbDTDFoba4LyRbt
0Ror5Nv9vJPduYAJWCx1ktcFnQN/fgBAAXLA8snrM3Ey5X1MUSnNHUNgeUe0W0vZQxMuSikTGALV
v2XzesDrUXD7PsBJRWOVEuN2qqr300TEqubEdGtL/NWKSBvL7pvdcjT6wlPVONtKo7j3rY5YsMUX
x1kPXNeVfg1SX3e9Xv27a+bqEmqiuVc5sEvF5s3dy5fdy8Otj7Re4+VOa/P1OdcTs3JHlic/JlKy
REKWeGlBU1aQRkmBCa3Ndfe6qOb0M9AP33vdtLay5QJrS68k3ESL+OWI1+2vJ+hAto5FucskURzH
3OKTbwLM1Z2X9rr5dWEu78rL/nXj365/d6m1GVVDDJRcvX89ZW29XOftJb6770/N2P6mZkNxeHuH
766UGpMBfhIK1Xdnf7f/Fw//3QnfNV8f+rtT/3b/euTbR3t7ZARk0dEgLpoQaWHY8vN/fb3X1n/c
9vK7eLs7wlBo/2ajVPCrWX86WMd2s/vmDiVcY9mTZliRjoZG8U6hS3s95/XoN5dddxjzuzAqdcwv
eRXImRTHtSVy+o7X1TfbCsTnKCUsp/zUXA9dd62tdbFeaL3k66qO3EzKBJtrZOvl1qY+YKHo/Pru
64HrYr0N6kD3UjfgFL1cS0kqo/+4NlG77mUvbmaxk6F1qqQLj4ZulUeYXEz5Y1RBjuvGdWGlCiWm
l13rUevWNhr02TXniqi7ivGJaRf5tnXXjBrvfLc2ZfIT/5e981huXMm26BehA95MYWhFealUmiBU
qhI8kDAJ9/VvgdXddbvj2fmbMEQQNCKBROY5e6/d3P3lZXQ7Uf1ZaIDFi4Sq4u/XUiBS5OeuI0B3
84iHS6kRbNhlvrDnH1lnficcjhaLhkw0rfRg7uSPAuFp0A3zHI3lz2VScY2naVRt8ADyPfVgcrMz
zV4RAZMB8bEBPE+Gk3wa6zjuiPph4otfIog7KvN/+ZS//43FpPm0ZF0aya03znSSm22cv979L7f1
285/2WV7xvW5v5/xn9z1qCtxFf3Xl/5fvAz4HImi0T1cX9m7Xmyv7/T7z+vW68sgp0QQcH2D//KT
VGp2SmlJ7//6aXrKPEJfHsX1SqZaVnXyqrk6Xf8atg/8Z9u/7/Pn4T/7/NkmWpuC0p/7/9nL6iPs
ef/67D8v8X97m+vL/nmXPy9z3eblyEULt4aOy6xr3i5d+nY1vf513Xa9yxX8XoO6v/uzfUx7HGDX
XX7/eX0ov15Xr8/5t1e83q2uV8jrw7/3vD5p3d72+tfvx//c//2aqamEi0Js5qoBz3YaBRaesM6a
+o7ZsAKqUcHbU8nTrRaES3Ka9706GfjbNfw22gbjLtRwjQ1M1aYtgjxF9zzaKxh0jwLCIIbITh3A
I1bh7buqIssQMv84aHtPYMIsCvfdMEGiiexU9O+24h41fOPHyW1ZCcc60S3OI5h3epGqgim1bz/z
leyrkRlGlBm3rp1Qc2jjfS9m4i87AOdl1j6rjmLuiSh7KzPl8+rNWDTpRc1qEe+tQv7R1yCxvhGD
jGosox5hTU5gFSmlBTQFRIf5I4RN3x6WqG/TzyIG/71M9sHolSGwoAylZrGrIGdHRLFNu9oxD6Jo
78kF/yrqKfZZcRDNY9s3LBFSPyZBAfM0XLnSbX2Lju85Y0YeurZzoif1rTLg+VSZuFGXHo1bS8y4
7TwRZpIfLexmGKiDtmk9JGOI6s1hQTYwZY+2tiqYRMvC/xjrhoaWbFJ+SZUlfZPlN9m0UtPJPihC
G5E2fVd70nPFfWtaQdKC/FCrSDjbOGcBZuoM6i8LBLIiU4vQAkDoyzi3fGfF+P9AHe6ANYGjV+/0
wBgaND9u895MyGjcIVEYFuPNzW486MbPcvSMUxWn40vpUMJB8P1YDfZNDQvNsuI5lNR85PKQVAlh
dDh2xfwlKq0+KW0X44RAhGZNAhfXQMpbmS6rH9dpdiSNPGaq24HQKU7TwKCK3aHemX0fQMDp6aHp
MqA1+pmjovT1nnxWckhCz26T0PKa7Jg6+vcxpZvdVXSxWY+3ZueGQgx7DaGPmVhOZATUG5n7W5nY
yYx/y16n40xOSZ3q+d0oiVqRb+4TOSbj3smWieac8ktBr9TikChT9bXx1mbfxZ1fwoAP+tW4N0qU
aPUusQQBDZ7wgsGazUAbZTCKdPXNuqsDWnEtSDzsiHXZH9ucLnmWZ2nYup1DePiWmJY5YRwn2P2q
9mB4w/ekkF9ECs+h0eIgrIq7UcWMsmDeubPg4DTBWHjxrTAG++yS8rd4JWZ88VOxE0LivXJXVuQ+
tg3h0IPUTl4vvmpS1S0ZazuEJntI213SR+aaib2HTy5HdWkhWQvsHkuKRYkacK7wwirOsrAHjM0X
x8rGtJGwuMnIybNqj4L2iI8bhteJsYDl0/dhnR9sikRRD3fMlzqSuu0Zi0gJSVeXS9309xhRBY3O
8pBp63lwHHgV6re+qOhXm4Xf5/mDZLbvi750zzbw/jB2K/zRsrr3dPPUNot21vM8Dvh/sAcn2uds
YbaOJ7MMLJxm93NtH5fZWw5d6amhcI1gnkv5IDirAplVuMKHJg0AhlT3SPhSf/PJQzh3X9Zp5BpO
KmsgZDzsCNHV9q1lPuskkt20+fDUGal7WFfWrNCw/YXAhADbBwsyptBtkfQX1T1VaWrtZ6O8nyeW
f2NhLlHTWC+UF+HKrsthnIrmOIO1HCUpbBTz+ki4w27Nxw8wbaBFoSr6aDjWoAHAtENuWQ16F1mg
q6WVAOIvakRIUrwohJv61mCYN3E75oG3vIPh9m0D5LHpgDMhKIjRreMFsrGziKAa/d5sd5p7Ljga
j1a3+hKAxWIxJFidoKwqy29ATwJjovwu+GShYfaXlqhn3KNDi5ATvd5aa7WvavPbMEAmsfLpIPhx
fX1MfyEz/wXX+pKNxLHk81NcI0aJ8TW5gweUt3V2QqNbMSgGkpVmeG6gaYZp3HS+qkCOGwzjacSS
HRJqTCSZS6dDmZf7KUcig1IZnwWDbpqWxW6osKiLZstbcMRuiHW5gxm7T2gotu18Gxv2Gyo1UoKK
hsIv4XANOajhUuuPrSNeOftyqtr0qSaQc2HJvcGLd81ksh4tMmrja3LO9RbFaa/76lKPwVwlLxmn
KfiCD61BZjENcxtoLc17Ck9PMESK0BlTsq0x8lIndnzig2+KRHvWJNOywRtvVOvdK2OYb3p6IBdo
E7uWyFUx1hpxtRJ8USSBUhctNcRyb3uD9VSKYBxd/YxSrm2VM85M1K09DUJ8x77rEVK0CGyXmO70
BVI3MQVulNgP5HRoYSY4J6eYRilAGP04W/euHG7buejC1uHYmwrpYhAojsXwDUYCHD3UbjHD3TAU
7ywQEEcgc/YGz9s15F37li02oimSMjzGWcRM+tipABj0pb8vgMIvuZlDWbNCRjtsXMtinrMGlgUn
XigTRw2mrf5tZvnFWPe4hb1AgioMpGPulzF+Xe2lCczZewVou9KvBRta4oUblvijk9Z5BKdMlgbd
qrqwf1VdqYRE+mQBZwr1Z1YCfiL0p3rONNRkWQc08qzbKdG9LfkTw+xpuyFtC6xqGaQ9W//euoj2
vA5XmeOyqROqe1gcRbCEb75TUaugejEjkna2Uyz7ZQY9ZWvVC7IxBNBujfmHX9ghSx3p1nrTuubA
ar1/riX2M2lgN/QMwBduM1F/tgq/1bI46N16k8omkVHnd90j3sP5lk7TzsnR/zacG04RTzTaKAkP
48coAe3HGAQyzAuGQ0AzCzyLA1o9tQgVKb/rp6nIFhqA4KxogrzGVV6e1ly5daT5wxwhVeKHPalu
uh0Znm/qZNmtCwazjSmzGcJJMLiJt29aaONtAzISgz8j3wSnQgxTVG8RTIab/RRaRuaByUShR1yI
mMCkN9+IDvyYpwT6KPYyr59dCkSS8fhElO0u7bXpUudbioKly8hEQSNT1Y4SQ+jBojaAJsYXGHhd
OAzDvWe0nZ+MEJYGXdxZtv6K6uXcxPvZxipoGwUz1lz0oVT9qi2eZKHdsBM/m/EwW2QbrFVyQ47X
D0GV31RpBdUqiha8Oie89e2NpqeP5lxiZs8HUibTn8X8aiPaWfT5q5yUJWgdRffrRDv2m/bVMAsH
4ggpZBUK3GD+MhYGELUlPAOr+ovrpU5gqOltPLoKjShF81scHiSv5h59DCUDilnHx5YptNo1ROyu
NeYIsz80Y1A6LsFKinGE+Cx9wuFgJ07BKrs8yDBRhGZrqMfWmXdrYxoHxrio0nCuI4hF3jh+Spw8
ZqEVtF/54lKilnPk2cx85LlNbZuKr31uxaEulwy7sxomPcLESTsP3loznyevLZ99oRdK4CGII0pI
BLr5PoGdu+u1bejEh0hnfg4h5XzW8BYTOw34xlEZJe4zKzbBsm7f9AIOpYk/0aseZ7PGEVuLS2Ko
j/pUydBQ6ydLyp9JPyK0FKovnPStzJFBENmtkxjWRmqmywPhZdHazgzNaZ6ecVZhsT0t87p5q7U3
HP+ez2BoR3khbrgOMt2yXb5ukQeyASwH9QodUUrQOzy3fduCVLN6hAfthCpAfR+H5V2xxl1ikJ2k
Gc1j5bnZnnj3mE5mcpDArEMVAQNj3ur4MsvXSB31u9zu7umzDzvyqI4S4v1F5OOtlf3sXP22m3T7
m1FDQc1OAlVnNBfUutf8F0SFJhjGjskRWMPItVaOUTrdimNSMSlNnyma4k9unAK50CRoDI2Tj+R2
JSuYmTxo+tQEeazfKoLXaIaOSnfc2KR+2tCi8zgatJJKw4RvUgISzwaZ7J1ujaZkwUSYqrs6Kb+l
ck32dbcWvmT9g+RDvAxol3WSbTm9mB1o0grLiXLHPBD7XaQfcsme1YQQpzqevvQBoYI3asBexy87
eaEcT0O4X76majZghbRQahSxTSxnI5o0BxtuQxyLHeaa7h0SyNhKj212GNfIk2qyd5VL5U0/vKUv
LlSOoKEYCOPm/oKotQ26NTkmVIVxINcfVoNOZxpWyx/Vo53G697x5C+BxZWGXpSq2ScYsc5vTZui
jZcha6UTl5bDz66KvV2LHNeFvJnRugw1m4uCcLxPW6lCVAQIgb2LBfXVxKzuonWm7Zc8uDh+Gz0+
TJr7Yvaj548skn3DWZ67uOVXlS8auHWSl1HJOmpxO6r9DaN0FrQDpbsuj0q9eYXF9ZE20w36N39p
ME4vbu0LKK23YIF6v0A8dBjxF+47APCZoj10m/BZza34XmAcuidNyVQ82AnXTdM8HruZtLLf2zQn
QTbUTNXxz7MSPU5p6c90tLdXuj4wrsbHsDpz2A5jaKTrU98+4aOe7idt2g8OpEIWqkgX14IsUlBc
fJDkRRHAm/yYWWzeSieCGTb7c3a2wNNmlAhuR21OHobtZinjh45Uprpqzk4yIaffbihHrkEO/m6n
N87ft9X20tJ2Tjnl/7lNbgghnab+vnVxqrtWfAcEMb6THIwCmTInhc6QPxCxWun4mLYbSrPi4C6I
sq53gdwb93nnZHcT3drrpj/be9v8ljH9PV03uUqr35eQbcJq6pvoz76GHutHjFQJ1yt2+csDADSh
lf1lC7IeBPRLUx+vb3zdNU4n4j8GI2RxKsLrpuuDGWioMxLNp+smqxLZreOAHU7S/IFaYYOo8n7Q
tOxhamc87218nDTjoi55eTPPFqiA7cZdOa+awcZY/M9t5TLWRBgCay3wTCo+GcbGjaHIU2EV1n22
3Vx3lplNOycuYPDAXqmxgPOjlgnxeZZwEXFt90mDbXcdoo9AXO+nwtKZGc33ee/erR5jCMDuiXNH
mveeVyh3Fpb97Y7B8ub3DUur7zJP19NilrxiuRF95hq+3J/9ZuAIB3SA7e8XchDmnhHS3leikreC
CIzfRxSuNhRR6eB7ZUWUC7OvB1NxkwcdxTZAuvl83e16A3lP92O3Fofr3eu+mour1GonFaglz7pu
0xe9DJWmuJB2PpPjl3jo20hARze6ngxDvidx591ft+tONd7ZsADj3FX5P7bdYrkchaOnhPzxTFaB
92qmkSC6cvw1SzYclMSzodw0zj10zzbSUncNt6ij++sD2pD3R1VsfrFtv+sDkFfNW1TdUOuKQWHi
nw67vsL5N2K+xDRiAbH7x75p2+JggY+2L/UWF+OCqXBV4vQBrI4bzuZCcKET10ngwLzekagsg75t
swe53ZhDPxypKdV+Os/qb9DG/1vH/yfruGdh0/3vVATFR91/9P/iHb8+5x/ece9veJBNmEue6f2r
d9wz/wawxMMvBgzCcmHt/JER2H+zVCQGrgbHxsJTTfP/H95x42/0+9nb3azWdP//TzoCXfs3sJml
abwcGiu0DJplmfiH/1VH0HKdNIUut7wg16XCg5g6qfpzmlmvpelkR6ln1KBsk/bGzukDGzjR0fY6
IlShRkjK/wecEE8uGFhyWNLQXt2O1TUiY41Li8cQ11RTdjRWOUe6kdknFLWhC3ZGXUCF6NUY5jHl
hFE63wg6mPeeklNmBRKWFO5pSCgwWs56QbcPvAcgpOuX2mLtdN0oyAuA+lBoP/AgxzmXZLXOyLjA
V+oPDouTSjMIx22cr2I07KceA9ykmyHY//QOEfCh7AfmfpI1NWwPekQz4c5ccTAmmDOuIDiCzpLe
m7WnHzfqR1G9HzuRvjB/p7zWugusQUpdI8EyBF+u93mWayGWGjXsH1J7Gm4ISsPpCniXb6PwDg1p
eZvlOGvy7H4lBzeDrx80ej7fWc0dcpFN+irzyFMrjVk4/jKziucgkc2v2nJ+xY5R7oGuvHmLDrJw
qmvyfM7LupLU1dRqoJZj7N9qI8zQRjIvj3GddUyuUCyhWIBfmi+vU6U/VUwhw7pKv3kEM0SQLczd
UinkdRhcdtfpC8bM3dDF92XOLL9VC4qkI6N8NkKxo45/KGRG8t20Jbyq3p3jmdicmGZPUhcoNrRv
cYNtY6hVPCpFvIuTbEcxod3FTL2rloAR0xvhnk3WxdLcndsm+9xzT2ODuFpsGti5RGGLbC3ZawUl
PrVuiRRdYP8mlvcsrNry267r9pANMBCJ/LBO9XujFo9N3x2dXqBPl5hBKg/ZokIduh8wj3FZy46L
19/qSXuiOWMGtp3S+FDr91Y5eC1g/j7fY8oO9aT+zGFWAlx8RNpdMwAfIEQiS7Hm9xSJK/hpDcas
SQ1JRc0uk+NiC+0w2O6biihyV3agP8ga/am02Qv1aTyYz13posooCRszNOfDnMlecJmU2pJft7Wa
D2ek3JRMRU1RU6GHoCjOAcztpWqo+NNsjc+UVQrBdV0vbOryZIj76ES+qyL7tep432AKkikvzN1E
vWKgblmWAoDtMEKpUXI+bvIx6qjAi/heycHHedXylhv6Qa/sPcm+4dRaqBj7BGdXNR4M5ZdFjPxj
P1ufY1YSel4nh7zuf+L4IgWnXFK+UP2hn9ynElZL9NrkRMHWfGpfEtAKOXsKZmnfdwU5J02g9V4W
Kg6JMG2Rn0eTYoKRN00Y017Rejh4NBr5JZE16sY7JQWYo5Rtg8bDri9AQGoFtQVrY0yhwZ3qx8ae
xr29jvaegshrCtKwtsEEzZzQqV6+CtX8joY0ACYOagijnMDDueVxTBf+J1D/Fy1zH3POOHg/N1am
38adw6TUgoVXe5tLbmTFWoJl00l3UkBejSWdEMWjqjwFeOXzw2y2EkG4BhGTLnKqVp/6yCyC+N/7
Fn1StJTZc6JAC0706ZJ4SBWqWtPDqr1CqcDXTvX0hceV/KCS5ogkpAP5vqF0+clVzPe+TMFJdd0x
/t7aM3P1GS+bmUO9RaB6yGY0i9pgfVGCg8lZzvE5eXRFjJQobpUnUz85uvOzrKl5VHluRllVcuoM
VdCQRRupSVswKYKOGpf0JLshmr3krdg0V1wDOMxNFOUNpeGAGc/3qV4e5xl1LifldCTdjmp+bFxy
V6n5b7o+NDhAjREgvz5gvxc0/vANgLdgTetX69YaH9FuMuEnRyGb3ydsyaFKYZ518A8zu3RW95Ny
RAKlHkeDQ4hu05fVrkvR+vKrzd5a7iqZ32H+K3dLAXkZR11H+yFXDu6GN+hV75jX3YlIXNaLRZL5
3YaiHoC4k88cHwqCiPySnBj4tMnUwI10Ca20EZKXqhp6he4GbemMlPZHcgk89yzJWtAH8qf6Qhlx
MegBWeOjUC6Lim7VQFIVZKz6EqHZqN6QDSx2X+5niyMDvwRx65fUxRtB7ooI3bLLdjOo4v2wLJHm
AWfQCIcNtJSEqHJKk93QVq8xADAuZjOupT6LjHiiMzHaNh7RXA+bjHdIu3Kno0/9mLVSP1CO5BJL
ezHySGMbZ/GdLpG7+QxuZ5qF0dzPb6iWyXCSb8pQ9wH+CWDGNYUpPK4BPReXNkdhQ1S965LEPDMY
MCjj0gkyfYJdi42stxnxQDN1cwGctMOa2iHpLw3r1W2S19bGidCOHSFdQLhCsvEMP48bscPVbfuF
vAW/YOynskjCyVbIYEyKD+gVL3nToeh3D5i13FBCYcA7GI3GBDk3l4hv+H4GKjEcMyz35Oybc3tX
j2sZWd4pMfqWOjJu10bhimhnp9gl+bbmphAZVrgJF5rmvY52+kJEBo03A9uUt1dNgyWdGG+oUPNR
ZcIvi+EOLpRFEDDDLtlw5Z5get6VWipXIBLU2lcK08DNYi8OxcqOYlUcujb0rGId+OLyROLWnT3w
GRUGEtBNmXLItuY0aP2LjV+3LOLlYansdzrUZJXN03HNNO8MWDScsf/5HR2VuONEbijsa0Kmlzi3
b7KlGm56C9KJCranjonUytoPLItVrp/r2EGjLswvzxAc+csORUr/krbdSSQNYy4W2nnySCzN6G9J
sjP0dSwvcM4INSHkcjYu8WocoKTbMPyMwCWQK8ykh0s7/uUN36rcwuBLDmSgTjBCB7Je57KiJz/F
keIs99adXDjwCq19t1W8uMrEBZpKqe8wmIV5JyB4w/ooZJHhdm0gzcuOscX80XEihqUq30YywIKl
FHvE+3a4vjnq8L40ZnWjIptvmL2dy2oBWjqbyRnNwLuWt2LX6lgfuTQ+54riBc521SaZuj26quqd
cr5AJzZHsAR9HBpV/4ZNXd2nprg45O2y5zPLq3SnVr/0toAitljgDvpjPJUfJp2DsBdcSeGkqIxH
DFZ91ucHR10JkPQe4BTPgVUyE8zM5duSQYJ1esoiNZUaSr+94tcq+iDOMCQKg37MO8q+sdTiAMV5
Aa1ASwKvnY8rRLcoH1IX10N8dJ01Cxoy3IPVY+xiFij90T3OBr96sSgcouD5/bEyQm/M5I3o1ywk
ZY30v7TQwyT2DtLzvKAyBMIMI/0oQecjJ+12cIRvuS7NkdMYS5g49sARyQGKSeqbTq9ulc8j+Jgg
7if1AvM2TnNnN9Z5g7Nef7OcVkS1bfmu28+/51yFAuATNcbRzXuO2vjUK+RLCBiYVikPlWvfCMPJ
jxMkVn9RWyhnKTMLcDr4A4AC5JaRhaoszDAWEQvYO2/CRm4MCx+pVR/XUhyGuHtMMyMJrFVzfQRj
YcuP0LGGJWX3Wy+HBaSAELu8jkt8wDZTickJlbGFUCu98VAOMJSxl4U2P2ZQzbYH6D8pj7apott/
K5m77AlXHkJ97saLA9FGq9ofEuJx2NXJj2yVkT5ip9ZyfCfz1kHNyxk3OKH1C0uOoNLHL61PHJ/E
2CYi+4369oRDBtDwNm0zmW4y1aQh831sJuN2+poM8bGk9q5tjEulowrLSspdqTTeWhpEshjM0MwB
w8DtZ3DDntJm5Jo0iANgTna52PWTcI66NuGZlxIkdLo+OhQzw7Lq8p3hNCern58LgrDDWdCksQaT
rs/sGqw6qHZ3KjJa2yke+4bh3VLyp9UZLbCjUCq8gSk4GeQfmareUTZmuoldsSB2JCsBSc42FtH6
6Px0nSSyVKlRiK45T2DLuhMV2HI8N9XPNfUU3xqRNNiue2blqj4v0xHVxEbQ63ZZ038yV3pnplfP
6F2axpQRqLDQKlQn6hbZR8OM0x6aut/oSewPdkNrk24amRdtNJJ7seOwjitqrCrLlhCtxU2yqMdc
k/ZFUv4Opin+XO2p2aEM8qVTG1EN/Sfo+x3GZoXyLB0Zcg/T0dnhLkesl6ZMvsrhzjTR36yjyxCH
YadolHPBCXjsDP0OgjjKmHz4RuoAkoIxf6/6ie6SIuhLoumoWpu8FqsGIi2nMzoI70Eu+UVJPXmc
HZp+iYvIRkLkNbr10Anji1Slp7FlKLW1C2EbLBGhOG44p6gs1Luk36mZM0CZ7G9qe8uc6wzcTqRX
jZgY4yw+KgVcFrc1XhNnk2vIqdnbJfYjrqErqzDfGc+2fjcmzCVwnCLZnu0g6VQ6rpTxE0v5BOCi
Dkxl6340MYlW1B45kHdmHIed0u+LTPmRTxomfos2aQwM27cM5iQsdmjYEQSw09XkZEYDi/lhIU0C
vD1tFBJ/mdRyPddSvKRMxIIC/RYUw8pv68JgtermAZfTL9d1btPe2YEB9fZNIeYAP+Z3SDLfNDUe
nqhwP6o1zAVI2JBXzSBPXpyaX67I6HYmLNnrhbVJ+2gKVvPeOqIEtWM7TMTi66r40ArUYXZWeDu7
Z5aVrzU0J0nOb1M8e854g66rOzTSfFa8FHtst+wW9BxSfc5zw+9nIKWtRESRavSYZAblo1ohm7nt
67KAhFiWQURJZv1QeuuFtDB+dv3NsypQdXnHdY9plKGFVqrVONTyLMSYtOzawg7HEuJEgUBC9sCF
UgsUV6GRBN18H4h4DZpMHXf69D5laXNuGAqy2gX9nupP0EMC6GTiGTDLqOp00m2aPJ16r/a4VccV
srYswtkaoDIkPZ6A/LNO0m+521o3cPEuqwIRnevlrH0ha31PZHxyB3VndmsLT2TKUEVNkV4ZpDFp
Eu+svZCMwzmMHZhrSEGOrY7JHIYZZlkuUQlinK3fv5Q3+tRj+JvyW0edfsr6S588L2yww/mqlGTI
FMiDpsmKZrCes23WyAEn0k8GZ1fbswbJOkde0tw69hQ/xKB/0QN2p0I36NxoEKKle8FFELF6U9DW
0r21XKLa4i1mpCeoiehb6gMqy9NFTodF2mFTDjcDZHbGVGpUfQom3lWf9al1jq6xfqsgvitFHFQ5
g0sTa5cClcxhYMZj51oejhMdoC5Bhta54jbe5iVJzLrJKOuLZqEbHFwAVN2svorRe+kMzjR7eLVb
d93hqv6cGgrpBECKxWxvpo1pLan6Y0WcI0tPLlS2n0eVISrbWsOj5Nys8qcZ2jqyYsoyQV4mT+Vm
2Riq5TK0lIYGsUwcTqr+WK/ZW6Gr/aOWwmfM6+ljtfZTn4ujYxhvtjEHl8EbnrI1fV5Bj/OLMoBl
hOCQO4+VAI0BiK7tz+tNXv1EytEclWzID62yRqLDenK90Wx3b3PO7a/3rgLxVqvh7ZnxvY7Lbakc
9RinNZkXJfQ3AmPuxkxFLVvJY1+ZIJ02H4+1EObI0cSfU+nuB2pv+1TLGMkKebguJl0gs7symSHE
2P34kKJ0W9rpqzaQl6QaUrBET+97R3+VfZcgxxo3HitTh5G2+cCI/DkRZJNa8sdUimNLcB8qY6sG
CEyEnyrtjhLHtLEKY5dPNjMwtaSgoU76tJ35aCsgnnJLMqJpVsQ3XUdahW9G04u77XRFoVFgtXxS
ndT0VXW6N2LnokxA4ljPyjBLxFEdJEUgLWNJpyL+HJbHWAEEiy5rVMvhEdTOJ0MRTVnDvphudSqm
8t2eplviXKewUdQA6c6t7py7zHyZDLfYrxlSBdQvYKg4tIVbRamHFlVV32nzI2KQo8oR4vb+4uqP
JRjScHDEdy4PCHKHU5uTclDlGBVdyyLfnbhbyFLmvhOaFzqle1sM9ncgK2+CBnwrBFx5gThg9lof
m2mG6DMwbU3u83ZzOo+lzkHPsLIK9J52iNInU++l113o9KJ/aRyN+iwZLLUmCPzob51FNQ5WWT+t
SsSU7GG0lGKPnYlmhjO+VWAeHSNO/Kmq0GjSiS0zYtegQnV1SuIWukHfbVfiS8sC/LVxaxr6zbIo
7c4aTfxSngGvWmJOVh3sU/o/b4zNDGFsu1y3QdDtYQ/ONfGAOA6muSJez1U+RVXqJ8g2dz2HEjgX
7kGzfOkr90c2UjVpe2QUZIVK/3py2MS8nkzopQwyfeCWZCMBgjROwwmXvTjVHoS4cnLp6bRvV//A
dLUtMIcU2InQCPQmLMjrJ1fmddpnK2u/1UGad/2oA+7SkkVRCgg8McAtFu+NuT50OVN+d3NBXG9+
2xP+3Nf4ofA1pMc/J/FSz3xvv89n/WBSTidqJzkPRu7t0LZ2Onav3CuwbYyz7exQn16SXs/XINuK
Oaw22+PgfruejIZDRQvR+4FM2L8PEWDo/vHq23uT5E6BNHErZCO8SanU1f76H1uOJCju+j1c79ep
R2K2vjxahvzhjQjRUsonU8+va0mSDNI2q7jWwsKbV5PpFOsxbNN8IhZjyXQyveE4ZQUBac3Ih9w+
6XUUud4lbWMNQG9CsdiGsutH74zyreVqxSUGf5mH1lfao3mg3zIc6riJXIfhNwV3z8pcPiAdNnez
leMdnKsqwX61eSsUDxhEW3uPfzcqmPjhmnHPHIwxofI8cSATl7IUJoSlmpW9gcZnCgBmn1WS6M9a
J1mRzekUeV0xndSE2JChg5FYrQs6vhQHEjJ73ge4EmuZEt4NwfDDySEv5mQpBpLNXj/YCm7SgOLi
Ig7bDOM6/hapPpy8ur8d0H3zE0LSgzHEbHQD48RwhX4jcq53r0ecmilfqzoj+a03a6GOWBcQVHn4
fapcz5ftRt/sW8zTHZAL6BOk2Axp+eYy8ngyUt3eCUWWS458A8lsXyMskcYWGxYhjzwKuP6sMKxf
VQI7oiqtW5dKwY7ou/F0vTHgAEXWwCnvOOV4MkTrcswbsxPkXkfdKO4T6t2MNpsjtWeqzuJqk9fH
YGrz7AwET4TawKrnejJeb8R2PF//SjOlOwzJEILiw6pkeZi7kvY/2DuP5bi1bcv+SkW1Czc23AbQ
qE4C6ZBJbySqgxApCt57fH0NQOce3vsqql68/usgkClSTANss9aYcyLF2g7Leml8YEDPLKv2pe6H
1aT7vXwRBRFu2/egZSgv/nwjVHNsTflQBpOtoIzf4VbnK1u95drSLEUdmRDCIJaXSQPYNeP8blZs
OvLroY6jQ69o86Fto1dhsqWbSAr7829qoxzNRGJnNJXmNQvw7VsUJJcVG6acisRV2lS6Mgytth8A
IWtpsaMxWv9NzcdrK4Pfo9ExZtQKIMo4Hwlr63a4nQ3GLsSW4KhzowEhFvntAPc1ZE57aqmGqkNT
MkAFZnRTQ6HvzAl1w4glw3UqK4/q1RO1BSq4DYskbX3RoqHHBZo04LsrtJto9SdU8GhGBbmA4vRM
j3p/7SzjMrTFKSVnkFxZyhcQvUS//S57NcIupKWGRMENo445PcdNcrJDKQ5Jx+55HGcD59lWU4mM
qLWboektT7NpKBhpdo3Sejn1NaHM2pAdOrZY4JXKW40Da9snVDnL/GIHBQxcD2jjYX+Fk0CLx8CU
/0Bij7OYyL739TLusbFAoTbaH3GT3+crxDu3Q3Lsa9bY4hrbFfC6jK8qIpYL3sZ8mHNlelJtE7Yn
eHu6WMTELjLv/PJ1sCZNAjQuKsDTlQy0NSzTeaBwS0QBGX/ZJVdnt+yXjjUIIuo+ZqpbY4/MWSO+
tFU0lkKcGSRHKKomTxjR5Rd9sbM/B0hSikBA1UCtn9NsxZgwkx3hQHSXc6j5pLHhoLGe1ethO/v6
h6itNH8KkJuldEwxtuVHRGSw+qtMUKa//4Ptf9l+2FDj15b6+qEWivQHQ5O+Rj4SaPh66liqcpqN
yMN9YPRR9G7Pfh2asbT+/FLRrKY8Zp6iWNBZok2WX3SdQDa4ziTUyf0wgGqfhAYQlotTE8BlsSKc
Wy7OsYYIH5runeLKKnlQiYYbj84YRJdq5o5xKn3PVMD3wvAY6oovmDjPFaPqODNs5grIPllK0rXC
dLyoM+rKZJy8FujMVYPxbBBhhrVsWh5MRoGdbqofZiS4vdtvcZd9Ul1xS9l918ua2wtury/b5zhl
j5vazrcxtQMXoIiMWP1EubW/LYLoV1YZwW6yssjVx4rWW7PX2lxuNUxfT7MfkKvJPFLHoJI2SOQj
2EF+TALHTJ2PLGvaD8ei5213e2fSnxPnuzFTGI9NRISdMb8wZWvYTHRwriOVrhKHKVxLd7aE3ms6
9tm5BfMIshjFz5DeSNE728QYxN5PZf4ta5NDoJNZU+g9kywjnkm6RttWfAom5bYiubdb4p0ypCd1
Gj0P+Q/0DDbj2p0+K6Vri/wOqh7RQx7gkLne7OVe4InOOFid1WKiOlSzWFgiV00wi22sorq1KWur
jeSuDwbf1rLuspZl11W/jiEfWDTNL+sk6+Renw1Siy2m0iXr3pkZxoOt3WXK5NPHvyc94Qhf+72e
6bE52XNH45QLiztG7pqxeG6sAJlUDOe+lFwBjJRHx5kkTBEsvY6FGHmOdwPVRezt+IyImm6rkoox
Co1mL1rjYjEoksljamumeDXfEmVIY/+57eLGG3TYLgZA7uBgD1+IWWGNybRYxA15Ym+dSpkyrlfv
svNEPk+Vxz9JpN9ZeXQoi/o2K+nmKPeKVhFxTMvbyR7qwOt6pGZdUNxK1dmppLpEk/NrsIpb/M9p
KQzxT8CN/WpVW+kDM9pDYGMvmrb6nihoRCTARIrTuAqiOkIt3RH2s6dmYA9HlZJfmSgQoxj9GdqV
QiBSAlvcjAEig5Hlpy72dCGulM8NSPHst6INJ4KNXwKz+Ziq5cYmyz0dw0urha+NJK9JXgPL/NUQ
QEM23Y7639M0UlyjgXyuJye5zIqcPFMikF1QWRB5zWE72w7kMmqX2WYszaPkR7Ug8pgtlmypsWBz
puXfNDMoUbuRzzY5UURnPcItgiGAnkPNPd6Lo90i3KlPzmoBsMkOCU9sfdk4qBy3x21rLV5csuoe
tc7ZpRMKgIQKYz8aNXs4Rt4xTPW3iLXHLutmRkrWavq6z6RWwZfZUS31m/WgRTC0UTUn3J1tQ5S8
ddsTMBDrWu33YYl7gMM+NpbQyZtzxXYgS+mhzZcGgJLS8Q6UriSRRq8Wt53eJVpjN8vZxFjrjgO/
mZMdWPMxqoIVJyh32aag3v5xukOSAmy/7l7U9YBLPCu0XAydm1NqBppOQE9QkiQJ9wrKshl8Ff9S
q+AeTtWGDCYp+OJp0O2gHLC+WfBkzFPHHXDuRz6wxMSJTaKgoytHzCQ55Gx5fPFDX9fb3aI82QXv
pFDWKW/7oZWGPUVY06Bja3CZw+SQzRpm99vplFRkkjR7NYWpJULpm7apwPN4NS4w13c8/Vk90gwy
eqgMJbP0/jIRD7jT+pxS/LpCxVGvZtYokVt/PS5U8yzGsDs63Ui39+vPJ+sLobFHp5uxZXUiyVOy
a2RNVssfi5L1ue1sOyhaeS259VkfOZPPUsU6TRaZftnyphv4BtNKfzUHFVRV9iolOIpMyBZo0pWY
aZPxSjo27p36sDYLWf5KQql8SoG9H1r6ggjbpAkkVWaj9RAu3LChMh0LasNYdXAwI2tvB0py6rZ3
2GIoAzE9zlQCEg2hlkIZS03iQ1zpL5nCsLifMsSRODc3XtUIxul+QCa5rrXZe7HdiGW4b1tGVE55
Mmtl54+d87QhaP8N6/1nsB6tY0JW/t+03rkc/93w588v/IXqOeIfqmlZUHekpwHc/RXx4kgIPg1S
j4Ax0silidHOX24/hg6mJ1GpG4TNkbJkwM79hekZ4h869j/m6gWEFdD6W/+ViBfAKTC8ElMo2GIi
bEyxgoCY/GBE5AiNut9/iDVhtdINhbW2jPT029QxCzVYirV09vvVEV0EyautzfHVVtorSksAPixs
XWvWfiqJHu+Ves6OZKbehAipr5X9I6rp3uheAn7/EjPY9FX2e577+ISPyq/J+tHR0bwYoDT9TKQL
qeDas44SC5N5/VKJ5krOqrjtiXZrRHrOizUHfcyeNSH0h9mqrqTn+XM1ss0PY2CnQhmPsiAdL4Ub
Mip7QXFp0bmi0BA29hXvuV3QDBOuh2l40HtAJjNAQ0VzZA9Pj3ZXhUQsUqtFnCe/RQ5J0qWWazua
LfsqCZdb8EYvkQHG1JWhP9SF/LRk5rjIij5BwjFga8xr7HTT2bDbl3pawoOVsQpDaUd3oNSVi2HM
p37s3vBPV25jJuVhpNFgjgEBjer0kkJSVbpxoxl9/k7MywVbnlNYLvMDa3RxVvuOIjSUr0UkvReU
WnIMZttXu0EcwsFiJjepUtdVxvI7EDu1usOSsYhZIoIFxR5hy2QJw1o3FROiPYIhEvC0XICoTkZ2
nrvQm2q1BTU5oTZq93ocEexXxZ4dze9QFlTUeiz2rTGFMpvwdB56FbEU2XFN8cNo2pdZi1mTBMSF
ZBFBGIH5qy5y6OFM4htbkQgwaqt5/mDlx3lM5blM77u20dhaA3ary2Ofq7VPHzSRM4GnJAAfs9i6
6NFe0yhdOsil9xbVKggF47euFxdIlu5SKOS/T4pzDUb7IF9RqYXHxZlusgmgYsmid2NE59xowjeG
VAP2NG8Ns8wPhRlPp7j8VHh5bh+K9JBOuXIUSf9WWOPoxcuc74eOfMciMM+aRmheLUD0rTDbJzra
ampnxFab5LqSpIVk0vpVlJBllqHRuwiDX6qMx5OetsSEhHbsoZqjz67G5AAp1gO9vhClPRyHGWKU
Z8vhRyGiiWZVd4O+p7wEgbnD6LjDQqc8m1boXBZNIsPe2WUZEF58V4Vt+CCTk05gixo1FLO4wI41
Olazsr9TFALcZBuBrTyO3Vr10DSDfkMXebgmBJCh+mDhyZrVLCIqyURVem3RopoyGrTPY3HhjiNO
EkFcblT9uXKaAtFc/K0n+h01mDTcyMqxICg/lKltjs6Qv4VzR0/TziAc0Sv7reMSw2zeCi24YuqY
eCFqBK66+U23cxtRFJtqxVTuxtywuLU7cnJ3cxKJc24DlwwGSTVGcZOroK22lBA8wHqyMqiozEXq
GjYdIBX9uZMCu3Wo009mR3aelb0XVO+whcxC4NcsPMJifu9QQwXWgFO3if3ijziLnQM2XTsnsh+b
kYELF2sUDLXYYaRzMdtA2dWIm72EzIvFhP2BaNxFEBOgu3ACZfuQactvIxCeneYggMO+dyab3Zj4
xDTiDEBkuhrh8jgs1qcpyT943bZHL/xclYhoC0zR9jY1K9Mqy8uCxr0kOd4re3RuXfw20ZpLg1bZ
t+yxaM6x1BfRS86gvZMzlJ2Zsf7NumoFGVCCPzYlnecFVo9l9pTeKo9hjYi8KOKzVmV3RjsOh96U
H0NEyEqGmeE+kHVxwErQxGW3R6XSlbR2MvLrZXLftHLYU56pkE+i7KKn76EIdKGs7FNi3MFk41OY
qqQulaFwURkn+1mJDg7Fd7fLv1dLkx6YqGo6ZDFQJH0To6YUpkHwZEApe2X+hWEYvcaUvooWhofc
IDlvls0PiV8izALvsqYvgcWB9S3/nFjFA4c2y7npCGAQ7KrjkpThWB/BkIqPcnLYqlnpbdoDCnVq
p3hiWPd7/TmOeMklxrlYJ5H7UOSatas1E/8F5RO4VB5iOmdrqAd68/EztUaYjMnBDQhe5JU599BN
MNQNZCmN7sZL5vmaJBFjUpG/G1J5UURwUceW1D8KYTLUYKqU4VvNtgwja7dRk4Btu2rtYbsvdOjD
JycfHuuhMA/LpDd73TBB03paGBMswc6erKc5EEQQleworFZod6mbDa+zbgd+j7TbbeGU2FZI5IaV
OqPVMfJbYRFCo1Os2eNWIdzQKjD5MJb7IAW7dHpUqAE2p5MpqKslIFY4BpVc7BSR0R5euxKZYhBa
jm8b1NRTcrSwNjIJ+3AyqNhaQcru1NqREvIJa/ATseJnNpW5h20gJE1L/GUR9Y1LNa3zB8AAOZjL
rS6r2htkrkHy9Bf67cwJ9lRhS5m92LONQcBQvwgxrw2gNtpbw1Tv2hlqoxcrRaSBJ3cLn1uzoDk1
hxI36XJm8MUZARLoJu6ray7ZLJP70Lih1l7p/gGATGVyN2bdUYb67VI5o68pLf3bOL0UcR7utfg0
BJQepNKxgHboODCz1z6uB0ejwvuYVYsC0AGGlFAXMselcyUx9DQmC9oxhZcqhIVaXQ7KHY8I14Do
7cZy2FHHRyVDf+sUKlduUnVnmlGUqlCNw6ZxIdhjx+7EvukrQzs1T0pcKaeIEgdbg/CZMFIcm9FL
HWVQ0eWISPNo+oEpFym6KZEc4wBCukRi3hgVhdsWXq1SwEBNOnrZYCIXLc29HBsYAqPI79qYZYBD
ApZSH8MwY78WRyGtRtvaEXEA+Ngv2RV64DjXYeiZ2Uyo2lRbDEC4y0W4+kJiZEn/1OGJjhpQO4Vb
32kgTmgXhrMJaiVbuGoMsTe//L6xf2ndrHgDzrhrS2F7djsz1l2btVqniAmb6HZ4mqxg8e0ePgvB
xMhVRgWx0qRGzmZCBW/tVMhK/5HgxUKDeqD5SrJmwyB2Ep04wQzN/nZYsl6lfOH8TBHd7UNz+FAW
4nb/tKcFXZm9lgmKw2srKjeX/hSYuNlMauUZUZi5VuzQoehxykk0uzp221apNjrIjNRiHkjNIXaV
tHMFdtV7mgjvHWtwUCa40O1FTsUIwEq1HReh2PCn3owAalMCmduXJpcIElrhh0rzEqRdiloaN7Kt
D6c67TWhqEqHlS5dWNlYoA9EdazlgznuCSpYzzRcKP+cbQ+3Az5qfBixc+rXMsR2QOv+19msIRtG
PoPsPL5ENk2O0nnUA5FcKEGl54HxpOjJzDaLNHGLhN1haRI1RKgQ+LtR3W8vd7R0+xil4WlzXtu6
9ttB3zbsX49lyHY1DOS3rfthrH2QoQrJOg3W236Km2HXsJdhbm0GgMWiOW42Xsaw+mFtp63Bx5tC
k7rb9SbUbxRwYQDXVv8wqCjjt9PMbLEwWGrb2xqUW6sO0zAqKH+O2xOqUd4vUmRuoU1vW/OG6/Ov
Ns5XQ0df+ztbN9MQOXAYIQ4Lprvu1vPdWqpb52t7CDH7KSpiU7+eSqsmpWLWs85aO1/bZ/HHzW77
rFrNvJoazm/aM7D74kdmY/jBglTdXhKakrEWXbZDu5619u+6XyOERhSKKUjOLqVOADxdD/40kH3D
YofgLguH1L8Pf5qCmVUeUmd5yZVK8SnhKH42rtccbjZuraBTXduX28EeLCqXsv3MxDLi8jnWyxFY
6qRsjqyKwKB1PdhfZ1s2hFg0gyZo97blUGwHC3BD3duAfSwcGft6iF5ClJBhr303GfcoG+iIYyvT
57ugbR4da5wP2z8O682ukx9FKDThTwYKzmzXZ1O3EyV6rG2c+Mq12M5UkoYpDq81JLKrXmMb0/s/
ffm1Q799UUOqE3BUWE+tnuD0tzUwa+kcrFiVx+2b+Q/XbwtB5VZtgtpqLTdtPwKSSOHUOWt9Da6+
Xch/ernGXLenhgWBvX0gzON/fVTb5+VMq/VonvTRme3En49ge5fb+0VxvEqb+Vi25xi2i4NNiGA+
E3AzNLBdQv9VZvaAcrIwTlanPqjsiC3QDs/UGtbeujNQODbe2jB0bW3AJ71LDvNcvigFnAkE6aoG
QdHh2N2n4FuxsVnBIWz+3qQpA6wd4l1ACjXzuKN7zdylN1+HyWlUdC7xpTWpxRt4+cplhcSJ0LLK
ydVi8xEfmcjrnZs1/hJ08r6R7N2UiIneoJaFiclOASA0WuOx7Mqn2jgwY+LsZSw0HlIW7yrS/cUp
bqbhJimKD3JsX0WoUlJVUnZ+a5ileE2ilHAMu/oeDsV3zQpAFnVuATVPbsF6s1NpTA+ouswSYSr0
xTUOoXpymmksLfRvfcvOk8ohQzs4Zm+BWYqFmIAQWngMVn8za3hOKrpzYdPddPqI6ieLXsioweOK
harAxsIVKQV1VTC/hgIM2LaKowq3ps7TvZPbz4kOyEIh4mK/r7b2exQ3cGH2+Gj2a1HXHvzWMG4y
iuHag708EiEZH3DxBvgjJpo0kHc2JLmLvupW6cN0pxk5IKzBbt22ayoROUq5wAqpOSh8Y80TwRkE
v93PdvormHFHoSHJAJqFP9uexYoyiwkWKb3a5mS7kzWczKR6tBt8NtjqaUHhqjbMsll29+SUrZpc
Ko5GvppS0WQtkRBh73QjptfAsjrYJXkzs8joGowZWEJCoxPZyprZgwF9sTPmOh3aQCSsq+w0Pi8d
zm+IRoz0J4qB51baPwY+hAUBMbVzBJCONJ+aLPXtXDzWGU5N+qxDHSwfqcaeekicVczTPhgBziao
4XhfNKnCLH7tJ4JtBu1lJpB+Fzp0D3Pzs2l0mhR6jRY0wtyg7VFyD/uoPCzGhJlIcuSG/93GiHbw
B4o8ACTyKk38sbJ9a5Y0YIgPU+vY2idoOXcVpFteKfDUJ4iV0CXi+X3R0sfEmVG/pPImm0HIscu7
WsEE3DD7MHOX1OgPZFLQXDQmktPV2yhvXpbGekpV581BTedq3EcLXn9noae4VdU26v/8WIjsdkyJ
LWFNemxk/70s80deJbSZA7sP/n0sIjZeBomjk44IcBY41QW8grxk527Fi6fwNYTj/ZQZLBzTPdFM
w0K9ZoDaiKG1dWMgk9WAGddz5z6eECLMgW+ZASqPtv3ehHBfI+Rbp0ls62xSTZcGrrxDJX/R4jqm
4Ky8QTs4XqCWTAXnnk2PVYLQBjY9OEymfgr8URqhYJKHLoE1OMMBFe92Z2Xdfd8i2w0UL8IGETCX
tbKSxRdZqM8YDA2uXY8Z8GruJVpDG7wZGv68VbNOjhF0DiMBoO3s4edHeh8JcpARk9uMAnh0AGVJ
it8Z8kB3kNV3mwgTFzgSnFj97BBUelE53JIQRjaggAUgpzJz+wobqhB8ezRQbabx44wV4KXPhxhD
nyOOh9SI8gjhCSnt8COKn4y1chVaeEWgFAGmi+QeXcaMGZN+bE3rER9Eut+DNniWruL6O0EWz/I3
KwuMk/qhdrlHLaByf8pf5zZ+YF+8XFUjvpZOzspa9r/13qkRY1CQaPSfuBcQu9GItyJOMIVYjEtP
VqWb1BiQ2RGWQvovIyP3a0lIBLRDFI9p5WJqQ9CKfWNWKFRXby5jkdqB8Oadk/B/V6JQkKIUL3E8
37cF1dg81QcgbENdu6evzBotlxSFwLm4tnTGzopFAHEvHp1keScoubjR4I/cxVLkbZeZd8IBoMAe
LaaRY9IkHk5DOoTnnM4vVQadtqz9O0GusGcbYrqtEvdeYgEJ5Ka6j8zqO+QwFnA2ZY+Jb9MMm9+U
PeZDM1UeZkbViWyvJ9RiPbxb/TtCsNnpkLB53nxGVFF2oJo2nq3Y+FzBi7p9aGQPcTSkHg6f9IZy
ce2a/o5MjF9MMdeWgeyQw+XIuPveD/YnU/rg6tMcAT9g8ZKD8CcI/YjLG5d+vEpU01PCmqw3dDIp
7Jbq1SFpCWjNmNK4kVq5V1J8iSwaimm5NJQllRBvSTxHnXsV2adnwnZ7rGrjnS5ojnWGjT50Ud6J
uiMCgw6eK2TPeBA/NqmZ38oCQkzmMnD7frRc/pKaWfcZG2sXyrjyFGPUPVj5pr8pEeWqhvGjmayC
dWY/HsvcRCX12djc8pgvHRzk7Ch5UTzavLQS4m+nUT+HgutRc0RvpUABsXSeU6PMHsbiTl/a+SEw
aXFhgbHs9SkUBKtOKIL0O6NfcP2pLd4wqu5SqNlh0OQjhJQFN5fC75LSoteYykj7nTClG4VdGIqX
vNoVxnORIicqktSiWMqAFvbDfYBpVt9USOIClJf5dEs4j3Gjc1XH0IpLMs5XQx9Npi8c8iI/zbPG
m9rsEjNKuIosFz4aSP+lDHFS2ecdPXYK3igeUeqa6mPIpZ+pBz2zDqY1fqR6+lz2N21hY9VDJ8Ej
8oWOZa+xZ3J6PPIWKnASKy27O8a4pN7Pw3FSF+FTJgNLEQjgAe8cL26I84y1e6IQey8zvqXUtwFV
uaa2g4V+osZD66QWYPIMbKM3WsTcWp1GxYviUEWHd08tOD4mDcm9ccrkH/4mv7O6ICYWR2tltNpe
roPhdFL07IZpDq6md25jiPgdPs5PyfAed5dAq0liZEm0s6rARM+gv8Bo8ICsvs5KfzoBNk70IprT
nA1vizq9s24icjP7IVKa2GlmPwSoqnTgA3JuH/SM19Na468pMkg7m64EvBj7HGwB5dBP05wrvysq
bNDM8yLYXq0IS29Yj2WNDW3XYm+iJ++VZrwvVDy8qsOGdjLYavZcdTaOShqM674rAwD8vgQ/tLi3
srTIKRCw31d6bNwzKGclBDWYgU8omT7qdY27dZ3vzVzHSMo5B7IcD1qW1IdlWUtJY/7aqFqJFgRh
f9bpZ1Khckoe/WWeCulH0rizVMxPEHzg4pM70qPLWt112DCKFKsqdgPE8AwZK5Qmra8RVgapyCuP
gkqL7RPRtEPhCfFRV8BpDt9jXkXaoZfqtK+E83Osin2yEsS5S9UJ5ESMQItrwbxX56tV344LRQun
KZ/zzGrYX82krKh666NZEGQJrnnb22NRh0Sgrluv163R2mx1hK/G6/bkdoiriOHCZKRXCgtSQa0A
2nE7xlhh9dblf1AEfyDe9mw211sUJ/6WwV1MxQM9kenwFdD9J5t7fRXDSMZEYKGLwZm395PJzNrT
YDRriPhNsuRvNqWMfZU5vW+vJOW0IpZFV5QALzbGDtjlMa+UJOKxQASa6uk6+ON64AVcFzUsjtvz
Qr4lmjGft67/hgPYOMLguWiq2A/BPpAp29NwozOyPUQe6JDyhcKBYlntb4xEJOq8OoEw7sI6Ts60
u9pdXCyjZ60FEexL4EpXL/evQ9aJ2Fu0hRDjdWO/BXBMgf6odhkrtTh7hltoDiZxs/52qKuCDE88
4JJYKqdgpWmR55GvvR62s6/nSrD8biQwtrFUivLrDjwMSCVxwG7I1Fgffz1ZNJFXmpl62mLYs2WN
IpLViQS33l+mKmJ2D2gWNSb2X+WqhcjWclZd2DgKgdZTaiO+bd/T3VISfg99c+tX9QKosp4Z62E7
W3+iJsUVL17L8NoOa8cuurfRQaLq6Acu/D6xfaGBvGEbh55WQAjmUtP8aj0jDSM8W3Q+h5ZYiiAd
DQiP0VGIV8LJd30uWYHb7UydDHxGiRWi9dN/qro+7QuzZjWhRKpvBAMBw/X79mB72uiK7pzyjXWi
EP52aP4++w8PWfC2+7QiG2x7fegadC5lT215w2JFarfD9vTcdSAi5UOPaBqlgIzSY5Ult6oBxwij
xYvdXnHKIgGNlq4SmsprNOZF9eV62B5uB1l3iVc3j2nFTIx4o/dJxN3+/r+8iPVDkoTe5DsyeXlR
6+OZCwGZB3f4mJrQzs9G3dw5YNR4dFQhe65dWeOkjTseDgJIc+MIX7eE2BtztiQ9Dj0AVt3pTWXc
LrmDLUFJSVvBhg3ftw4jSDNxJzv5mU7ZO2sg2MCZfEMN+k8t409kfy8lnHKQzkA0pVoTf0a2pZwR
cywpHxdq/AvLfPYSiG3cIW7zNUOxPkDFXTp2NN1UmMd04L9r8LX9LbyJ/eZxCchY05rwQtEXpxN8
U2P1pVSHT/wgqIIPyEDCROFTwMCETilX7mD5YQeUaQ3iSYE42WGUGbv/DY2wc+zm/wwagdsQ/z9o
5ELcVP+Rzv9m8fTnl/7p8aT+w7EcLhZn5Ty0L3TEdv5h4rfBIlw3pWGQMfk3OqI7/1ANzVEFQIQk
vU44f6MjuvwHXIqjYyNlqFKo/zV0RCeM6l/BEcMmH0qCXAOQMDxqGm+2+vj5GBdh+7//p/q/dKlH
LF6D0B/xWyrWSyytK9Xr5aScyyq4CZzQZ1ve+JllPOcVloiLXUQnMT3ESuYnyjgRHkzt2CFZ8CCs
AH8Dp5ywDqLWSHcDfALPKK+rKM5kdFqjNHlKlc7cUyTKPIF5bRbAU48O0taxHj8b7RCr/QKn8zfH
c/+Hg/kfBX7eZVx0vG7NEP/3++STwjVL0JYwVIEv1r+9z4nyGYiuLc/kqqpuaXaHKU5zbNr/mXqF
4ISJ1AE+3+CyUKWEGJa2QTut9YZ0IaxWFa9FoPuLKcgRahjllhTFQoKqIZJApBiu+WTkvsgOIyz0
B0+FIt4Ruhj32yHLIzSCziTw/QkOpN17kzaeYyU/ZFZVu8TTF1jIDjkC5gW4WcnKM2FymLoseb2f
UUfuRKCNF6eFgZli42eKtMJr0tmhbdk8b8O9XCcAh6wtP58xivjnaN92o/DntLTOhNN9Pe1Yq/Vy
HrKgwq+wRXJ20tda6HaIYhJjAwzIXAINa3874DoA0xcED1Ncqpg2dTSKVUlENk7/b7hSWNrnUOLp
OJPdsNvm0nCuv5cidvZoWVl39XxmhWMFuDMJ4VdKSKNassouV4H91Numr/dsjEKEMh+qkc8sXh+y
dEr9Bc3UAbeaR9TmgV+VeYBNvA4RmYIWknMQ+EuH6cPXYXtOIfqqNWbrVMFpHmO9vZ/Wn2q5/NZ9
9kmbInxKMtaYZaZTftXmZm+p/PCuTOfwnDaWG/QODvL06/ztDEct1W+/0VMcDiDC1KZNupthkcHK
1KcqhO7/l5S0ltvBGxVa6TYB5ljPLs4u6OqfWkobbFt/bivRWVcfwG5VnGG0Q87MeXWk1ey0aKj2
26GSdH30sIwvgwIFBLTOirLqX7entkOIAellyFFlOqb+gMMMdc2s7+k0rIfK/q2upfusoEseGj9Q
SwzAcFdpclHVYrJgZhaTOKOl8YzRxBQbalprlkusO/1+qPVLUzZXHNFKpNXaD1siaW/T/URNZve1
/q1iUnJAWV5LhWJkhX/ouasM5vOY9NuKCMRiYVk8XDa2Nty8Loa1udU6r44kKSwoEuGjY8ErZJFn
OtPRpZhDiZEhjkkJcRcZ5hLudA9sFPtNnGLimMfH2iFWdKrtk+aYwMX0wayEeosCaYnU1uFPs54k
AHzq5qPSZddMKI1LSg1RXw2IWxH86I1ePSyBPUP4Dulxw4H1tZU3CZbWak34ackyZ1vGVg6RohFg
9F6W3/h9i0xrFjqLnBIYrlVuVmfTqcNLpIuobmBjDIUxIIkXZT37Wn2w+8Q4GLiHBLK9pHUZe1rV
vTZx91MumUJH8jQtNkpaTOuKHi1/P0bZMYrrJwTuw4UOP73k6qCMxUudLzZRFWLBxoy1pmTRich+
j42Ms5NZ9aaPkY41EAF8iIGOQRg1bqRgPBzyEXEVO0dNVxnx1Lp4pSiWH6Y0W85D+FEiN0NywiFz
Hhk4Zkyhl8p1IN7dYO2rMGHWJwOBZVCbmLhO+UNr9ZaXs7vbGUYf7nPQ/ayFDYgoenbljHuJjVkX
iUkm7kL0TXXoFqXVZ7+0Nf3shC/RqtNCcnCRXfrbQdrhzsQZpQEZm9rwmZTk6C0hjpdacqV7GlHC
dL5HluEWqqoeRJi9suspzxH4OrXV2sNjYDUGjNC6xwpap0T+7FodTTbNIz/C356CXvo8hnhM1/pL
oYFmzzZOTH19W/b1WoUNPmfryQiLH0HH4FuFf7Z5c1b4Wdy0R2nnUF8YlKP8WfzQMSj9w55RB6Z/
3DbyuyKh4BVt2CcWYsRu7vPd0GaB10eAxm240yj2HpBkvgaroI1x4tHSX1uVlTaYcksViXYaF8Tj
kMLaaJYJQzbXLi9mX7Hp3Hca0bMKUJvT9CdKDNhV0XT0cIc1b1WwMCNX4R0LrHbmzJv4ckZsYE8x
2xa3N/t9pujSLRx85xvMFGqr6c4GHOel0B+zCQ/5QoqbPNLfDBgsqndtXH3K/8PemTQ3jrTb+a84
vMcNIDEvvCEBziI1S6UNQlNhBhIzkL/eDyp8Hb47e+/Fp6+ru6pbIonMdzjnOUSaWsDLgYRn1Ktz
c/SNyr5zbJKby6HZdv0g4YHAE4SATYXbu1fD1BKkiGjtolwRyd0S1lLrqBOFgXd/pnyNckIT9MX/
mrN6l+LOf8AmOaDB0+n87fEm3fhsoh9tBDwHrAThP+E5YoXqgC7pALxhwiZ/yEri1QGf34oIdxpR
OW9QKEAQ+nHGYsNn8UT5koztl9sm8OViE0varEmwAlkfpsWo6GedQxbj9TRJdAWJlazyGONQR+pu
bpkg5Q05CHYTdObIGF92oMghDhW2QjTboyGPfYzbhd9MW3+wdqMq+TYW7cVF8UT+haY9ODALCj+D
pl+Kk8BB4GmAaJ1vAlz4f4kMsQM+aTv8fqMH4eSOoPpX7s6QrxIMW3RbF2PIgEqPZITqT6pTmU2P
Mw/zxgGPCOk8up+A3D85sriz3AE+B/rW1rPasDW13XqU7cy+vuFpI5cAaafI34hcptpz6LlSYTvh
2Lb3ql6aoM5PiRr1FX50p9D/Ta5R8pwPD7reFnttwHc+jB92b7+CXyaJYgXg2ykfS8PKUXFBH99K
n9SGuEWSNUxh3fP2Yyk1w7R3hl3DIN/SWVQ0wL4JQ9DFW1Hf7OQx6vvpNsXen6Ziv9UpkProSXLG
Tyiv3wtgfVsL0Si9uGntxUKv7HrueyZ89jPD6u8oHeN+6QpxXybTHqLSe5IiWJRyem4mOnkmT38L
xAygersLbeku86nIqGmGYKlB1xeGjYPbJQwmk1i0ur/MX1gAkK6CmXGP7co4xgNUmYpdoEqt+rPu
oFVM/QjMx8n8wwxIZWND2sPM3iGL0SiBhwgBQxz3wNIbrpBnS5Ti4MjyYszNncdWGD0XeB7VHb3J
OBio5radHk8f5Fhbk7fAVCuP3jzgAxu0oHU6Pqe2QqQl3bOLSIZ5x0/nyW3ZqerdsnE6y5xe3Krv
+gJVE3aPimkyhEkvN5fQdxPn0920DZxyKAi1sE6VYBfNHI5oDdR50o3yPeXfvBnwjpc2X2DMl3cu
QuSe3Vhbfnm+h82R2j3rfnjTn2pzfMhtfClQmu8t0rgKTDE7zOZYCH1rlWa/dP/qvDg7FIURzEvV
8ygsX6BboC6QrlXZ5q5h/4I07MFV4qYq1ziUlW6QA4ZZO5/9WxxVhxqC/jhA7ioibHpuBa/HM6vf
WYZGQ4qJmj0nGCpxR3j2necgOK97Nlp94u9ENHzMhUctlb/DGIPnlX06fQdewzIR2fS7nm85QBrL
kLzs7o06qla3Lfh7b0ARLPVhH2nHaogQHaYChREp6+zWkG2Ktn7rl5+lGtgVV851afx2P1YIMrOh
eQHc9zrP7nslo6dawFXw+/ELirm7c1XZHvz5VVbu3p0t72Au0R7ZI+P6ASoCqk63PWImg8BkVhKo
ThmY3Qy4AcfsZrJsb0OhDwuG1Qge0yycjJnpQddfUfQcYt7lXeUV1S6HvR0TEca+Um5tu8N4Wrw2
jby6phVGsbDJ5YmJTxnTiwU1ZjtXojobDFUT3/uth8+pEy/cN3vTZ0bh2MRLifHYqJnPazoRXqZU
e6Tm/OsSV72LS3TdE9sPWIl3fh2ftfxBUWY/YkKgLGzJDUjVoyHSxwzr0cbBKx8k9req/sgBhWga
UQax3eBzOF1iWz4mID+0Qn8pI7QyqJWOuiDVRJfZW4N1pnbGCe2mp45VRhzRAosp6UtcBmhhNkw3
lyTmvSUuintfPkT5FdNRE+fZhQ3J12Tkj60DDa7E7bmXdoqb2Vt2du7ci96aYPc0nMONKThSSBtU
zPsZzs1Z1RyU4w+7ydVonJp83jcSjFpu18MmMrJsi/ycoR/y3bzxN6QDG1uM0U1g6kYNOWQMnRGe
gogzXmqdQjL2shdyQh5MQDnH1rifcurxlp/Zbk13D9Hw6rfQS53aPmtS/Khm3EYxE0qEc8NpBrcW
OWmydzvf3IBXg56B+02BaZJJ9+7W8W3O+OwTUtegXoC+xg89l9ZOrzkLId8WqIX9D8uU4q7DYqkm
wfzLV1gobtXcvIoyZptua+x7Ywyy9DcFN+bvgE3YJL0IBKG/H0Z4TLInG0e38KD62mMSERszN4u3
x8hY7pQLQLltree8WV9SzkLHS7dkPKFlgRqJ6pXpf77KVSrnVmsmiWQFNTHgl6s3IGWdBwhyIhWf
MarC0DTEDcQeZVtunBvNfimc1cTufUfx9EDki0vkGKeEVaD1zvPvzCCjZkztP7al8clJkLn4Nazg
NQy5ot5Fr5LaCvgaIrgY1Fwj9QzbnlPv6M3YiljjlcNRxVSOseEFXtpfwcBTCjJf1Oa/5GFgB2Gv
Ewvj1Uelj/ThNCTTt+zh0pAK7JtWircZ1yiQ3G3YZynugGktStghbqDCfKMbv/il/10jfDYB9G/r
oo6DejgOq/jJR/bFy+TfhGGe3SE7GvXfqeiWZ02j5mCSHKTd0Yx7Ku7SQb1Q1N92ZE9h7iz3+AVN
JgB2aHQozBIbgrKhHNJaiM3wON8XuN2BjKA1tSCbN22EZoCAuaMpCO9JdCSckY+Kl6EVyracEt5d
TaKmDb45V/m+75N+P85MS9GVP6BPfanMlARFvw6JNHyUlfw1neEXJhSqllaEEKfc5WOcO33TZS4P
/fRRDN5T2q4wufwqMhSybbFuh2o/YtP44VLB6xOS8mp2cZBE2nvRKeigNA6FS15Z2zzxL6Zswt0T
dl6Ol28KZY53wZjbOdA9iry+zpNd38+4cfo/aTFVxzJeTsaiwWB1/IpWlxo6vji5i9Y7Wlahdnwd
6OXYGrLRhDoWkMfH7Z85hBDh7q+bHg8Fp7s20lw6xQIuIZ4qhD4AInzwdMLxsqCeIf+xKiMspcp2
yKnDxMhsJtJowYpIXdf/lccCEtlmmGHbJpUkocz+wwSRjysA2X6B7DZQkCyDOiZ68k5CCPerVp9J
ivQ2mIEKCQybnNScioHHgbIAgE3Bnl+WLo//+kLmUrx5l1EqXgwXKA0gq60toOToOZk4djdzBJgw
FnzxYSnoCVGOOmuq5clH3bFunf4WSf4k0xW8/asxC2hmxuloWqMgsex7HGn1php7b+PYCkYfa3xq
+9esdtHIRi++yT5/9r3niiJya7YR8v86etAaLrI5yllFWv2WJ/zWKO+H1S9ax0cfAuWQsftYasqN
qQLmlDGdr3IyH1MNvZ8FEG7TH3Qx1qgaiF5Kze+UqKygFqa7sVxUU10u6OW5J+J5nlG28rpFk87D
ViOC6aKIPae1MHdr6MglXsy5IUtDDWaKXMN0t5OdxOjz/VAiJkMlJb98wQ+sJeljtD6R8cgM35fZ
OYkGc79ECeMTwYWUvcrYei3AGezBKl3kpH1PU8cd23+k6PBS6R6QAoA0xlJEpCFygkF7smEkbvS0
fF7im3QQcJY9aROjz2+bDmKIru0cMbCbdhGK2Y88p37dqXyZ/lJaJFrzyMIKh409s0Rs1Ipk1YkU
9ECfaSZ9yLmd1G4xeQGp8l9msjQ7nNkbb4UWFjxXmcN718ZmEfQcogopEghBNH9NDhmLxEQAB3+p
q8Zr5S+PDTiXA9za/AQSJ2g09MstzBG/vgiLar6ox/ngG+oF1ehT1KW33rP0IHGSXwxfe6dGDzwt
9qNdNK9WYj1k3da0h9fatm6d7mwG1sczNYU7F2fLzZ+gGOHKouoncPmRjMc8gklQ4VYOcDycfSSp
MDNK0sIAXEd/IrobbUgZVc1nG7tjmvS/RjvRtQB92ZjlcaiHg6/1N3191sz6t2mrt9qll1AzHdfY
f6saOGtmIBagK7/vh06Go98/t5V4iYwnzbHwodTa365f7jz8YHwW4Qny6VnRm6ht4nb+zlmMwxDF
GGagHmmhMWs6S+5Om3kyzC8KNihaqIOGLn5vHPzhA+Gd7cyiqB/T+24InMz5K8b8yjqXWZkRfyaE
i0R0nOvq3Kmsv5pWPtXrz6xN/YtTZ2RurUBWxPLINSGE8k5t3QztCklO6/LyTvhwUpJpx7b9x7Dm
Y8GreJX63Ryn4mgCjwNTnGyr1osgcRF4h9Y/JrLJ2RXgmHczhmiqrxMdSDGj4FoUNoUlZYSYeUS7
UEmiCNnYxoI9gyihhOySY6z5Tym9gtlAEVXZqxYZ6lBQcmxStsBtE41bBwUHrnJFGCN+CKx7EC8r
UgtxpKF4AJ3So1Xw0mU7C1JMCkpmSN48pSVru2joIXkq40+96ORKy7zZ57I6Yf9MDqmAJz1DCY4c
VYEO5Q3N1fRNxOyampmHXg0BQk705k5JFhr7dqpXnZ7uCkngNQe9nbY03obY6an16tlUNNoIr2+W
xbXJfZw6mvoiLEgL0XXCCRhhrAEfYYwBjjRNkdT6Kn/rspX+0T02UYEKp0yKpxk3wTw7eChAXa/T
p0NTE5Hbly8IFKBMLvWPRa271R4KJ7kzJJKmpWohwfTjfPGS9qdPYp8URMvY18ucbDD3unfETHEq
+upzLv35SOq7dbUUH4TGW+5LZamzP8WBBs/hTgJt71tsP2LhDuEEBZt4S5KcFmPooQuYurtnz5+G
hRlP20gZy6E9FOXcX1PVM0szQFUOwKw8TBz6hLt1yOXeKP6aCfpSCONgNRcGlViNc35uk6EtqQKD
nDPqacbNvrJIQ69x/Q5EwlkFpgU8NJtyzO4XzY/oQObnCc14UBupzZ5IhRH7j5AzzgMayp+T0xTE
FWJZ5YwSf48/ByRCPfmiTM4A1LAhZCcI/suZKpnjaxkwsLrtV1rOP5KxDFtk+0SwKRk/LEXhGsmd
jIjxcHElhlHmfrV2g/zGi15BhV/dePiamf2cG2y7W/Zi3W6etI3foZuMxDhw3JOM6uHtB/+UbR2Q
Zycm8Z+YXqLNKOaBZNcIvZtX/sKSRslrMpUSHh2BFa3EFlk8dJph3Tk58znG17s8M4o9P8qhnwv5
OAEh32AgPKZjM111LXmNCAc8eXL+7LOmuYAzp+6N0aNZM4Qft8dXosHrTaaF7Np1WElEqG6QHSe6
UId3sSFtAiNONqIKXMxb2qCXrgShg7bhzofBbSj3E4ILJow+ZAEsj0t900aoI5kuh4e00kO9FUeu
iSaw9WNSWfaxav+2MAwvvHk/U5PJfVYrlhmIFFJDu7j6mJ5d791kJ7Lvckp8V2vU3dDZL5MwCTGR
18oUARJ26nCgDTrrhDLOYarXrJpQV8LFGFue0BvEsB5mTcT5bTsXRrPdzvSImCWT8McdlkeSYB7R
W9/1ynnHNbRB/Puea7O9bybeUZceFCs3hrL0t+lL60GK4YV2OQIL/3dULCjnzCJUOsURQUs/I83C
8zPUKMPQbmpqeLTq+J7R0bTnKISV3HtP1ahFO1t5z5EP8UPU9UTERfpLdOOhp0dCp8QVP+X1KwRX
Bl48kliGPgHfevt1Wxik02yHqe6/ky/wbKDHuEUzOuii5/ozl/gdbDkdSm49qAkxAV3dyBIMGQJZ
ym+SLcEuXt5ilZ+hWEagbNw/ULDRAZKGi6Cc2m6JwmmwzTsqiMGjNowrF7lY1Txk6KPogcr1nhhX
jv5yHKcLZmxiCWHhbaUH6BV44snN8yRsBbJM1Ft387QcbDv2Qg9HzTatVU5GauQFRqkOdW7vZL9i
BovpOgkC1Lzmap80JD6g/onmZM4IH9J1L/IuZy3x2Fl4x11G4M7aTSb5TD6ktCAeuh62rO7X0vg+
ExDXNeGFxBdYdwjMAOZ76htizCYfvORgRvUZOeo7WkxvQ6xvNmDXAuhK4ovZJQeLSBF7WmqWS0j2
hZE5LPIMDcMrVXmCYRjRp4prssvbBVtC9DeqjTJ02dkZg7Uwr8uvkSq/aa6SPWEAGGH9z1niXhCy
FowSUdDG6J7c9reYRiAyKWhgXfg9z6DlXsnoa0tildF2PkL5zcgkhzDCo3fzfDLF5gxRD349+HFv
TTl+1smUXHK23YGfse0Udb4zebVGUjPYe0iGO70Ojqitbzltc9h00d5LHD0wQdqMZk8GmV2DIMNP
z5s3P7v2B/Fl17QkPZL123AybLRDXCUEPzc7l0QgRHK2c4hL1tIm/gttjieQTiRqFLJ+GrT0VcLQ
9S1ijhgsFsEoOQRKxjPZsM7tFUiaokusXR6xrnfmKg/+1Iyq35LR4k93Q9jqyL7ToYyvpS6ncw/A
GAPZgFXK4aafmjDK60u5Wm4VHPAjNgQjEOn0SCiHc8yfkQaqMENd7kwA2LD8zbteTwYOKk08LJkf
Oov/khdkouJSE0FDrDQK1XovhM7mhrxHygYV9F5aYwwzH/Im6oKUcfMmNahAJH7nTeaWj/kaSxDZ
KLIRGq8uWYLY2jr/idGM4jLQHvuid3ld3PjezYspROHOsJGkqLZ4UKXl3Eg+F9tKuY92yW3gE91o
0RByaA/b0XLdk+WK72qiUJ9njwgbIeK3vL+1w9+I2vxBicq/dgB3KzPq+bZrPNx6tR3EwMftoXbn
JxOqHOB7xnJTbHa3QTe+ymUpwpSgPVAxA+HZw0UzuJ7Hok/uGpkD2UIraRFK0Tpqi85U7KfKwJeS
71vhXoqR1PjB/yW8c3LBcOg8TZLQ2DCW0CBq6xCvEIvBmAhVJu8FvCx2WC8r3b0BPCSx8Bz05PcE
loUG2NON3fCWKWLh24ESuS+2RWv+8e26+jGd8gS8blja+i5LoHlN4MhcZTT7VuN4kW1xVqUR4H9N
dsp2aYoiSm9IObxSHg8A5FsUNFtN6aCyaxRObUrk3jQ9QotEGTFHm9ieCYjo0Elg8v5yF2yn/Wjg
VM7UXa51jOEXP9+ly0jUb5zsMixIw5DjE6FxYL0xt8ESa8dCDuPZyNV+GOz8MszvbdURyUdthAU8
DWcyoC9kP8TbEnAwgeED+GHL68/TqIH1n7D/uIv2wcjYOk2leiAVmLDCSX1RbRCe2H4CjEUIjPE9
6pHCxjoRQ/TdGGZngpIAAQbWYpQP5lrfOD16jq5NQzll7tVhXB4tXHjZaBa3eQ2Z1cZ+31hrqhOU
avmdtT05Ay2JOVmkMRKj/TAi7DHQgE9uZx0RMrNtcLJuJ6viMe3UPWLK8Ya5HpS7y9uZNeqLdeWd
i6DxV0FypsfjMovJg+SnoMDpHpcluWChDKRtu19Zhwhg8PKjo9fxFbUkdx8eNlpGg5Bdc6czKrrj
1tiwa+tvDthlTRk80nlz16b8N4mOcjrdCxgSELYmhvpeJIxO3FQzw6LxVle3PLB1Z2ksmGpXOCeY
83SBZlR//Kwi9mwN4RAYivvsUsxG/uTqJ5TxxeXfF03LyovtRnQWowgSyWehQ8NBEduxlcyLwPKZ
EGDjGE4tiGOsEsDTh84D2+BiBiLYZ+dK5yPFeYZxUZmkPsKqz9grohpgE9E1+rmf7fe4r84E14GU
SOJbZWflW1nwXmOyYU1Kslbc2+hI1k2nwb4K8594AVRoLreWFeHJ9yi4Ft/LOZk7wjPAvJ0HsiL8
tHk2h8UNO+lrAZO6cvBPWsfQy7PJP7Ud0rHGugeEocE7hDJguvl8nwOFNuceO1E93xzI+/u807Du
mVPYUAZSxP3OlWJvyRxzQgUemj7bAwfgCCQOuw6loQjIXShQWiZEljEB7UvV3gfoCwUhu8aa94gW
m6m1GjXKZJ/BXW8x/HJ61D3zSCzvujkEr9lJINmDI45+FzXXf190NwtTXAGjbaZHS8L9rE3QixJZ
M51oa6ELy9q3hIrKWRNLdaTy2yYhqaHyouugdyYOqkFcEnBlucnI1QR7sa2Q5m7IRSEMxfQvZkkr
UFXtPQ6itVg+EUkev889G5AlPnhVJXYGeoIlVuc+K17jBh62SNJ4z6Yd85NefHo2edJlQTY9rssF
yocvAjFlbzWLzYUAhrAZBXmrHEy1bI7aa2ah3ZBaSZyyaiZ4elzuwox4yNSY7AtjZvMmo/t4pvKO
pxEJvT+qR/jZ3tZQ5iUechd6hPr2Nv4grFdpUtZKbatXEiGpM5SXrPeg6PD+mLm/T50S+mHqkkcK
2kV4TeibZbOFX64d7Fn+hcT84za6B8LT6ULptlZop4B5htLiEVC1hJ+jMQ2zv4rSR2iD43VTIT/T
NffStUhRqhjMUO7gbkqZLvX+3VCq+Clj8ZjhCqAs5mQsXkAJTVfEXwSthsKOb2xC6Ogq70jvzy3D
wc8admUmVjg/1mEhIQe1S0pVV2YHKXjTO7oFIAcs1NKWPzLE3k7Mzq5X8T0g6HV8t3TavmuQB1bY
LLnFSMt2YK8P3TlWAl8mV8KgjwnRNsxQZN+CxzMImfLEXltcIq+Gme8UbIMoF8hKFctqygONze6u
rR/jNFI7P02tg44VMNCW6o/jPZsGqyF9zC81ZoVNVDHdYK7uZ0fbrMoP0OB028yA/H55pOWPjn3G
NsbwETi0RH1J/NKPJArQK3VHpi1oorOJ10zYp6n2GcWzjqBHRoqc68tNJYVPYsxD3VV0SnNySpDz
7X3LZMI9dSNbUJpeB70fpDsFQoyodX0JCFX/4+SedgApHERDqt0a7OqbyObcVSVjM91zoIRIOJ4O
TiVPqgdrXoPBzAgVZo0dYLA7Sjfln8shBXXJyHuWWbpPe+vHX+jtC786jFNt7CurPSFWW05ZZbzm
RlbsaOCXk79++fdX1gpt6J0EsqbSRzxZhAMxW++CfEVF//vyT42BNIEMjkKfWUInaIxaM8PeLVbf
Nx0HC5+0pmBN6KdQh1V9s2rBsZKs/+jfP//3pZsbAs8074VvnZVvxjt68oE17CKju0/WX/37WzHj
6Gb0p0O2qtpSC+HQ6q23CsWSijNjddySxT6tQcd+wKG82ur5gqYQAUhm6/RhJh3faqT456v49+UV
E8ty8lb1WaVlz247YDgbHYAX69/yfXBH/19L/X+jpRaGbSDL/d/C3eCz//xvyKdRYV8/y9//8d/v
0g4+Xpv+n1rq//WH/lNL7f8H7kafSvq/Sql9+z9c1xcEBq1ovv/k7+n/4SAAc3QIs6YgeYX/OP/+
Pvkf/x0Rta5bgs0H6bae6XvW/wt/T9BZIB/+L/w9Fx+ohR3Nw9FhojP+r/Li1nCyZmji5CT6YetZ
8YNckzP+PSb//CRLXth7tCH7f7/698VJCBTR9eygL7lkV42cAkXHvy8M4Du8juuv9RZ5h96ra56W
QWSha8IFhgrEqz96PcJEGVftBeNWkJjlr9Oh70ur9o4MMqaU/kR6K1rDVkdGk5bZJZrjIJ4F+pHB
uEVlw7rViRuScTmH20miCYOOsxjIN71BPY0L+wyp1BlfJHK03MEMprF7bwiOwQERNF2CyA95e9Ai
/oD3Mud0rDBt0A+2vnrT51MFRnA7+MWFjNtjVEVfnXQI66mji/I31GvDzuly9IqKxdCatLAV3lIF
Hrhs9qFUAkBk2UQC2AFvwfStj33zkBzH1sAz3bAvxbG3ExqbNGRi2xTTxq4AfLcZ43lviOg2x8mn
kTJSH9oM7pvUf03x7HcE5GVLJcJOIzK744zbCJsxivLIbQHJFYdFVh6UHF+kXkLBgKAbAk8EFn2W
piT1MM7+Opn7mDdCHHsmz+loketqYhpN4nsPkHVvZKzdHFAxSDy3VtOdDTGMe29dVarkhpM+TEP4
DeR+MrMg2UwGzjJFwHzxgCcwHKjW3XtCAgyOzL5cQ79vrQZ8K2VGvBlzvmNX8XqwkXlWaEbodKcR
lmJ2KutHErHUZyfYwk9QuNDVE1OCPo7efVraIugKtsJFXTzhLgqkR7ZXXXVWgL6HHWNMa52v+n2K
ZMBuq6a/XNX96arz5w7DMfWwrPp/NpA90B3r2S9bUBuM/63RuytbqR15ac5uUxtnchZ/0cJNiKB6
9kkGb69ma/eYEoH7rLxgYz/r/HRtUYwHt+2cnY/kFVzPmB0iC3wT1QVZeHG1HGGusHhujQeUqzCP
MpEgeGdru5BhKRoTLVnBwgUIpnbTBS8mU5ijrY9/IPwsyC8cLlhu2mq9cieanfUK9tbLOF6v5XG9
oAk6+EmLB7DyPt/BeoX/u8y51cf1ep+45zGQkZRq6og05/6oCWPbm2b76MQZo2iBBq/nOfPaiVcc
7+ajBDM0eNZPERnlR9Idu8Y+DxYF3uIN4AXyi7UWJK73HKOBMdZChWkf+RNr8dJRxEiKmZqqxl/L
m0Yje144FtXnss8YTu7sJDf3gHZ9hkBBs5ZJTI2SwF9LJ/y7OyMZzmMaoWouJLJDHp613AK4p+0J
3h3b/UA1ZlKVof3bOViNt+VasDHV5wlfi7h+rebWsq6hvkvWQq9ycjyCbbxj/YyPF6GQMH2CwZP8
ThjpTSBJCa1tCuLtWi4vJFupvY18bAvOTZRa/GTy2wmIza667v1xR+/YTUMTGFSnNVXqvJar5Vq4
SipYnUo2XUtaB7zh9pLKMdum/DUNku4f4/QlnQB0DnmboDzqHkivYpGptkSXTKEJL5wam9DeYtBo
xkvwaKWNvVgprHTdO2Put8wCSdIBKAtV19RHBBC7mn8Ho7Wvlu2QoTsFi2REY7FaQrRdA6ty/TM2
0AwgxC1TnbH+BK63L7HIj/g+5A9GsOgqMNNspjERKAFZnOEUd0iFUkkgSI7YRAvtVNPiGWYUMw5V
s7UsKE+99Npt4U53TCEONsA3ahpg28q5kWIk97UjZZgP3ZcFU3JX+/4vK6f3ocnao6jwQqdC3owF
8UwyqyZIBPYUc2pr1NgApDjagiV1jkk2aEBplk824ObWleoQjW530Mt6DPU0uUMXy5zjn2pqvgCM
E9ummvodnMSTaMdDh4z/HiVHi2cuc/V6L3v0090S74SMl2tDm65e0bL17NlXxg17/QnZSC24Ioxo
uCRTc9/gOz5kdfHTjOl3VnnZORqZ8zF+GdmFvbl97oXtgoTC9mb+ghUHeV6fbYom2GiZQnaG4++l
po8bKZj8ApSZDrk+/V3mGjhebt1Nnb/s0l5nbAciHkq2FsKGb45cLQ+6BdSgtn/c6dVJi3fs2vkT
eVz2xre5NWEmxlSx028P7O8BTdljZDtofnx6wcr0z50S2hZf0Ufaku+VA8qJTno9BzO506w4VTBE
xslw4m0vURgWUUz0kmGiIcBwzJJ3/C7ttxhF1ZOeIGXsOk6V8kr3ae51tRgA5/RXs3sYzLYInZTg
JQzyMpzjRW38L8PDd++jT4k90q2X1HwCxIRoJkk4mJv80EuoFy6bZ2uOOx6/xgjjuvnQlgWeQIGk
zidgYaezMkV/UptEYcwvTqLeyQgjhjBNA2NC4MXn42PV44e1DkgKbDFbt9iBzOgCgCiyXWfUOxd6
LA8//aptMHsykg4fYtr1W99I301XZKC2tR/bI40ut5F6txmSNMtziYIjRuCaEjjObDNK7yYfMfc0
Hr2yN+9rYyqPccXbylJqO1Rw6pbMzQNHitDJu/FkWwo864ggMJe2g2oPfynhrRvU9uxwjewGmoRN
WctqB+32SRfFUYOSEszostG0tg3Oju7QtDSs+JicnVvrr3SX72aqc4UgkdVNoHxzjhq4zs3vBPCT
09pXrcO+4ol8X0kkzcLhPEeweXQH7dHxRuTWMDUQVeotM0or7bRvP9ua1qQ9+3p2I6oQ9TSSTDLq
il4R5QP+I0xSEua6Rb0jwmlJqxj9QxxnC/aY7p1bx95VNJsBa0jUA7aOOEtXGkAXrAsm7RPHZnyr
CbLukCdFbkd8UTsj4qwNfOFIMHWt6naM8I/t3H1EitTGllyRU2sbv2lPnREhdsu0JtuDpd01Jkby
pfP0ox2XCrt/7VDZEcXjWoZxb6AP3Gj2qhwpJe1aDoRK6GhSpkqFve+xnndVfsmJUwpIrum3ybtm
mO98l8u28xVntaHFr53dLiGsRSt2TcSCFJGEgW6li1Y8R1184vHClLs6+O1aHZFERlub2zroypIT
zDMvVkm2O0gjbkEZw7JOcyrSSeQPtSReJYcopMMQI3x5V2J4pw51HNCnzPkM+9ARWHCgJblmfirO
+hwV2CCsn9bz64MDPEHZVCyD/cznU4Q1ZBkmMnoeWHV50saS1dQ0GMgmDD4ZZh80Iu5DxM+Y5RrQ
vXpy9k0oYHgfKGA08UsQQReWhvNh9RY4PfLPWZRMaE5nVtjsYLPJWnaSYBLuHAKUtNgO6ZS7EBd9
uJD5MsTr0Vm4Ppq07mZK62MWfFZSsL5kjKH3yO0PRL09TsBufGY/ogfMVOX+3y+BkyKkI2SAS17n
BvH9+2ygOF1s+9jzcARDNhAuUNRPemtVuxJs0WXS1/ObNLmttOTItA+2qDXVj41pb3AnF+CUxua1
jMlmcMCU2k3PRM/qsrOuV3dZT8Fu2wkz+SZoULbrk8Re5iaIaBWLF9qUzmkyOEPuvUGPAYGIUbfJ
W15mnNzk3JEJ5tavY1M6iI/Sm1mqN6lZHZewRqwWe38WPV5XH6BdT6HL5hB5S77vItaIfh1lF5BQ
2EZg1xYgKDcObq8ASNXZMnrnQiFy85OxC41/wmWfdf5Q7DyU/nf419Stay4xqbZh3pl78g7pP5gG
03N0b4rd8AbsyZn1DkWBXj9hgI9CIyGGrgeu/D/ZO4/lxrF1S79KvwBOwJspvRFFWUrKCUJKKbHh
/YZ5+v42qvrUPREdHffOe8KilJUpioT5zVrf6ozSvRtS4D9t2uxtb+MGDqwwYvlGs/9o4+AIAutj
KkuBzk4AWykdOBGIWZKBy+hoBOsoSKydrMRmhmLCK7002pze60RDZz6cGCcCUOC37XaOfolqmk6K
2sv6bEXj8I6dI9m3JrdVs5N7Lo0q78h+zIz83OQBLoS5PFrdmK+bivWD7VSH6CQwF+1FJH+zbfUv
+NbJ5hTsGSY7fNYS+U14FPRlJ+6YYD1J8Gs34bg5YvRv1Ev6rq+b8W6eE2LfzLM5nWbyGdjIsvbJ
JVOuqz4HbAEwvjB9IsMzRjrfNEjz6/ld8ql9Tqzhapxdf6KtnsgLn/m0xtTc7+EOX6vO45wWPppo
aZq7bCTQeg52WEY4lJwjwaLEaDRmdGzc+FD5WMv4wPHtR/5v04U2O2gmK3KXK2Mt29eoIqHbAcpq
cJKKogmQvXAczcGTJ/q7ItJYT8NtONSefyxtQLyw3p80PSkBlAf2JyHn25KJZ5xoxbeZQKWXBqd2
RfwN6YbgfHLOZHpgskvS+3Ea76Iovjadmb105M0yeeP3rwykcdYogeUA78Zm5WybQqdW5n2BK51h
0dLBEs2ZwejeWzv61CL9G557tfCn3Y9QRci7MB2tQ5tzW53K7joOxFlU+cMI5etO2hKDtNlRz4In
z8pCFVZtsQ4B3Trck7fsnGCCgRQyJSpA6Ga3nDHxzqW5Bxrh7hpn6raFJ4+jrAAp2w5z1DwatpjQ
3zorTrcCoeMRZDwaCuM37LCM8zT/k6T1TqBQuRhSXk2abarMlHFjYrZHGcqXIDVcVDiQhAVsEC6Y
HtTwtrsrzIFiLGfqx4zSOrKKRZTU/lSuxiBTdFsn854h8gJJtDQ0276hb6aKCQB7i/pSK5380Nwa
L4q3AdeB3Yjpd2fokuhkhPKdjsdEpRt06P5G/OnbwGbR08ZvjQIgzBraeU03n4WCI7TSO00KlzBj
PBMKoBB7KKMjXhsfm/xpY4wqCrfgKSBEdNYVhqEjHG2vb6NVC6AhU6SGKuidfQ+8gW352VQ0h0Fx
HZhBgB1eWA+K+qCDf/AUBwKFG825YkNoihJRqVg7sBGsUH5mxZHIFVGiV2gJEBNUvp+mYk50wCdY
zSJ+VjwKXZEp7AZGRRCxSaH+difPRXdfrWuv53RQZItCMS4qYBdEuEnFvggVBcMBh6H5L7GiYySK
kzEZ/UOhmCO1rvAZJeq51fL1rJgay7PlAa1i2BeAZ9wWWbv2WDdIDoPFXa4eMH6STaYelu9x8QbP
aMKIKhijnyr1ADcMFULXiHvXdZO9aS9UkOCBZF1UreqnteolLA+VVbcnFCn/vAi9IyfMyZAyLejh
Bcy5PPu/fdmCpSmxOh099dr03NFPrfdZ6oVxXL5Yvj2a47hNZfOjN0axoQSh9VYUkuUVL88sGV8z
yvxdD6cGvqf6U41QKw776JipN22JPFzeH/JoYRYqlgvhN/7JXQAvgWK99OIB/QPzmQ4Jy4QM9NA3
xbbmwnMidKw9Lc/YNf79rFGZj+r/6CgAzK3ZhPHGHcC7LBmQzEzYJbZRDw2rHDZaLyMghgmAFLQC
1WEcWxpQPiY7DAhaYyex0Ggxy0vlmAcZ1KVY/P75puSOwlFiYHjnQNAalE/4RiVlJM8WWO0/3yuo
1g8FERSuYvR0ZAv89ZBpiLRSP34ZXTVu8wyo9QB+FkqvFNjw2LHHbLyJRP3ngRhbOLDqoQ6A7fg6
K8mhRAmrAkYBFkCdWzjK0P9BT1Ojc0BXKB8bbNhFXhSsuTEtLl8SgM7iWhGMlijRJCfrKOVMPBru
x5IjiqepUHFpd6NiIUn1sHzfX1BJqaImlYqfVC4oJUJNAAd5tPAkCfcczzCXUuBLRnIZbFhM6YJl
WgIxNcVqGhS1qY2qDhvv/3nIzLE74boYdyXAp+X7/PyE3QFiOgXyjRSAaiH8YqfCaGFAj5oURyoi
Ig5TRbVOFGMqbwn8+edhWV5DXARvvXzzAXFPe8Lt1hHhyj9YqxfQTwprtXzdKNZVoahXYVO+kNxO
rWoThakRIRJ5XCY9jEwWmWcgktBd+9GIBLW7BQOGgBj66UYYNh6NulslKT5Yxg+/TdSvxN1bxyHV
EJ7iUmw87A/hxEKKwA7EcemMxBPPtHTCD98rH/GZE1QunR1S/ufaCt6mvEBtme+0OBH7klA4RBoj
rXTdXURn6+vcdb8T7dkOzBoJvAjWruPfJie6s5Az73qqddIehmCXT9852/+9z3mck3m5SszsPtNs
ZwcNTD8MBQTCgqaBsIPQ3Lj+STPzZFta7IF9Yt2BjgVplu+6PujpLyLiDZrsuax8axPl3R9KOlw3
CBf5jW5xSi6Dm3C9JDowg51uOxyCrhqXsxkAfxfKHVlD/TUp+Wd9zS+VuIyIS3QkeT1ADm9ITUUp
RpoaFC3wep2lgh8C+gkXeG9iah+2znGxeO07MrhY4IUoSWpr5QbupwYUEgrcxmlcBKgZDRe4c8Qd
qbYrB+/YBolz8hO8M2nWuBevaKA7yVtQSAI2ywnOIO2ZzW+GbKvukZcL7BLWaw0TpOwplvNBeyut
4gXNI5nRLNihQZEwR3DoCiN7ODvFtvyQQY66zfN22SkvGnB/WX9ids9sQzOPnmF89JZCDhGLtC2L
EYb8cIPU1bwwyVq55rAHeN0DDSBhGjn04xg5oDiwwzge97c6AObmGf27dHzKvZoBVOd+srDJvlyp
UlywMhie+EKLFa8qdBQwNfgwtAhRDuiDL97wN4h0Wx/QIMmJuFmtkjRl81vm8jkmN0IDwxdBQp5J
ZMP/ztwzMEAyBAxAGEugHBjjPemCVPq2zxUcl2eflGSlhu61GIB4jy7ypBDjY+mlbG1xfjRRw75/
jH6s1CXfhYKc3YKarsnHmRT1g2Gma+z3dHY6cEajzO4mO8H51wavdAj4rUZazI4aIW5/MSv4NbBs
3yBqgrzHhJFVCLcSAjIecMcCIqla/WAhWUSO+SoxIqyQNTOoYr66bgtB8OhD8zSb/OIpZldK8I9Z
hVm61QTCigyCjuwPdyyHCzvRZOug7Vk3GPqxCbqOfZ9g2EdP5XzYeZwfiv6pzJHJj9Z40w3sgZHs
foVajy2deFV6ew4zhKZMLhIKH/CxQhQfER8MfbizKSN0gUmnM7ahY2z95NgUSDOKac5A+qolVB6+
zBOvNHT8cmd4CfGt5NNycq3UKiPz+m5r+1O2lrl3tCwk9QQwQK7N++TJfiB1MdtYZH2q0RbmFRP+
WO1/Rn6p34WkRNOeO9cKjebKSbAX9Iz6JleLznXya4JWQHaRA6OaQLYoFjhDMuPRCPV3N0l/Mdgu
SNAoCRatjpVvYFft221RdgQz8cs2HZTRkdZOuMCQwFOskNNEe4g3WEvN5oVcRxCszbem8d9QYDaT
o4ZcKoMRoFvuzs+0346NnBgm159maJEcjsatjPHkCBP3JLXRizsMSB5TyaQgTHvih8jJyVEKrifJ
/DngMkw9HSIVGtqVK/LqOqKJA3dcCfd1SDvzQT9Au29Ljrywqp1jWWLjxMHxWbTlazGS9uh13Sat
4a5Hfg0r1C7WRerITTzheZy5sGOoTbYFKl8r4nYaD1zBeyF3fjfdmZZzzwXLXCVK6mpaPT+b0STN
5b3Ibg6uyrXb1DdzJixFw5gEhqVjPhvPN1Qw5QYVI5M1YMuNCfNgshjRmrvKaqZDZmA2joMb8VQg
QYAGozUkvESLiJaa4gsIZxRdlJ92Vm09MX1FWjvvkxDXRSbdFwrPN11YGmOsce8RLHUqRYMWEd9B
lkeXGDjHVg/e+hAgJ7leBufMcBNhxTTZO+mDRTNSBcbeg+4x2AB3Jn1vm5O1StjH0PA5kB0jfP2Z
fKvZHCBtw7nkyc+4xBzbNMZTOyp/iamt8jps1igFhzup91fSHX8YBtqQSIVK+5Y2czH2lpj0CJo4
Jup7yx8sD7FWF6dcBTAkoEuYayY7xDugDtVDjSqdAuiU+7lgLDYV0SF27fthalGPNU953g77yIHQ
OZwy2fS4q6gZlgect/1fz6awC3Wol0QbtCGyS1DF+JFRr7Ja6TV5nkI72vssJnxjPvaxHm1jZpKs
6exww/qzVmFrYB3K+eTZLdFWYXqByucdiUO/ipHbeJAYkHuKgWDKKrOPKaEwVPjxeIJfgL6CwS2Z
QRiVuUmivpgoYl2g6GbSlsfl+/WMUjUfGpp6/7FmfL+de9aTkFmHsHORFubByVJRwriaxs6JT0j4
mRTm2FUB7KLDVpGhbotmPuswvBZaiWNfJyFz+nfG8mz0+dmOwMLQea6jKYaoMkC2xMldOmsA6Jx7
Zpts7QimlaselmfLw5AoDtrytAAHdCp3UuhLHE12HlP0j1li/FQ9EpfJ59zOgCbTWRGhxrTsOwLD
fuo0tz45JWyx5UtaPXR4WgeyhPSK5dPywvjvT8uTsHftpLmrR7wwPuEqILiTdON7aPgz8m8hUyOX
j9WPsseC2XlEnC1vR4LrWc9jQultNz8kIUTeibLwnweroFRs4Q9nq+Xp8icT8pvQpF9A8J+fRReB
nCzi+0JUH/BpC5iKI5iYNG4uWjF4u//yvc5tL1jqE05UOj937uCQgbgZ1NFtqL+6PGMf3R374jYk
rgVSarROuYw4E9IV5p+/QaALDRRRYHUCsY35VMDJQurGbEYlvQcKGLo8Wx6cZCRUDmvqph3a+Gwi
TSSmoASc0ViEaAAs09p9oWLlYxUw71pEzZvw3Zk2q7LeVlH0pgqln1Wpvzx4qKJ3JiGwC3+zi6Ed
qFh7butHj9W8irvPVfB9EXPsLHRWyD4ebYsysyn9Ews7clD/jkAlctpwiZ8xVcjIPw+Br2cHI6KF
XdJeeV9zWBzaH1tpo5Y41OWBYNz6ry+tOnDWlscx6nTgzqCv3qdKK/6XWqSvt5kCl24mgXqXXC/d
PHSujeWQ0ytX4NLAAbI5Rcxxlw8iUnm1GUAkhh+NcnGxvmby0Q0s8SnJqxJDmd8Uzrm2jHPHCogB
ZT5qGFacnNgIQACc7wfhdWzeoqokZniyD30bc+2qwqcwCIrd8nMGcns4t3CT8IPa0CaQenjs/Jl1
jgcRKw9LBr82FCRX2gcft9Gg2phKc7ytTMv3heFsLVKX2KFuDbyZyAwkX+oGf6oV5nn50iajBRJF
d1ygtoS2FpvQ0vXVMEPXW1lKLRKImjQsW0kM25nNkGDx5EuGwlb/5ZrTUzIjjzZVF7pga7M0gh63
fD1GkplnE/NeSLKvMIbEx4qxwiLBGQsSA/96Wqrjs2mt5sD2YLO8dFG/T27WHJdXWpLsgkbX7C5e
y0dIbuGCUFHHMyCmuQ7Ij4jPpT5ZR+Eeln8dLyiH0vJ0eSDm4q+fzarqb+6eidUbUs+/v5bSateF
PT9qffoL0MXeBY+3b+VEqPCivOMIIVtGzIB0R3VxUUdcY+MC99hCbJbfGEYQUVrL+5BoZBLYEA6S
EYmyenvEXYEY5wTjxD11bbsuB5Im/zoZ1QeFT0FxTuEiogWhtsz9L0zbrwsKrSWtfu+qUYoCo4VT
/C1HWGFLDnLI+nBt4zZaL6q/5aUu58s/SsBFGDjgld/IgJn78srHSQOaapl3QevcQ5tHXcKnm3jE
dXGDFETCABSmCZSg82WepyfX4pRHAblmgv7OHUzD7Zxn+yptHrVsl9XVs9UT+huk/b1RGLQPEXnA
9DSbkVkLDMjmImP9gQqCYSRXLjPrsk0jcaPGdTStLJfxda0wW4N2MkveVbOSvyvmmitCBZ78ynxP
OvfDzfz7ujICcPQpIK0Ky6iHHjlL5nlfISJlm9edHFhKrVd9EN3OvsPRn8ASt5ghUOVMAo1Bm/+K
4DKue2nmW5y564K0CCYlOkYgP93Xsf3aT2erDi9lRjtpOsRfmv19MmS/yjY7sdy49AM8Qy8tfzOO
b58ks0qZIeMfxfQEevNAsOWdH9VIzafiSHIcUA4f/FaTuRfG9A9+Elor79Ega2Nb2WTAjG58HTMq
4xjn5daf7K1l0hhTpFKodMOxasrfnJHzKtQoykhXAmCmI30nEplwkhb5A9uC4jzVjotLpDhORd1/
lfoDUn77twixZ9GfcJcvqVElFCZ/0G+RrV0DBhfbxEjxIwzdH2S5AFqEfIRdba3bUiMWUl0pGDoD
RINvMhaNvsd+tF+uIkFjJtjk1QWFiAnzWE9HZAhc16bOuBqZwiaKIjiNObaI/6/1/O9oPUGYGP9P
bu6zEmL+r/VnU2Zx8R+xy3//1b8Vn57/L4d/Ck8ua6H/xOda/7JYWrm25QW+byIK/Lfy03L+ZeoO
QbOmZZHOzP/1j/LT/JcOoZA5g0q/MC1Cmf8HycumZULi/a/KT+5Hju7oNnFPOhBr7jj/qfwkIIyU
yyQm/Q8bK9m50ruL6/4FSb4P0uCtGSRnXVvX62aUOOVtw7lLpjO6OBTuSEz2Vy8P0DD7YX7v1Y+h
p8G+mxU+TTNOVsn6mAsmXunpfmqq5kAqwm+yPbAHwZ6lycewZdl4/eK4ralvx3IT3UPnSp4DzAx6
U1hE9WT+Jh/BJBgzPuzRZesyIR1jwo7hPkLnkTV+tGPBwJKR6Bp0iSS3MvBKDmaZBbtqJKSriJxz
4LC8YDAGYsPYGrxQNjCiBLVfFUe6nBODuXHT6EO9Zn8SIJpAsTfZwS7suLxGg3tPftyubavsGa0K
FAppuYc6nQ8x05pNjbKRHb1cARbwj3kMQdMU4ys5r0hTM4pjzdn3Ixmv1YigZQqG9kOzuF21jbWP
kiRQqTb2fdglLC44Xk7uUHw3rFxYoXR4tErTwJIMMgH7nNJCQnRnCvMOa+huwtt160AAJQlSKiuu
LXaT7HE5qiCtegZhbdZX01KG+21dHA0o7bHhvAQ1fA9Yg8fCZL9W0KyxUw4PfWhGJ8MmIzjcQhOf
PmfZ3uXWq4Oq+WxpJd4puH2WnhSHOUNuR1CNf/HotqQXbwI3B4JHa42jzb5iZc2Z9VFbpSK0IT95
+tnptTOD5uwEcSG+T2Qw0u5Wr9IV3Q4/UY3BUnCPwZGxEmKb9TK8I9xtwjGLjcYCB9EUdvM4l8Zb
Uc0IfxvvNpYeUEQnBYLHLgADF3oVqZVARVAc0qoopiExEtNQizU+INBfoXMDxkAbzEbPbCJWYTEE
tyxBjVuJbZ0XD3rohmfrr4FpnFKxumQaA8lY0cw9Np4FiaqNN1rgHuahHV4qLQCgG+jdFtDNTKMP
YnKuBh80VEnWcBpZlE3fBr8uhbzrPdgprqrS+qhyo/pkuY8/LJTFI7I+qj+9lXhnpIvVyCH/d3IO
RaUXm9LLrh7Inm06gvMkyRYobz0xFfO0BwQVbqRXZzFy+0YXHPedmkcDumjE1heROFeGS/UB+xkh
rMMG2fIew6o9VECyjgYtem/XZJ6PEGWsDqicmI0jPSQURh/HCG0C+yAHb0unzY91KdMDEW71eWbu
rXrsmPDYIs+fXZydZhZPjyUh1HlPvJzp6Tqfa+ED+OiLnagDnM+5i5k7ZmZRM85ngDICkGRqqRm6
cTZJttV+eVPwUsdNfU3DTY7FeM8HJQYSwKbEx7wPKakEC4XGuyVxvUlf9dxGmRsEdwBOr7rqYnyr
BxU5QgLbR/eeB0EJwu15tHwAK5Gub/EynnrDD7aB1sp9IKphhyf5hKm9h2jPuLAdzYYQ83EdEO6M
glW8NOataFyVcAVgVDfi+yjyyF4ITGQRmvcQlu4LlyDvYRj6P6IlZdWjp8N6Tu6tm08uInVqOllZ
pOOqyk633X0Cy2Xtp0iKDLe+h2yCkLQL0Nj7GgTZOMMM3/Xaxfb7p7xiYEK0hKCgYBE7KJCjltRI
I6sg5v0xfxmezUadfcce7/F366p0ugi7Ed7wQ2IhPGWr9+OxbtmOQ2psOhAN2yHx84fNJFP/PDTa
a5aEbOctAkhz4qLxBxK9V06k5ohIe5hFwk5lFCSjWf4fOwhvhG0rPiJx0jGUmX35NgGyuZ98uGsJ
AaC87hEZS8VceMqf6uInz7r+tekNoo8xWNsByUN20m9Jj4WjiBXJR6gXJRKSHMWiFprMrhyywKWq
9wZuAsKnjvWmn7AqYsxXHlUg3s1d19ZvicP8OZZA+nT+n6Ao3psU2ZzvEQ1T2+NrgeJzM42dt2qd
8E4YLWAPvfg9+/WpL8mhY1TwOzeifG2mNP9NQsE/CYJNmBlahkdFmxl7oOy4/djzr+MaUb/RUWpH
086c0MWlQr9VExbf0kLXF88pKEbqyh0v/TAG4lj7qXeHVHZ88A2h0fNBkXH1U+8pVOvMhcNqEOnj
a8+5zI/2elbw8FZ7s+PodWrHeOtUgXUklAwt7vDl0OeuXcsf94Hb5kdrrj8Ywn/5Igsfm+bojrZ8
aqceg7bz6Ot2/BDhJAd4gg3KdhO6AoBc69aOHwFBshOaODXx/0ebXulNkaGyzSHxqPCCnZFG8O9o
yzX8fafMQPiL3gh1T5Z3G12/+NKZrx3Eapx0hY6FMfmCxB0hlnfwI9gEPyXBvtR98tnhR0etU9zn
to0lOme2DF4shxjPYtor4AE7BQqWSUwM22Ys954NgS61WUtYzZuFk+tgdrGxMoqYteBQfE6Y3bAA
Jsd5RpGFdtrZmI4i9HOAZTX4oNJrAyIAHljfR69jrh3ysd7OIgLDNtvfxE+Iy5xg4Mwsh4tP92fK
feOlQFFc5u+IRqsn5j5v7Lx/Y3iPtnPHMZNP8cYpnfYKJhh1zBFrGmg37WT0zQfMTobUWQQVoRrk
JnQUT7H13D0DgfzZMLsjPGgWCly/d7UTmg9kGVNp+MYjoj+iC7T4fUqPydiS6WGa6db0DKhz2IpP
OMK7txRYgR+Pj21hiHeJdp9oFLbsSe+8+KH2ymVJRTh2b54RfQtbtms8BO09g6JmG1DBrKOuZGTG
pnuTAuZ8tuOh3PhZgzAQXMpeZ8q+TkQbvo/u9MskGuXeiAsbwMMdAeP2p0SzBEd3CM8s0u/9OtbP
Qgz0d2QFfDrCfydz/lOwKz7qdk50Vw/ip4wy7040s/0iveZN2igiOiNiPO/X0ZPjBuzthMCnMmXG
Fv+5ja5yTE+9Mz4B55YXi8XRxpw1Imtggs6h+Km1GpyJ25DAEGb9Hvg6oPHecq7JwPvh2CUGjMaE
tVGLY0UAzZ8ySrg0ZneDOf0IX7/zhFcdMUvUKwcYACDGaD9gHmdYaIT7ZoIxpiFBQvjS3bmQMPJm
WNUCotwUNC9Bx0FMCoX8PZYo4t36KfYJPq9DvT1W4EuysnzmraLvBTd97DsLaxBIjjsysqKzXyef
ccTAOqn9ng+FxVNjwKUZY/HiJg+qzpL5zGgndPeeKJjv5vUr994dosaUrhYyXq87T33VPhC5EJaN
/8sPbYt6dw6eZ69FE13OxSWmXOVa3eFnnG0kveGPyc1/bXelBu8SKTPRMFBpGz/ZpmUEZN4jQ9Ap
rD9Jyy6MbbaruLUPPhCduX2zGal9W33wEZpV/K6L0F8j2uAGx+YvnZ1hZxGB6EbljYiZFmsucAkd
vP8WF225GZ1ZfIQPUBUvoTeMPwzgzoK2+mNqrWfNc77aoCifCkseScO8cD3iCuJb2T6zayL0/Phq
cFiyeh7A4AzvzmD4OCCoShG7VdtyNpqfsONz9NrYvfrSPs8i17a69scKe3FGBgzwRCnjNISV27HF
bWx4qb2bNJiJaMM6MBhh/ODamzyKtZvfw0NoB7EZ/Eq/lqEmjsaQflc+moJ2MCZA2uNbXbbbuiLF
LJhYWKLEuYQM246J55EQ3oyETdk3Qgk7UsfNP0PesXIjGG7j9TpqF0A7O9qEb6sAt+qa/bloJWbe
inGfacY3qaaStB4zWmiJMFX9neUvLhIOYeNBKll2QgUMn4HzwSHBj7aix0oyCLG6uIFK91jfjN++
wxg/MUv23DW7+wE4lKtrjFsq0PGLjGR54PoMmbF61DpT35QZwQZQX32PI85UkG9DSmYzzQVRKGzq
agaHoOaTy8MQsCeJ5fBhlCBP7NiAj6g7zHxxPWI13kqXLRBglGCdMfRBWMDSgxyEeaN7uGc55736
FA7kU6cVIes1PFyDvJBd39UI1lnLGg5DNvLA2RgQwL7CJXOOvL4lqp3JUu/ULn4orL2mMv8O1JZb
K2cubOvuV1cDOGPx6rG3V8GDYfdSj1Oyaf2Ynm4m+xa43CqfPDbMk3isHc/dOVHvHylP5tp7KiVb
TPHFSjO9676FDCL6h+SaO72z7mIw6rh5z+WYRdgIHftulKepiPV92mEsBAgEAE0LxY6sc4arfnL1
PeIl4AJtozzxYN15wUXO2a0UJSum1I6fIKjujZq82j6gQCZZ5skAXUKi1E+APBp1K5K4gak0alIy
bNMwmXAUyQ9t0NDZzoW+SyP/vSBjlZxGEChYQUhbQL6etAJbNFaoweqe5wQVjwaUnNiow9RIgac8
e+8z78NO3H1XGXfeIL6EAyQONcGb1lwEKNwaGwnxYQZKXaarvJXzte+mD+RYuxkBgj6AqPRrDe2J
S0iBurIJHSSuLpW1/JwWyclG3AIVLcwRUGSAQ9CK7oEo7hsh5aFgz3boNXPfTj5YK+5Z7MbAc/b0
gNC8E/fQ1xXKaFfbgSa42u7onUIHwtBgq4SVT5kgzuiJjtbaIeHHgoNxcEmdY3FLB//THa0Hzt2H
ok/fQqtyiZTJTyCm723X6zcU9ss/VLLSPtRAaFiFnuy24sZRsRtjDbkiMOjNjHLzHJacx6LxaQtl
B32zxIPiqMOvT/OBLojxgQiyM8sEk2AenbM0n/ZTbh1YwLkn0PvZHgj4VYLy6JzChu0AyXhB0UYm
vxOiThVJSfprHJAUqk/9MxeeRxY41Dg5RWQegrmVDe3I1hqUMSu/xnbanKME/M4VUp1xrFpLwyEe
RefGicKj1n0TjDisG4hV61z5zKcGGPE4kT+TeuNmAo+3Wn7/XDN6uh7/hc7KOdlW7ZyY7TpsIWCD
Ovx7FeyYNXy/bK0b6E0ndU0L+uHZRl6Wud3V7BGN9gOGxFKjjqKWeTHqEkkGWeykWlQ4/0X0m2qI
RTli4xUSyr1uQlNDn7gJpPaEXQKz5xO7WPw23QAV0WPF5Gf3+twhBYbdT2JHe9MJb1hpAAYjL/vO
fbbiPgDDnabvNZ1aGa1/T3+AKNxjkUnSz7i3EQcznw5fUYxhHjCmn6H4aOsxfzbNH/LHb/kIJMtM
QXFJlrBpr3gdE3CGTFxzVpwr00VpO2rlsc/aTShG45x43ZdRG4dCUDLNprdH0/SQRMYvfI9t0Tsk
UOjYjnR0pX7HWH/2Vl3fJ4dyWAEnJeMlsfqNZXwGTCRWmBH2XTs52yhVs+wJfH1k/lRaHVzu+ykI
fplMyvx2Xfc5tG4mY5FPnlrLSjBoJ4m9sduVzqSvxBShwiH/uk+t4dqNEEdiPTF3TujvR2WYNin1
4Ru2qNfRP8USRl0JdAOcmj0x2Z4c43sYM6IDGtUDMBkBBu2eQy3yVnHiS+RnRn0lUec7ccpXveoS
yMPVqs5h+LPTcdZDihYuI95gq9mRuHptDvLSGlIAsWZPbkaMGKgs8c3G7P8DOuCaw/rQkO1bzdkD
fK9jN4I0pdddjYIBvIf0nuiba/XK3m4/YILLRXMLNASpmcge2iBDMRr/MoUGQNrJ0IIBc3Zy71V0
XNBKRiGzec95jT+6OuVj/lN1HA6mVZ/tsIY70wwXoYEVBMoORXfazOycVnZVfOpsHevafa71JFsL
Mj9SlnMr0yZsHHTQ51SMB2lxlwus9t7kXgJ7kPBK19lq3XzxPIf7QknNQpxESf8R299+Ir6ZGwYi
eR4jyDqpZfEBNe+pm34M7vDTdke74ZMz6mrHLmsP+fpRRPzCLGogrBkXPLoIHVnYZiExzUI7gkw8
RHrx7aMSGhFqbtEOnELMpXoiiq1NpbzKdQQHstOPLI2rO5qqs55oDxWOWqY916hJXmJZPfsCDT9X
+F2iWF+t+8Q5ghnysYjlj4vokLLSfYvkeF+Sh2wzomiSCpewfopN7SsOoS5DMsYLlJx0n02OzWUe
iDeys21r1DmLDEarlm09IEJq8SZwxcWYS9X6NgfNb2zJP8ncvgIkwyNCZps/3NrQPQTF+DsOU+y0
zXTRYutLG+vnGcOyTFjB6caTR1qnHsjjnBYfEsvIKimZH+Gh2vR9BrC2wqw4jN8GhsbQ7Dh9+Bxo
VO5tk7EpbcIxgF24ciLj1XKd41SlmHCRZuI5aqruo6ydl4EuYCgTLPgmMo8UA5at0lZWs9D2OU5l
AceXX/YgcHxafKCkKKQVQCvSU799EWyYjs6rzosB2nRojFzEWUnYPnl0IboEEdX5Wr1BE87Wsfpi
DPwgjnb+XSKa1JrmYiGz4pqFMm8eJk4qe7qUXf2FDBuk3ETclcNYZSxuoxOVNFIkYaXUZZ3O3LPM
fib7WCBrXWNmprvx88Nkk0Xsfzfh8GFLEEaJQf1YFv7WrYprPVdnzSIjettp9a3gdy/T7gFiyTbC
N1bHmxD1Vj2TpBylIU5g4t4ik1/AYo6LGm/ltLG1dT0PFaENorpuWpBnPbW1cLTnAgPvOkzsW2q9
pqnPWp/5R8lfn5lBY3UwGIaOf1jG0UalwSuENZCG/vwh/Fzyo6wZvC+YmpRpSzCIP21h3XcOUpKa
qXbvw6jqerJQRKFf6vJnYg7mFtU2toS1L3rYM27/VIO7QzqPjwQPhJODerIH9Yn0Ty2GPYxKEjpO
IC5h2gq6claqc1hsgSJecxlSmDLMQQVYEenDpRcHHjCHYtg3UreOhlAJ8+H4FaXiVwG7vInF2cPP
vqYLRzOYD2uQYCeyLnto55QwB7uqJYpiDDR1GG2wzMV7rWEsBQZn02nYlE0d3/gccMfzW3rMRkAK
hQXLqCok0kTjtDLhjW3ivGYma4CM9yr7aBuWuRrznsITuaFWkAgioCKOek1wS0DGB4f+yhnhMEEc
gTQdAyIdyUYhmBuLgMbAPGfA753y2KcGAvjeS+c1MniXh3vXMT6L/83eeTTHzaxX+K+4vMdXyGHh
zeTAOAwiuUGJEoXcyPHX++mmSvx877XL3nuDwoCckTgAGt3ve85z8h8Aj60nP6ZD0OBUN0M9Pbez
gX7fc0baj5HY5RHRqFre7Ix+aGB9mswxDOqSpHPEgpmWGPCKod+5LGlP3npgd8eopvhZJ+iPIbFi
1omxmOPzapCC3Ti3S/9DrywbtWEJYo7x2XZiY2cCS9yMw/A4mzr2Qu2yYLjga6AkoXsBakdEmZkg
iMHE3Z6RQEBvl2wLnos2aLNe29hd1hLI5FXolMXzTBWOSJtHstAc9CQJkEMQuc5o3w4MWoFRm/vE
De702n404lm64+Lk2m1wxCdRDupscC44tZrjDGBw12fDexNHeKiIQLDpIQ9+RF21NJut3rYPGB59
RoPA23ibvBYrFpPHDk0c8FDuq7TiCVFRqN81C3enjyQFSz90aMuKgzsbM6wDLXE1RzVXSqhfASUZ
tlFnHpCuM0fx/V8iDYq1YKxyF0Nsh9o9xNAO8IB9a2aturMxQOM8X+ediLZ9niAuLLptDMAqwbDN
BBeMZOVlGB3imhkIgQ6lZuL3e4oyrz5mcOQwPhfWrR4tb61TuFzXVnkzxA0xfzXJJh5gWyfERTzn
LPKwUGpF+L3qF5yqBqy8wQqwus9QghFdr7KB9XY9PFPt7zdj/5G282myip8jAG6gbNlq0dxX2xW3
SxRtXayhNd4HgILLi2izBGG5eJg8/lP6PTp9Rh6q+o0zMh9+M73xwReUMAJj1LeVQ0EhAgMPMbre
saqo8xrHJppou0e/2kRYjJpZr2DX71JboHGa2oOBnGSTaRqaVUTIc7hum4eQkk6CmAwDAQs4nQDI
YiQDIPQeWiu8ZVpA6X/BT0dG/UpPrY3HPR605shaM6UZllFQoA9xmRs72wQetfQWgpt0e2Y28e3z
T2durj0yMTdGRdsPCdEFxJ8RYG+O7H0xpzdV0bw1Y8cVm786THfdabpKYoLQsUhWGoBix/USRuXh
LpNrAwDUTGeuu+KbS0rRKs7wuePU+VjygWUKZNKAcpe1x9J1b07jN7qL26K1No3pnbSg/4W1bzU4
9oc/5c1Gr/iUMToUXHuJ9R1kHCTH4icQTEzp9+j+p7VhVmsvGK9M3aX7Gna4Gtz7xtl0C+FRhOBt
PTcCNd2+tV62bcr2mVmeDYHPv+kn71pz003UsGolwyd/HPrupXLCk/ysxsmuRWmfmbHuO+uFSCJc
dLLlNJ0Mnq2JPe7DRJwjOMueeAnM+W7U3UvQt6h29+4yvJigQzmTwZjjoBR7pNWb1iFgIWH0sbaz
MKBWI3uemJk0JSwZBqmmk+sTfcGItbDUqeZrq2KoTArjwZ+Xx6QVLxOFDtD+m8kbrpBDnq0RxZD9
yLe24S49Jsg7evohDXknztjfyvPVaxR0i/SWf/IGvo9euvdhh3a+oqq1pMOwcnvW2tNIbo0NuTk8
4F08WDP0STNveLQUPBltauuV1dSU6et7N++/1X7D193yBDAv5HUA28Wc7S53biqj0sod7ezX1LEQ
86T1fRvcA425qef42JAQ5BLGKJgWr8baeQaRsXPxmmGUu66b3lpVmfaI7gSjyXifplSqNKCmKwTK
6T7P0+dJm37SVVzn0tkJPePO6rOL7iMzrODfTF1ztmHtr1rNxkQZ2qtqsG9rM9oRCfWzzGm4xjVs
4Cl5pvYcMxKi0fXMzlwjBLx1b0L7jcLWOZ+hYcK82AZAdABZ7sVoHkpWySAqRoZHu7+LSK/suEY0
Y75ObGOPL+fYp/GjmTLx1qzd0s1wJWFzhhpubsxELl0XSPshOmKY/hvit9DdOv1DSBG4gzvDsLuf
7JK+TaBfYW3cFol4kBd+p6Voqal68EwrBzTMcGeIQ2os0tyy+NxowU2OM7Ht/Cca7S/wszepM51Z
YTNc1fo3Y/ShG8y/hIyxmKC8zNzyK8ONODkDZMzREGemHlf1YB9NvdkXrYysCR9Nqg+gm6gmmDcT
qEORVt9pX7+2kw/pEB97bBZ7b/whcM0K2p62tmwaJi4aI6rfae8wRH/CVHyaTf+pjam7U4z4SUjm
45xhC8D/4nb1M33Mt4W5Yh++6U54by/tr6yOnwg82WVOdk/P+Qgjdp3NNFrRVwQivdWHvVbWj27c
k0fKrRzk76ZOH9i1HgQW18TpCfChot9t5j773mj6pcnb14K7XhPVVR+nLyDxX8dOAwViEyKSeYes
KO4WWrBWSe87MptdnfEAKsq1j4QaEu+GZ8zRJ5/HtIy7knNi+f5P/q+reozXcdvsy+JJp5Pm8vys
jeIunR7pL32Qh3VTR+ZNm2dveUUzziO9LY6ukmW68V00J5q4Xiz73FjVR4J0vskIJ9V6+A/mBU7G
yYVzu0nomWb6fd4mr6IwTzi5qeexwO0ZTLjBvjmac+WAH9EpNlZejXu8uom9ALoCzRS9G2+tpbod
TdTUi3WjwXiYFQg+OrUh8F5jfKS49NDwTCGLK7qURr6KIJ6Q+nOtMXo6gBtmn9uzMO/6ivXTRTgj
MI11VFCKdPvu7JZy9dU025yML++WJLWaARzxSyBQFcqLJTSLuzC6M8IGAJI/4eQlUUELcTh7xAKs
Q0HRChVliI0X9QQAc8lVjW7tIT8Qj/Bo2P52sOa1VzoWaUT1ttOr27yDnOo9WOl4dGYLcQIV/sh8
Qelv7YuJEpA3P3iurMaMPZW05nYZ7Ot0Nu+Ig3q3pvgQNbgUiuUqpItKBNtNkbVviB0vZfEYxMgD
MW19m/23MJiPkzP9KLWKToph3nRtdgnxsU9Po1F/H/vd0LRXY9u+xPb86hE/XGTBc+xzyyFVhLbd
/Zgh/NpUwWmL7CsoI7jamU5ZTXmEuQovIDoQnVTQGqOzgS4mQSgxBtTiCprRmSRBL3siPhlB/HCL
JpOFGcYOb3I9Qp9ic9sbYlczzULK+mBoM1gtz3iiu3Ud4HhCHXBijXNI7PzZHrjtSYDl05ezzKaq
rJY07obLj8KTg0/Isj9mfh4a/jYAATQZt25dPJZ5s4+se7AC3/AIP7iOswNUA1i0p1xOnBPRRswh
d5oWU6B24Iwb9i/572aze68D/Ynr+Do2qAs32JdX8h8sbOPBK5xkk8TB1RT1F3SDJ5YdhzBOnszC
3HVD+eytG2O5dow4WoUT7Ps2Hva545+1mP6z/KWpqL/1XiR5CR9mG8N6KdzH0qzu+3jnxWvINTj7
H3wkJWC5NlkRvJtgdpnVOhd9WXiSB9AjYvxLgNCIg2hpIy7P1tLvUwcyLWr4liwu16YoomHVpStf
daTgUmBucXGOBrkU2czjYBoPjTfcBqFLmdA+hmN7i0P+eoYBFRHvlS7W0X4ZeorY8+MAmmEik9T3
+1s7eY1kKXMsP9LRf6faenQFPVDYcW7kvdfA2l3zEIX5R2j712EcphCE66Ovt9/BN1xCbJkofI9E
+mGwhZFh0MrR2nwzLwyRVUEE80wS1Oy94fzVNw4d8pxQGyMb+SozojDJ3oRGIzxt49FWXaddgXQB
2QAdKOTFyptXmK9yyIza6cUtagKcC2CBWgs0ubPWQaojrC4PgcnwiGriGhHxoWM+Af9z9f/yz/+t
/BPN5X+P+vyUf26+Z2X3T+JP3vhb/Bm4f9m2jxzPDyzHsYFO/fu/ydLef/w7aib7L921fcuWjTHT
ddw/6k/b+SuwbZ2GkG8anudZ9h/1p23+ZUPQdj3XCgyKybzr/6D+NCzvn7iffIap61BGjUBKTr3/
qv4M9FZ0YVhr51QjiKySVjPBPbLuockg/MqObcSQrDHKsmKd1/ocnpAovCyFdkdoh0dDW5+BwwBB
H1xvZw5EdBkHqJRzbvMMj8a7qN/k4HpAf1ansIEcuOgowC1BM9rOCXwA4B4bKeXqwJlXfRCvqrK4
kAf3Yi3tPkJRQGFJ3MQTlvjavzPk3aGXGPOsBsy320OeMIJXvQFTHZRP9C9IRJp+MN1jimczTBbz
2cZz6IcEfGXiyskMGH2xd50FQOR0OBhll7xbKTCwhUeZBkJKby8Z/Z8VqnBvW/WxzdBaUgLNt9jk
nSuDFW3LQx+GqOAxIKDn5XvSI89JuRNwPpe2v8Pr5TGFBy0ykdYUknoY88tJTnhQZ6N4B3g49tmz
5lFcBM4WU/XyVtnYImyktpf19ASDyPyxGPZ27kYUq7V5qfMMmoXz0I2UpC3yS1ZpH2z8RnvrnOGx
qsX3DqUUQaTtnB6NtGlgG+KcIYsVI2jzZOjwM4lS6RYeIA6CSJy8kE0j91rzvA4sx7PE2wwlxght
LK6dgj8341toWa2juRnu0LuU68pkiVsl8SHTjy5F4Y6yuL8gFDb67Gph7rv2xxDulpl8Z8kxwHFM
KPv5GfP/uyxybum2PtjkRbh8xi7rKxoXWB6BUwKDsrDTRgNW2VTTbkJCNdeJM703RXalxZpgCpsn
pFRd8uRSuT9wOF+PVQ7SgS9hxgp0mScUsPOQbYN3eFvkjTb6uurDR/Ll7mLOtRkm5X5MBrCaMP/9
qfaOxD0zJcBh3Bgz1d08fuql/x7z7DXpg9W58obH0rfbbZz3BxC12W7wmNk7RJC0nMzV0IJgnFPj
W5FPBGZZqk+TXblAAnZGA5YKtU5MfcFp4xtrwKdheTyq4kG8FH71kqE8WQn92fayb1VW5WsUPhgO
PHDWQvyYh2s9ENcmmZ9+Rt+ntmFtGq6HqGvaVR1cp9G9LAUkoNhOVnM1nppI37QuUaQWxnGsEjem
uPG0CDoefdLFKyUHEzYj9n3Hanoc68vKKknkmUZjbXVWdv21ad3EBsXBn1j4EZzbLBPc0OP8QpOy
XaGeDv3ug5YTWgYfcNeC2wiOVvFUwbcOkK5uafetjcV+hZ8wECiL7gy0FtQSMmPFYN3nHU6qSNdY
cVE6r4cGIzrMuqBhlut0NKJ0oaOZQMA6euHyufd1TKtZlNIWkY49teltaRSTL1u5Jwfj7WT7L79/
KH1dNe5aEsyUrfVzX1sqZ1P04ME/X//t4wqexXYF964y7f40jZ1x4ML8fJU1fE1bI6EXb5lltzIn
QhppiAHlEU4H8YPJ0snvkx+ezjK16vW6ObQR0p6ZUnBB9pKXhMEhTuVsn1Zgd6qCkkDcBQCH2hut
6m6eM2rkfw6p42lj3iRT4u2+fp+1zO93zjxLwMEVoDJKrFqmn1Snylr2xeKZ+yaRHi51TJc/UL+i
NjB3nGNEF1W+6eud6rcSL+NdsM9JOrCB0sh3fn5Spz5PHRiS9BIF4FT8hqvbGcqHFgTFLhOJ/TgW
2nmeMdln6XeW/R59D8nRt14pm4QLvZmgTvx9XXr1nSEnh2M32Wd0X/u+7lJAnuXjOFMf682YvHFD
3LhLWJ4QiUS0awSWZAxkTLvQN5EjFw8XVNrUUSkTUhfbWQScO1Od3mBSQKcxD4+4TMlgHEAEht6i
ISvL/VPjmfXBjMqnVsptPUu/0qoKyXNaeds8Sbdd3J37hboPZQd/btEpQDCzkIA6muQVwNEgVnQ/
TWl3U2btMTP18lQt7fe6NbyDJpjiA0d+tydSPSTD7hC3g/+UEA9buB7QSzSz20rzi6PmR6/13H+I
uG8vrh4SNAJLyKL76mldDx+5T05LKe76cNIAxXUl5b0Mq2x8KdI4hHvvNls89em29fSXoWPRkkW1
f8oCHrgtSNj4Z19NDbjN+4arazcWxLpjF21PhkAcMwsQtqQyZxtKidzGBDsMgD6PcNLivYse25Y3
Viq9mHGDgeCgXvsDxKshOE6jrxcHJV9SG8T1t8NA+5/ZRHGaEp24+q5rR3obtqwwQVnhFmm5Iz1v
gCaSntyJfIk1CaHitJAgjCYuQCSkbIpyE0ovbRrIi1EdVK/nSjf3VT/v44m+0tqURly16WiUDxV9
SizMbjvXp6nFoqBp4ljRhoFmjVW1+bOnjn299JbqWRNIiHQJ97ekjHz+dL7iNk2YKxwMMsQoMRkE
Usmf2hVBr4lJwnDRJdaydo12VYk5OSoKkNo4huWjxpPOR9/xpS7d+ea6g09WG45th1mBaYOBUEwc
igC/wThfL42YDijOiQHduQt/cpLW089dFnbNSb3WRnsg0qb6YUdLi2uY5b10nHJF8jXkBEXo5Bx6
82FcZJ488qsSHMkqSAdnrc7rogywsTzFTlW4+xokpTrLMSZavuHqMCgogBSpqbPcSwBAKzdqTx3L
5+wDSQKCGOqLp5JV2udGXQhfL9UeoJEZNtlEjqM879TWfm8S+VIdq4ByQiBo3GhXuPWTOvfwptEJ
qF2DeQPlEoyfNMCdLRq86qgn7wpdFII+I+VB0EiV36jCFqlNh3Fj2wsaNV/H6Fe1mIVbY+9M3QE8
PDDwPxsNYsHfXqofqGOL+1qX2MSBz9A6Ut+putzUHrpRF7UWxiR1vX1tvq7BrwvRAz+gc2PtB00n
dyLK/dtMlMsOCnN5UhtE/JwXbcBmrl6PCTDlPKk/xrYrT5/n7vMehR1Lv17erglBFQdThjv9OXEe
4TgIbP7FOUTiKfGOPVIVThrOUe7Zzzv3c99Jqx8eoDzwdpydr1OkTts/HPNEMBD4I6io/bl7XWm5
ddW5U3ev+ompxeG2ptGqyFqfN28DhgI1FP7dNiU8dZUgBzoy7VslQvIM1C2jbqUYaf1J7X0dMyKw
GK1J1zsqGypsFvNoEqO9dtq3xojAS6K41M8+f0EeK6OuoGLWAyHXGQ9xRIC9+7P3D8e0hshAjbn7
yvb9RT4bu2Tn5URkTfHSnIlT25tq4BhY6ag9EZCQgObhTZ1CQ/lS5GlVLwub5NPPM1olwj20qUb3
nFtQ3ZJlG8dw+yKDkdKBKk2bMTo0hs+p+RxnbwICLD/vRsv1LKpLKT0reUu6LbUeo83jrbo5XaqF
v9+Eug0ydNEAYeJEi9oFgKTuVrUJfZ75q6YGUJn19OYDeVcGjs271Zn+2+vWd2mq5mS2oovhmvs8
w/I0V/Ks6+pgMXQa2sh0p/8Znp2AWYR6qfbURp16dSwk3jAUdXD4Gi6JGkcCqkbOz10+/1VA+U/X
WUtorXzIFPKPcecM4Zmv/gRIQPIPUz8zo2bZqt+YDOZHB7WrfsQ87Pd71cuIrI0ZRrL2PlRVHL+H
XUaolDKL47jDl8sf97UZ/sUxoWG1WX39TlTIr+ZffQTwTTpvS/xLfUyu3hdG+tlxrGT/t7f9q/f+
wzGCE7GatRDWkj//Qz33vnsjWBH1u+UEtKkFPmE0BCmP8nEkDG6fL1rI0PJ0+jr2CQ+B9r7T6Qzu
pzE/F1oPz9iV50K9LZoljUS9Rb1ZHfyHj1Ev//Ye+N9bJ7WuhPzj48b6ZsQm1WX5b39+3OfvDpVE
Bfh8G4Y1ZHv1c7VRiJPPnw6LDVSSC0WzK4YJSqNMdw1dX3i61eOxhSO1HfpSNAfFlnA1IC5J7DMt
EGL/ldzzibWoVN5PVxrZaXkgm+g3y6JWs4TY5T8D/OOl0W1nq/zXeCzCnV+NNG3wa4c46OjTgUe9
mrUQpqe8A9HU/N6ol74aedVBuvUGwwXd4UTe6p8bNWyr3aqzuIT8ubvHrNvtUDf/LOyq2SrGgPK1
KQyBemmrJ0IqnnwP2CNyw3KjYAM4NQRfW4jOj79FHdL+EDqi1HD3AyiBLiCP69DKyUAsZwmJfDT6
AZ2SQD79Ijm30HgwSDksu4jisnU/iXkd+5LGEsunJm6v9qT2CBGITz0XohxAnVx/dYBabHuZWkRo
BDHDcmMAnMCz2uPYZ+hV4UZqr4EBQh7KcoBUw39EDu3ZaDLek0Nef74eSRM4IP7AyeDo5SGR0ylF
fihMx2aUDF86GDQLGcVMFhc53Hzu6Q78YNxWhbXgW5V/p1+DtFF7GDcQwC39dVo71PJN2cTgFpd/
uNq4kuEgQpK2IODT+RcSKK7LCUXJWh7jR6wtOBDDYpNigjmNMWQxKoD7JR8j1Mjybpy16K52ymmn
LpzAKMQJ2TbjqdoNEZDKbt8V6CmZDwe0RKeeNa/VruKUCGree4GI1JIPdQUrUXucI54LXwfJzdA2
wMOQwcg/4mtT+Km3X1ooOH+Oq9CrLkKC0rVAlirbaXaTpt2rTxvklELtfW0UhqUz2m99AWlLfVCu
nl1q150KvnibOEurGZxDZ7MYIxUh6g8xnVJHzsHVplaXmgOjJsUSp2caJ1j9QCuRLfhd/T2Up0Zd
bX5QYAdTr9FMsxvjpuHkWt/BLJ9FEaHZVBef2iSKUFmI6BfFvnprUubko/F/LWi4jnUlplMQjdMJ
PF/GYv/Paxq8pC9U/iaU8NBUcmVKXzpw4TLQTFRHE+IFt74jfghRDyc6UsMpCtmol/90LCVCEmM3
4PWrwRTlbY3M+qYPG8IyzC3zGgpFQwLF0Q53SzFC53W1B0KC01Oihx5cNRegFQGLe4/MT/SxRb2b
aS1uG91f7oziMuvCO9gBnPKqfqjaxT8j6X9c7DA8tJBn0IG4r6Yxx1fS6dyUi37X90Z5lUeHKvSv
mW6n1/2sW+fJQNSWetwQUqlkwFNODJyjPtonqrnPPgLzYzaQrouQ80IOhazCdNZq0L3TmFGonNIh
PDThcp9BRznUrdedq3G4Giw3PIy1nC2Mzg6XLTHJrnbdeyw/5jatD66HdEWDYQbUrKU10+Y3IjS0
LYZesbdnrmi3dvsjqulDECGoi2oHXIq3XKVJr1EKnr+NVkCupDfOa+GN1srQAICaWLmOnTneUtmq
zwQ20I+We31Wf7QWwYdO3VZXVqwmuYWFNX2KCXCq+/VSSblb3wzSSgdIN/JIOQ9RODq5ndzkOdgR
g9X4rkjXWN3RqVh2eUjpIh8Eivpl8GgkYf62+sTfzSaJMoYHw9wWOoCzHKE+PSpidRpZBonajUPT
Zt140262ov7K9AXs56ofNpZtpmvctujjfP/aEo3YeTSyQUohKU8RW/jVvVNpjzk4GZhnCIQ6CqmF
Ras9Kc9WAF2eUuu+z+mJ021rV/iiio01kYweDj9LAphK8jl8WpebOrQeHeQf1yE42IPtzE+TbuJs
SAUAO+kBqOLF35JN91baU4N9idSIhsr6nOrvbksRVww/UaxByF10KvzBYZnAC1tuf00AE6oRazR3
DWztqyVPL7VrNHuceN0ulGZo4Uz6fWvzsBxFDkVcyOgoyO0+T4p1Rid46CKTiE3yNymCr6caq4ij
QTnQ0JF7TlStJHSIpIRyuYrmSOJ7CN+y5gJiy2LO62KKaM+iFM4JNKfHm8mCtJZ+ANONVz3TPjwM
QrYyyQzwClinlpZSauIfrmR0Vj4b8Q0a4pm5rIeR1Cr9TdfTzEj8+qNz5HzTos+ZscDEVFxu+ozI
3saE9Td1OqGLE/Qlq+sOEeIiIpqDjVViegkTYwsamig/LtC1aP3bUC/OAUFYV7XfHfS8Ko7kzb5X
qE/WpUFKw/937/5X3TsLG8n/1L17/BDio20/Pv6e1Gd9vut36843/nId6gYesXiqdwc35XfrLtD/
sgzH8lyYLR6Rnb7xp3VHLp/r00sBW0BZVPXn/kT22X8FPtC/gLae83+P7NP/CdwCSS+ga2frhuXq
AQiZ/9q68+bG0uLREcfYIIZATXsUkm60LSBj+rOadZUWSqL1ggN7rdUlru8/8zH1Y62YqSqpeZh6
raZlak9tvqZqokclM/V5SOEOe4uc3ihgkU5gFY9b+fpz17eao5kH3V64qPqZKaALZYHmydmP2lOb
XlUZ8MfMO622bhUgzVB1QbU7hmVApLqsN6hpNtnTFAkNq0IbJDUBkDn6Uzxqx9omm8OckMvYfvZM
zkFNLR7aqYNhrlvOI7PaqQArCaAnHzDijONqMoWBNFGcE/K9AVPXuOqAeKdI23ZZHH1HcUu021Q9
NQbQ4y7zfmi3lq2/wnCIb2YzPTnxpO0yewkPMQsQPFakflRVfkt82d1ox9j1ZgLKSCGkV6M1GxzY
q7yPiFgbmBjCFsADFZFxQoBpEk3JueuAAI+QbUgxfKka6zxPUQpPxwKaX+ItIWzvzFT8fsrbfcIE
eE2Jo17oKIxPWTzEuwJEbD9OLInGamdi4SP567EdkZO7IdDMJMe2LkAKGkVxjzc5Qzjt4gnWKmfn
Bw9+ZAxMg6HaLYb/ImgyVVUz4aZDzzrrEDUGEHVGga5en0sCkuHfAGEOjN3YIDQii2fbobQo9eVJ
iy9jl77mLO9EsiwUohBpIbHbZMyX6dz148YLbEzmiM5GXzNWvYd2NHIeCs+wD3pCiCG23yzs7R18
HY2VMyAXA/uV6VOAT2P/Go/edLBt45cmNHcjEjOASlfdWVlT35vZyRkajzaVRuwEHqVI9+wdTdoG
URUke2EYPZrZ5eIFLWIoMpM00uL3SR6co46q7tQw5+ut6dUkxWKdlYmBCMcncTh030f5Ke58naXT
i8AZcagStJuspN8S7Hk74q3W6kZZHtq8LDazOd0RkEzDFx3vhsBoC2ac/SPqXCi7FrlQJD1UGCSq
IygDE7dgs297RNSd6ULeyfZNkePY1MdLoEtbcU1a81jDzxbRLPW6uynuAhIC/YyulMXU2WV9NiQ7
vE3HBeNf1biohGksbML7wMyOjj9shD8M8G6dBzMZ3smUo+y/lPddp0MeIZtX63nQMqztqsacjzFG
cQP6kgGVF6GcmdCzai/ka+I0mZJ1OWUNyUrOBmMoN2J3EK5oaUbj4p9whGVVbZzRrz02OiZGiuVn
fTnUtv0TrhtuLmKTDm6pXzGLUVr3mFLjMOMZK9+5OhCf9WNCnJsLXz4iZ4j8TTIwwOZYc4AZytvQ
Loa63Ue0JfZqkWcUsJkzQeYOcVN4VMed0dFdKsuJuhEuUSGlT6y0tq0W7ZOF6hL9GK1EOQi6KAD7
U92XAIYIFnhpx4D5iW2Z29nWcbUgQl73VkTSUhy1R7AGMh4p89DJGbvE0TdjXby5bQCKgTL9KggH
f2XtJLTa+0Ai2B1cn0C/SgozbdMuN03Wfsu5zA6eBZ4hGvHTLCxuNKGjzCb1r8WVVwXXpLRyekDI
DVKj5Ih9qqOFj4OAaHlzSvdBM8I9HI2f9XyMCgxlEfZkgzIGxl4Q3za3BlgFwAXi1pX/SFkX+wW1
6T72kACEOlg8/MPW1Dh3vU66I1SsMkIpkUx305B0Nyg35vXQNBHspodwCqLn1nOwKczJdMBkQJbN
uNb72SVdcK5WsalBlE6ieT+gkV+QDzpBFuDW0H+YGa8KPfpO8FVD2DGaOoxFknhT5PAx4sschRqU
LEbOQccL5ECQ6vJt1BKbZscgqeswWQe2+2xNSB6mBBHAFEX5egJxhHRcVol6shkFWWCIqcCjjjXC
VsQIEMOoGdfAKvBsDEBgMXfM7nYY/Q97YngZAFAdZgK51tWxRzLwlrs0iEKeVH5TvDj2L62AJ2ho
zkBwXIJxLYE7UP3yS2GesnA4aI3RH6Ixf5yKkKwYzFt7kQ35hrWBe+egAU9Fu0GqRk6IwbjZ/6xq
oCPhYj1TBCM7OzM0ZpIjTCdBQj1X9bAzGaYqgM5RPh89Vl0+KzgtJInXMGBvy6AwkyblUcy42wqj
GBBbvOOC4XOszjkjUAOj8jYM9ZvFCmhlG4jh6x7lJiFOCOFT8Y7h+vtEgBcUgXWvTRidKuyoenCi
NtSyjLjVPVI1ZpHlR88MX5tSH49+3POUiYFsFPHecUyQEp3w1rm15AcN9c++oac9OmQgUMEo7jS6
mZgySTTSTektKttjTEb8Ju4awrDP5O8hXCF0g0z09H5mFblunxsYKzuNOcimWsAtjoSDTsE0Yfau
YU87aGlT1H5lvSaVq7kVEjlSZvFjXfAsWswRVJJetOtMMGiM2S8nGiisjlbOgpO4wVTvzWMLeaQ6
BMN8XfVM73160u6SfwOL46yrGnGS7cn5i/glAldbBw5yWhFjtxI8VKJ2vgX79dgQt7bL3HS+Gkht
YtpQEw9n2ZfISLaptjhnyrDEBLQ3iVtFO8eqnxsYwPtZd2+0dEf5ctprrX4L8Jc0XpyAW7h4GiR8
rGCu7V40zTkEDitnUZo7OX2hQRdu3Kg4p4Z+4wnngTvnRZfAg7qqpn2TxZ+JHyr2I2MikbWpv/XM
S+X4yKowUToxQSb24ODkj8t2k4KKKWpY0uST66dSbqzYfKM/nW50lp1TL6jOZgzqS5bfx7TB1xga
36iGFFsy3w7EH1h7StQTY51dS1+E86gPAo9JOL/qPni10cb/6McYDRGum9gIxXeVOdIjkTwNmUaF
uiuKi07Qw45qwDpKXQS3lXNgIbSieAnTOfgZsiJE9xxCyUHniusDqA3zicOoae+M+e0OCfFt1BHO
oSJbXM221u4Y0EZ0bZ5ZQQ48oCbMwp5hQOQzIraEsFmnxdmabcJCy48dWREOee+6HL9T7Pyf7URT
DPWO+tPFkh2KUVFv0SJgYKcwuhktKoqZdQGdRAdIdltU0xgiSnQU/JutlKsUXQmGAkt9u3elK0lv
N55F2VI1yKjdPlrUXvFZJ9cKoOFZ5rCf2vQUubGzG6f4VqW9zDZyY0oyhPGmOcYHKAiqp0gVrAYP
419E2+GPTB7m+Bk7L9rzHjOX+u+4ATykLImPXlAku3xAU2HU0yYGzn9CPbJWuT8Iw5M1xn/mhIGZ
77Suevxsrs/MpHf9pF1TPHGORa8wM/ZKdYoiGiLYGIpsa8ANrx2NhJnCxdRJ8Eft1WAca/Ks8xCh
cZcM9UZPYE3HYV99tuxUt64I3+w2RKDHZJkyQLThJtEt/0J+ZnMY6QNaptvuQGoNMRXMsc3DTT/3
ULc9yMtAArYLyoZd17gvPqmZp5YC0CYOEEw1ebScSl13t55fvBUA9CnBoiWQxWmPeVQHcMGJxFs9
PBSp/zGSzgCrosRTYWj70sxPQW09TSzrszp7TGrNpCwjUSmtRAKk7vcgoc67OHEoYfAWX0OIIWqs
mJtzOxlR/rwEPTYSnHJREbwwD4yRQKVXpXCTXVbqO+AOHwPkpy2Q8TDK4Lrp8a9uys9GT4ZUpRM4
YqJX7qwZPQGPQkzsu9htHQpyVUP+3jwwG9U9os3LesVlhO0s2gqdOZheVd5GTNm9RqoAJvhh6/h6
ffhsWudlCzp6+E/2zqO5cW3Nsv+lx40K4MAcYNATeiOKlE9pglAqU/DmwAO/vhdw67289aoiumre
EwSNRIoicMz37b12SeJnPR4z77EaHQTp86EPvlLpjscJPNFOqPzVBAuarfTJ8PZwV+BZmoBzyMGB
h2jXe5ONm4VvjF5n+c6KwlvZGYONtDZLTpQq9YkOyOQSzJ6/KAbbnWOSODF25yhST12P5ahoZXfW
3GE9Tq5xHNuDnFLtVEfNJ6uH11TBmtOc+mwT9U6Au7VD9KZDMjkJx5vjvEu1aamtn1pqQpGifFzb
cLkxmMarJapLSwp5lMUbipphmzKW/3VRW332IJTAkzdLSuK5sUA1Dli+VSR7FJrjnJ9h7GT3IUER
Hv2S6mCma9U6aNO7dMBFFDuax7AiCGPJBq5uF0oXO0Ks7tRzVt6Id7byAlRkGTy6KLlEfh+dxltG
1sy6b3g5aQbPxRg4uyZuwnObTc6xoY2AXRdfhxNnYHvlayDhq4VymklsnCS2InWSojCqbxR4vHdL
imvTouoMfBq0Re29AhtlvTD3YJbTfAwBzTDwoH103mUkPsKEoBVYTXexMM6Oabbg5aZzGtgshGxM
UuVUbRbUR6WzpJY2xb65oZWk3TG0PrIcb7kosm6j3O+FILIcdH2WYfq2+YAtiHN03rtaQfHvh7Rs
X7uiHnY9CKi/HlcOFiYz7MrtcvAdWYFCpfip62JZpG8nGtKLAGMRvFCzM8ApqE/bnAAtRCjesZyR
QTTZzSabC/ARnoBTOoUuSFGnOPRz5kVmNbswBaCRaqrbNW8RgxFKLd06RWAq/rqV9A5aDMVozTxE
CK9dV7g2aV/nRAixJqF70gR9SxwJhvi+YltpqRu0inCvO0oeJphDUnneqZuf+3NYHktjWpCBNpRb
qKv8ZpH5JyeOH7Hdyd0wFgnyxQcx4/yC3B+/LOoq63EutsYFOs9V4Xj3SguCfejozMye9DeNoqeI
Da9Bs+C6WySNP/qZkY+LhfThIkzWRqT/LqnqQxBtqRVkiYuZIq2wSkNwemAr9g+10Sw58udZ0iBS
D612M52WA1pf5M6tIN/HyRg2Cpaxs9JyOcyMT1Nzjsu09udhgenP5hoa53y6JZduasvnvLE8hCFo
yMbI+vTrJNgZvujPk+SkiulhEMOlsVrOipnT159zp8uKXZvH+bYcUsVWPcVaBjYIT7ovvB1jgM7s
QpKxGWbWbTlkmv5Tb4snu5H1mhCqF+WZLROnv40qopWSGCJ9ZaPkEE25r2qBZNO29nWc7qWmpkvI
mUdeV5BvzMSw7vRY1ivsjAmF+Pchf0QtlbdzwmJeBJsQm+6n1bWQ7VKikf3JfwjzSj6VJUsDnahZ
0Bn7mrbgzfcixtUw/dVU2t73OtrLZYvG1pqKDazRkeTnhMgyVhHPbWieSSwmrglLN9iRAlSP+Jj0
7OgmXvue13GHH3BVlLH5VpexWFmY7Qk0or6f6Ip/VpCs+7hGru3qw9G27N9Nmz6HeuYdIIXhFjLl
PuzZnvkhQugJ/P6U559+lhlfuaIh6vRvo8hMzHgO5FiS/zYiEOGpdztkucFwX0bql+65E3QptpZF
A8eLwk537gvvaDdCXjq9KXZeRmha5vYeWfY/jT41zyUg9cx6ZAciMNJmwHkjD9ozI2IxTuUxRiy+
CUpjZoC1+NaDwiKhOKdHgNhoz+52U6lcHRK/IpKc/LC7wIof7f5zHMLkQ1gDbAtSjOLBfJ4zxdy3
NDDwW7rQb6vGNp5BTayyBlTHgB50VYb5eNfQBNlNmmcTkFN7d2GRWKu4bow1dMuNFwDX6sLhVJa2
sSFMfNxL87sK8+no2HG/n1iOsAFxtW1a+88FoU+EkbLAiKU1XFRdj1sglACw3f5nqkX11c7rtxB5
+HoR4i3asNYL5IaqJevAuWuuzR3NMUoytM41qRItjgUc6muslPoJN/x0cqsWko8WPy8PsRYaT7cl
xm85LNF+cW8qkHWTvsExWJ26uX7bzAeNFoWH9i1xPVz4INToIHACpoZeYGsPXpIW9lPVAdoKzHD3
R8JD/NONXT0SzVngI5aiaymcl2ZQIJFmBdNyWESQLlkrQEggns4zjgpvNYrg4/K8Ocuc6kU8kYes
FTJ9IIxd1CyuF6nuInJaDmKAeOJz+uo6QvDWCdFcLwytZdFDdwgw6PzJUyMmtDk3XpedTsG2Rmah
gcDWyA8DJ4pjGL8M5YZ7qHlHvOboP5zSO4sA6irpvSuUyDWINkG5ZQT+XQZ8ed1AXLrWeKgOBnaU
qt1zweQrYA2MH9ptMBJzDSfOgDsNW9IanN/dCOxptNyz68YG5b9Z9NK34B0fwwBKntHP1DeAHYQa
PzuTGbN5oXoczdgc0zeSTVmoa6x4r05ZZFor+xaIwN92vgPCbuz9C2crLdyxYIgsxCYEkUqL1yWK
2G22JSmA+4IWZuCm2GcoqlM+moGi81AT3FpT3uLOQsSYBOAkBEF2sXxMgviboha2M410ANwBIVZ0
AHghYt7uJYkBchGKtB3dNgFmQs2g4itYEbaYbMlMEFBHjHFXxS9pZP5uR4IC9QiTTR+En+zjr20w
kIWXUOmpicusiIgXFBcZHrvdoJiiEdj5K76lxCCQgjTiFdXFjsAUf6AdOWeaGIKx3CUTtySSYy0n
grdlDb2wMecGHpF9vXuXgO/btJP8mSceZJb0LlNjT0uDj+9Nb3YvT3GyVWJIrspLqdFBxt+UNaQb
qL4lRd4N78zihnRj2sfzGDZN53Y0kr1sp6fBQEnK4jXexhHV69rEGqTM8g6eAaVNLTaudEg3mdA4
Qd2IVjHFXsNiKHdI7KWdAQPHUxeHWmlKQ3HQqen2nkJWThndrLIPyID2QWT+SPYIrc1mujdqmr7k
361Uoz1R6H/aKp/+S2n86GrKvvMyNu8/dXbXRCniN8qm6AdUavFYl3zsWsVUz5uMgjPLwSgNntgI
xOalodlJVTx8qqdSW1s+Mx5SkXVeEsUmgotkTYx+I7wM8xetRkvdyXg9FCBALEd8SeVOO9m85h7h
pCnELFo/r7ZVG9uwtay9bNJLLymFeATcsvArsU+7EP5hDTJlGDH7OXmsQ0Mc6Nlf0pjZLNcSf93q
iP+HtzaO5BFD/rPrpjvDGb1NyZjFrFahk7I3IIbRWphDQzHfKHetgXcbvOEhtZ1HIWgIRJ3nb3Vy
nCfDuTiU4uoaDF+alRVBRqBFMsjGiY9+QcNAJioD+4rc6T6c3dHBBE/ACoWAHhqXnXR0eps1yVlg
FTyTEG3zt+Y1v0wR4ogpynWgEW4Yi/cgvIUtwLyRKE2qhmRwsjxYUTihgIXB27Udusp1f2dkplgb
MMclmg3Mw5Pin6UzqAA+1KoPu7K+h6+cLuEqDfKLNur2XRaEb3n8xU41pHjXJFvU9e0EmFonbnKT
4/CI8BFMHlUrS9sBBiifa4sTRE5PZKi47JfMjRVY+bmNPoq24UrrHX89OT9io+8pD5gwr+fQtySo
NmTNnsoE7nVZjLuupyRghaBgAt2EdECZZaZg21kM5eNHEcfdJobKZDXiZ2RCTVI9Whli217zjFI5
ompiUQzABm1V7JqB1NGEamI+Gs90wlU17gKfa65srWefqKqDP5MwiuQ5sVoLU+qUbxySEJzMc3dh
jANdEJwRGLT2SxtdPyTgtUnnZG2oR0lhpGfVU5MrunNyqJxwrhPSXtZReZjyoiM8THsE4Nc8hZZ4
K0bvPU/Kgapb6O0bhvQ6dO5xdH0HMRqJsQ/MFZa/eYMW0zPKmY1CVlBxgBq+nqlSMmXtUY/hCVns
Jodkoh3bnrqxh3tr65gFrBjiZmFSkFDNxEauY6T9rDEi2z6mSKMGYjGrruWAI8+tMFzJbs/644uL
fRNWOl9jPswITMHmOtTWUlzN7NwZXGkqfkGegbEYNjwgbJoVdWC8yrSJcOe4x8nF5Juj9IiGuYAH
QMIqqjuyR4HfpTvWNNcalWRFTOpaN0NyFKvLxO6Of0TypErzW1TYqWmZcO4AVpDwzf3Qa4+ZSi/h
Mz43RsMzgd10gJTDv8HjJUjXVhdf61e1ln7ghWOxEjVvNBHstTLFNaY4CN1JOyvCIlfWBJDPJDQj
TZsreEEiNropgxRayN0EaQeCWmkJDZL0rqpCh4jeHO8VRHhNKVLnUu+r8cElh1PpXIjkOnbzBVVT
I/I1ACcesQKqZDtgl1wizBM13jk6Ngwu9qytqAf2oCO5llaiy63rgKDOffC2Dj2HMl8DMf2guvml
kHruLMyVQ3+Uhqc/R4WkHYQH05wXiYH5FY3NORkL/chYs5mG7OjoswNJBlv3l9wbeYZDIsfCpcVz
yYjw1QysaKjr11TEn3TY1C5qwG5QvSdLV4ufqiJxgIQmj93IKaYPNOyIWjNxV8LUScsc32VOIIVT
Q6OQxSnLqnjnKuJFkIo/yrDUNzBUKq6ukEFVEiyK9zWCQjDRNzoFFaG1EjGpNc6COJbrasgOrH5/
qBSaUSrgF6nOuEQ0OPs0/7S+Yjs170UJGratInhahXXEcLSeeulskSQ4q5BIzS1wdGfVuvU3Y4xc
K12663zozk1Ad2FgzNgbHZXXcGq3sDd+wrk9y4lWMOZeqj3gNHzYPMZcOiw6i/ChfQPVb+8vqr1/
HuSsHl30lX+eWB77c1ebjAZx56xAVHlt4PJECZsvytflZrToYakiqDUtnHI9Lu4UZrZ/Vyb+7ecr
X9D/ztKXcvn15Wf+dvOvl5tfvpiLCY7g8lhy/qAyXY3JmOji/UOFu/zun7t//RGLCHJ58G8v/ef+
cuuv9xt7ELSBMTFU+zEAqH/qNRf1ZL9kyy1vbTihccgmHRdyIF70CcW3BOoIX6/5oig2HtqmJBer
cItDzup6W8bOF+L2Q9e9RQp9bGaSHTGGBaEWeHsUqB9ogR9hyjAdSnnnihaYvZioWM1KVq8HgvSf
buYqq0/KZYOD1u5jkVwuqt/lEC8+o+XmXwLg5WYoPCK9lpu1Tkp8ZlPvhVpTzHImvvK/Pb+8nlx0
m8tT6fxuy63l4AhEhn+90l8PWsSqoLNm5cwc/Ofn/vxZf73Wn/v/1c/8V49ZWuMeZb1fpKf2rETt
KTUCiR3Nv4Spi/J50UAvz/5RQ/+5uzy2vMBy688P/8vv/svd5eeylvCX2OS7qObmyCzC/puq/I8o
+18fNMuKPcef54tZyB0tUvTlweX+cstR7H5a99ibILerllOafjU3/UKi+VtuLk8tB6AflMi0459f
/5e3WO6aOsLK/69C+++p0Azr/6FCGz7r/6hAW37jH/AI899Y7BGww26GnC9T8mL/hEegMzOFkLpr
iCU87O8KNIKWLQ+5BnSu/6BAE/a/4S+0LddiIyNdT/8fwSOoK6Fz+3t0mGEgr0d9IwVSNweh6hwt
9vX5GOVB/X/+l/G/9UbTOlUwrZL+2h2cuntS3RxAGLDMKSQLeQ9ojvBJ0giYzrxpBEnrUWVC5Dny
IyJFmOtPBYxBd2e7dN/s7LOqEYZoujyUuOBCvXv2LKBYphc+0Nx8wot9B7ONFvJkr/0ubElPsV4I
jS7WiS7qO6ztnzlIVI0liyJOaohgixksBCLjZMR0UNoS7TKrFYjybxNp0kCp8ztU4DF6c5u6Z30P
y99dF3nP3sYbkIooOKktAQI5Oc69m+zwCZ5F2wSbYJpo0n/BVwdokAi56isJWwJTsjTEpi8I2AZT
u53kEUaoviJ1q9y6ybRvjfY1o/g8QYThg+V7TYuea4/dZC8tag2koU2qb1ZU9MReD0YwBtnO9esP
5Rq7trLu2gW8KsIjkGqKWyYJzycDN1snR7aLKjsXvcYfIDDhl10gLjDJ9bOMqV7O9zD2istyy6gc
85jq+sWVlnE/sV+mBhqR10JgFZ/Cqu8AhtC410wH5c9kbOjHaNfcLoKbDwL5Vihtnxf9dDeNzFRV
SkWPNrZ+CyYb1TzD319328JXt9FaJXrk7Uwi4QGFYRCXHZXaQnYW/aQuBD3hvwV+rl2BvrFDDNgo
SM31r8sBdp12LUXx1Jk/M2+QiClkA2k6dcBHBQSewufal1bGY3qloLzxLceRFsPvzSCBT0ldbEy7
MFnHC/Y3ZS6pRHB6rxstce96ln531QgMlDL+2e4GeQcbqGK49MtNlHbhbahkdB/1KQEwbepi+GxJ
DdXFsE/7/OYRsHBxEtjt9RiF+5EMx00r7eYpr2zrgQ4+Pmli86oXXSs46B+BOflPyx2B+cLqi+5G
FujKIHH4pcvc1ZIFw/I1PZs65TQwjvGPqYQzyN6Sgmht/hiKenz2zea1w1ryM+4zEgUmy3roAGWd
CpUPkFX1Hr2m3lKIIAZGC7TfytE4gYfyvlOGtepSt9jqmIVOHvTyZ+GY956Dld3Re5KfKvEE/Xz8
5arsGPR0GUAHU+YBwv5ekJSJUBsVAm1cQBrOY4jH/8NAys8GqnCRi7OcR34X7ure8VZu3k0YvQFE
K77nB0i73TpKXPvDnYJjSWv0J3X7tY8mxRua/qWWxXQIZ4mlW5v1j2QqtqSiiCsFpRaJI3F5BNUT
Mcim7xW6MBxq4Ilbd9YpZYmJo8wOdPZ1POv1ZLPDhljHlnRxerTjm6yNtzHRilttUQUaKvg2rk9o
L0iP7lf2qRkEAyfY6dAYqXOadd59PaDKCgzH26dD5JIchRyOKn75HDrgqWLeOq3xMFCy6cjhqeqT
04kXT1gXmrnBZ6ZFalUF1nQrDH28hEmIVjxDq+lysZ3ZwMnT4AKdTFNveCq0fnjKhTi0NnFyfZ0j
zJwf70NCDZtoNLbLT0Bu8+DlAhtBnrHGIjs+JPgKHmyr6S95FJ3+PMR3mWCciM6R49DRGPLyTS9N
5GBuoREpwN0RsSK1c5+/KqMr0XfpG0laVx+gwQPqueRlJInPSfoPh/LRBWNJ/lzn6X2U18F1uTcE
fbBBwwVKjWsCZ6P7zAjEGjUbgztq3/obCjAwNbb9PA59e6ts79VGFAoeIwV5J9KHBsdL3teIixyA
+DjNsotVDelFo5JTmC0bp0DQnSnph5x98WwJE6NO5MpdIX37qbScajWmvvpNZaCla3HXKSk2jlZ6
uDaS/JKzN7ny/bEP7LqQxoCfw5Us5kzW+knLjezcMl1uMh/eswRgcigd8xogqPzlusbVTXXta6Bg
5RxTGYxvmpXbp9abHfXz3U3RhdamapU4VrUFFXKuLYZG8mZ5nsf2CQUZ2xf3B9w3MO2cXiukAybq
46D4QfCZKasfuJf8M3ZuhYav+e40rifhGNeyz7pXRyP1Uo+M7Fh1Puw3r8ZfEmg+TE97RpfTp/cb
Sa53p6xbNdb5utO5hFXu0jX2snzTtZV/cKywfJUQxNYZ+JrzEOX3flF6pNshnwsDGZz4k+MXaacs
xNPxh/A9iM5WED1letE+uB2Z4eghn1RvMVb7RHgTlZfeibi5S5Tb3QhdQKHpxu1bZWsUSgo8yATB
vQx11a8tmdfHUkXQ5SpFwVnnEy3P0rORicaKIJuOQaC3/or+8HSznfbBCCYyX5bH5rtQpIttmemv
BNE0F3c+LLf6nL+n7+xw2wzgGwcp2MzOt8hUQMKLvWdDGYjgjIDZd8gZnvSqdjZuRExmJERJKYwC
bOZl6pYa/UEm9TcmUmPvdS3ZIxbsYRyeTINOip/ep6+JbhGPiYVY2XMPJnKPNSc+kHL1bjpGf0yi
4BCmOtWXIgL1GDOx92izRSX9uxIqkpE38b2gWFfdMmQpDxqj7KoNYL1ozm9jYkFkMSnsM30aQVnX
6tzNVCAn0p96P4rXRuwbh8n06UW7lbcrkvJomuo98LI9qVpiO3RJf7D76ieD8LQaleZdg5HIHCiR
b0om8aWzhk9LgahpkXcRCks/MaEzWo5PUQfDW3QwW/Gw8LbIjgkTbE6m/JJj/DzFRCCO9CC1kJpM
NTwYNgEIdaW+Mbis27bSN8rRG6p5xo2yKB110f0yh/GYVsMcBm1Eu0az1aqwcIHhSMRhZYEQQ2wL
+dxmIk3FTjqD2vVR6ZP7GW9Kr/wKaogHXK2vAG4niIlb4uER5gfZ1ou8V1OJLyPTLo3U7zXdH9at
9e6W4b433Ie2wFwYp/1v2UrqlgomEvv/l6CtXxNp72uMCXvVgkYvx99JWVPJSbV12wxvtl9+wYjp
1h4sRpYa0uyNjT7qm4Zmdh+GD8FUAL/f6b3ebf3O/yiIj1zlv+CWcDI37ZosWaBlrU8NujJICCFx
qqcQatNLXndRMEtiY6zL9kNJ/0OlXygCf0wWqru02+djRYxJlN35RnpSM2lyso23otGfkH08orn3
IGFwPenfPblO/fjqj+a2FOybAxvQp3YKuubqT/T8gFlxNpGuANSsuw21u0bXirk91B47U/ucQWN6
oB9rKlSx5hxGWRwSRuKVK4ZnxEiIXTWywBMc1CuQNABUpjU5vvC700dkV88imrINQp7Zy6k2XP3I
lF2qFESt7FzBJVnFRyXsGvkU2aE9OcGO6aAuISzIUi+ktZJQzlxPFmmprmru0lVhfcf6iSQPtudI
CleDMVCs7z3UmX29waGHG07AsvYVQmh5rUnPNisTF2Dun4Xi1rzsjmDfb7PgB0Tb/D71uneZqTOx
aF95o5f7Whufda7HTVP1Mf9G85CJ6a4vFbVGxYXo6caajdgstBpvxojQ1IyTfN24JM/CNya3qH0a
k+yc6dDmc1ev1qOJxt+vjB2nOh4zl2zOKdBf9cK8p1xJTc0zo62y4/dJmTjPUj537QZrD7TQ5AkK
a3X3WmfmO/Y45DuG/Y6m+d5s6RSNLiCjkcA7i2vE1NRXV0bUa1t0k86LzLwP6Ro/Y/cXM8CN7jl/
akkGBw1MLGbfbjb+pOFzJxowzXqeVeRvtrektnvmSWcTaWTNme7raFi/O3JIxkjdWSVmKWS8WZHd
WXl4tGu+cpIkvkI7eiCXB9WRXX4aYKKI0BuZvhB+68xFXVR+gIGDvK/cvWsPhyIMLyyYf9AlnSvK
cPyce7f0HlIg3cTAzBlCw7vuwmcHt2FBHWRphPy8Cn/hI6dRwQkI8xotYVHvujauVtSNr1XiwGFC
P2ODtqHKJtNN4dY3P0cD11c5J8mES9ukUddr/U0z4ltcWh+2Ht0C5l9HIwmrGCaq0XULUNM6qM4k
35XgS3T2cZXdus4v9zQfkSnAwq2y7Bo4LUNWSEmbCCatDYMNtGHqUx9WgpIM883v1u1JvMBmWiPx
hQcaxr6/ZtFAusLkJAezj651KsiuM7qbSxInJFeAtu2x0CTens5Q6xSKXD5El1Z14Kwbw9g7UbAx
LKUfyJbHrVB8oiFsjxZNBzBxmn3Pfp8yYVmx3igEqyX2x4bL/8AjlPVixaDovDq8ycqn/l19J2MN
qqojkMZMdz6Uyq/gMX5yW/PJ8fLoOSnMN99nakdur200vz91dp3tWGXVR9vjlMq9Fr2/yK+WamA1
WKQokkqMIHaED02mXrUhnyGk5dtfaFjqj1r6HGGJWQm7tDapCTax7YjSU+QTjYwmQTeMG+VFJ2sM
iRV1XH+tutjeawNS9xaRf9hElKjd/CqTEc20h4IdV/Q54Vs7a3xSOpvH0eyCbamnV03rxUbZ7rXv
3Rp1RbZzYg/onlXReIRsR/uoBaGlDR9OJdsj+8SjDVqYbCk3O8CXf4/iQpyqjF18Xuu/jKZCAZdq
9Bc8yHIlieQsiMcdeafqRw0wpakgNrHxf6JlPNvInE9hmv06KBj7PrCpWsilrenQuOybHb78lTJR
RRaRfAhHn65Z7q5V5T7CYmEzUZmvunCYLqsUbiysoKBxrySjPow+Azx26Uvdat02j32X4irBvPqG
gnyDWMRig16O2ksNJUDrvGhTedEPOwWjWdn9pc/1b0iHKVNZlB/KJAu2hrLYWAferm5Ra1QO4g5M
CjMz45/3lwdNz3lLxCS3y+N9BtzKqcf//HPL07EendiNqf3yqxXhW0VEMeJfXnJ5UvdZEVqDfre8
5PJQr3BAKMiSE4XmtW8G+RnyCgYiJP1r0P61aR/7qriPRwpJef87zFjMNqP+YxCMLcdaI35OaM2x
qJur1VRQeQVy8QYpU+v8sLE3JeX0W8bjb2ViEWkR0tck55p9/3tKID8VRfjMJHbOwrXymgGB1gwi
IOeJtFrxeyQLFDHdpiqNSzFGiCh/TROtrpQMJkBBxp0qSZGI0EjQotXXkhCZde2WBiMncj1Ysc2p
G5HqLbemlIStrldyLVrZHtpeB8fEk8shbJpsN/X2i0ogjnUAM9GSOSfSiw9db6GKKiXSd/Q8g2g8
oo5IS9UtCI/0qqjdCwijUNmROC/3S/b4p7IlFiR9KGxDR/uG8I6eT7/yqSaNYLVPiZMSlWizOptE
9pZaU7ib5OyvxNND7yD+mFwMzp0ZiLPembi25oP45y2H+h9LqYCLeCBoz+1wltH0WOUifkozyuq1
ea9J+5dwqMHpT40IXtM+ONdJtiG194Kv4gsByYtEpUZski2G+8zZ9El2Bw9gKzQkxgaasHi6mEZf
rBxL3AWa2lq070Srb6Ki25PEwX5mkxJO6nNusEmZIakk9NFImi1D5AonONUeFvn2CMfPkdvG0z6U
ETAzyBx8overHN1jVKNrYIlgky2zqnxcielDa9hnmc/Kqgeo2Gh0CKMkIQ40EAwAEKuIcKj9scRH
TI5UT7XhhzHpF1PRyqqnoJtRo1RTqoZig35zc09twsc8Ef7BbPt7D8/pSrNYSKW7qbbOZOA6BD8n
WnmH2WufDSiiWmUw74ur8ONrMueADXHrrCpyhzo21PRoEz6m5AzOVfpctBQui/Rks4ty0+dxpGWN
aPDN0Lo9dHf2F0AvxNWSFUF8afPTd6ErVLFvbwD33ER8NPUGf4hZficlgaaIsd3Rrc+iaQkbpiLg
Ak/rBq+4Lxn4VwOrFjSiR5EP4yotu/JIFsx2cEvUuu2dyvyXonT0DXwNlE8SJ3t5Ha3c3VfW++j7
T1oK1pqp6VTEt9ZGqdrUpVyHdmizbjSg/jX7LMeFiIll1xfZm9+628EwUcBHIRXWMHourX2byVlS
xS6ABQenPolEZfU0sdxfuR4hEpWDBqC2xheE4owjXYVTQ72HlB3ciSxpt1plVf1lFfLU4I9BCRR/
xUXm4qNkxZqM/Ub0FytJPwa/rU5mzcmZBxWxUeWB5OmQPHSMzIUf/hpHs72PLFaPQA2GhGksdb23
OEE94Lftc0yykXRaiCh5T7s2WsdN+rt36jfDQk6eTF8NKmEkUgktXyEZGfweT85TKioBg6xF1jOQ
4aVrUH1w0Vkh0MWxFSCQ7bMekcIRPWZSvyI3XuXN+NAFpXY0mh+WVR+05q2VEbaectu36qin1mOc
E1ihS+O+R9mxBtI6WwLs70ozyc7wt2Bqr4UaV6zQLymkyNVkjiY1FEITut9qApIe30xDvaGdKBGt
AMXXcweDo8OIZtsNYpPwzuv84L0tiy/DSY5mrd0NVnv1g1dAFQ9mxyrEJampdP0HAxH+JmApAiTx
SdX6m2XHZ5JenwIBsjjFbJYm5wmlYV1JjBrV0WqKz0SNJOtEECcKE016k7TvoeUhAJysn37swOIn
nGWd2cVzGCZP2VR+hwwUYlLfJYIg1CMP6ZwBKY27oQZcUuQ/p2j46TMoGEb27XrGpWmBPEr5Mcbl
R0uWD+PUprZySMcFtf/OKLId2uu1TCaUMcRovVfWEB+8aXquXeMJ/bLlW9BwtRf8cg+p636UZB6u
69kf3OOS5g+cLu4Ae3p8abPG3QUjve55qUqG/XejNXjBESKYvgnhMPpsA+NqeTQMUTuvjDHfFZPc
wdpCJjYFF6a+HdW2hxRJjWZ/CaawEosgZ/C7ady3rN6cMb8vpp5MxeABhfejY7Eom6gUw2ZybbVx
+uSGb6Xno2jXgUzU2kbA6FmXyMBhGZnyScVOvK7Gow3Dn4qvS3XaeO917zEEnBG4kdhK1ob6HAbX
K0yLMuXjkh/Mf5uk97UYWUGnWydgwTMVw8P8L26z8tlLPcShjAiJE+5EE35p7MtmbjPLHD5CSBeb
0HY4MBvSlzBUxd6LGIxL73AnJ5K7moDoOETEHu00u7nRV1fb48WKQswotvYjjdJ3k8gAtlYgsafk
tQpg6/UvfV4Y/Fp0XS6kJuXUL79ZfLxkEX7RYMCy2SDegSuuHFL4+tGj2q4JsZYkw1A701ajPrzB
CoCf67Nm10hZoiLFNJlMF2GwL4LkQXuM1+qIkeeMYUZXa/Qr1T5s9Z9+CHYtCW9Rb/zEcsMg76lb
YDRc9+jJxqLkqhT8A6uYCva83cbtg6QxMO6cElqMkXj3fPtHjHbR2iUqdKUN+JIDi7LRDEQNXPsw
MneswcWDGbdfbOV8DDZoG2m8+CEFjq7/Zo372qZPNj6xXTRCO+qJgOfcArBkEnRK24l5JXLhRxHA
yTpyhNJO7BCbvm+7d3QkYu4uGcbHoOT907Zrd+i/mFCF+AmHVEFfO8Wj7V/stn3pU1Cota7uJ2Sa
hwZLDN64s0ihAaQOG+1ZjJDh4qHkyrq0pviku6uwM2i6TWsUuAVODkHrMA9iKnTG+2R8IsR5HWnB
rLIERan3fwk7r93GgW3bfhEB5iJfJVHBkuUcXwinZs7FYvj6M6i+2N5obOC+GLZsRZPFVWvNOeay
QjbdG7aQD9cCn+UNceAWyjh5OXVo7pHOwqHSrsbKkayjcjOGXFvVWNJ3N200dzNKG9khfxFAcRDQ
uD089BZRPAMR7Cc0uCFXp5jna4n2mLCtW6HFLkJZubReSTOUsYfqRhirNImfiH8YWbFa8qP8lxlY
lzXIr77xbHIR54lzLroRuX/XmXRJpfUgm/Gltvyziphl5I32SsfW0UtyzuOq3GPLg+9LDrdZckFL
kukziad9MpPoxzbvz+zOGJsUe1bmfOtpNMEKCy4Eg5+iSXP8Q5h80rYXnEIgdWwizi3zrVu6KVw2
vkdPD+xC8I+LsyyY67WKDHG/cjvUhTjunmO7DyrJC1CxTrxJS1cZY1tgFFV00nCVIm1XK6NappuK
FJ6msHYN/tKtNPwvypunaGaX283aJupnRU0y/Rlj+VW09lYmgtrVT8xVaKBBC8OtXhIih0v/2fDZ
P/XdzViQ3RIeCcrERlINN1oVW5teLYSA3sfYkj0JUj9X8YZiqbfPwm3Go9KJH8sxcJ2Q0bJ9QJr4
rNcmWUdD5AdM2HDQdx/27BJsp0hTD9V1OdqoIz3SemQ80l7rtizP08YhjYupDRusDl6GNj7qWQ12
gzXPr9igZTGWbL/+sE3GSXF0kMVIE0v9eLVOTiD7JiM1V4NRPI1DNm2TBp2witOt48J3yPQ5qIzp
PFXdT4lND1iztbXp8xv1syGZS7uJoJmXJJ/1cewKyOEKHDdufye9cQuSkLLJ++k7j/4/c71yAXxr
ywpQ2Iygh4CXVmyLpmhXShVgO0s0j3WErcn0YUTzibeR+ij7KQEKFfjG4j62eh21PEmtnbhjQ/sY
h8MHOchiNUkvsAis30ndemsLMe1C2UdrNbbvXU5/y0hI3YxHxOc4zbg4GaScJRsn1GuYgKx8lkZs
Efx3NcY2TfU0yJimBGbIJZ2SHdagAHwHm4ISNPf2cLKvpt4ZN4VaKBLu92Dr7GAErJHeInFZN9xN
iuB/g2D6u2Fkth7K9FGQOr0y6QSsW2JEV+jKW57ZZCKwga1CwIvWvTsk2eCdoTAmWS/whZesjXZ+
xl8UsvbAEBw85JJu6U2bXh+/esFNDhFLXg/kyRuvIiYvGxpj3DreS6efiYRHZhBXR+V3+0WPvgpJ
YVkbRgulATV9bWpoWqv5HstJuJmMGVJ8U8rA9NxiMyT6IiqgmHReQmHd2SMAgzChS+gZ2DdE+VZF
QA765z4lfzCu/GmPc9c4Wi2qRNFsCa+ltn0UNbphxQJzVcxQ06S5TRjrE5qWcyYzebL2qdCclRbZ
Oj4TZeHk5SJTu+3E9cf4Sdj8reORC63vbNsKhRBQjaHID9k0neKhG/ZFPhP4YLuHwecSl5btgVr6
ruoZ9qRDfK1ZTBuSfDwkGYQuPdcPUW6gPPUoQ1zbRvA6r0e/C3danyEXt5Jt2VEi2O249SBxcoGR
SNhdNuRzp71WrcCcF2ZQczZdUx2JCh/XekRDxWo9I8C9bV6pXOG+zmbWogp/yySnTyAe83WuK5zx
FVLq4h58zrxuSPwJ+2xkSMuJAWGnqtLsVIbJQ9gPFB7AWWjPLgEKDq4FeAxJnG1TppMr2fb37GO3
va77OJuZ1KpS5FeqrHZzctWZ5a1TMlio2WevNC+/H1Tkv4SgHhOsWo72TXcumKW7yxX68InLjO13
N6EJbgUHRLLj+T4wP7JqEpgrEY+vR4DhW0uVnwQ2b6oujQCLCNZYzZLBREfEjtKzA2OCS+h9LdyD
AgS4cWQPI8Um8DJ1qTdDgAFr7kWzTXyh/ymxgBUZqzoAAINrlFvBGqzMkKEDHZ+BeWQkjM9Si7pj
X2s3Ddnx6ASfvAlqWRjm2Y2Wrp0239a8pX1URTHuHnEkmoWYooh2CNKIA/EjayRHM0CF4nbq55Ml
knzDcGely+62aDNGHWRBGPiCuDqQBSGUjBgusWNqxRzMWfxgeaW1biJSlghBIcAzjBglatZT41f3
KpbYcuAUsIpZT0nYbGd7gdkxdDyQmoG93ccXQM9/q3cFBJNyvs21M+o+SIkmDYNMOyMqQPmxQO5n
RV+CPRzinQT05Kx9NHH65L3S0D/m2vNgTwcL/PlmiBx3bfpcevQfayCSS3Y5wRvQlukFMXHosWdA
ra5RCCFvuFMKVICf8Z+crZHK1SvcwHYJIWca/aJMj/FbaW1xvTWIW+Y96eN3agJoF0c+saIFJBer
cj36SN55ca1vO51qzyzj66LNxVnLxDFKHURQFhijsH9LUA/tJhLbOMxDGhXXoKnf6A6yE5EElbvm
OjN7b8WOgsCoNg6YfNjnXOE6JrkHOvNeFAUWf4bLGjYWRTKmSSeby+0RIauxrjv16Va2tnLsBlek
emVtr5lP4q/qvGadipTkD0v3gsLvr4udF6rN0MbQ0QH9jBn1b9arnZ8TCNdQxvYJWyqa8o0Fl4WZ
JaY/k9nowrkMjIwV24Fy0yoa346Lvr4Jw+lslaizUwgXYw1/KuuRhCI12dui+xMZKW2u7A9CeG+z
SKk95VqB2yRX6L3RRcBHjO3PKRlufEe7Mo00CCd80V6inmSVPqSkCvEvS3H+Dk8T78ZU8n1KPqQj
waajQwmQ6W9iV6C5Lcs8qCadQ11BY8mK9F5ahbsr0P+Ai8Li6W9K/mts94uHzB4l4EPc7KoSwFOr
7NuMmfLobvUYki6EbOKtZ/xOWgoLkd+QFZbGeyppXcwC9TbkT1Jr/zCoekYlzFLO89O1xYPePwtj
vO4mL9yGE+26QSFHLys4LUn+4U64T1LXPII1/Q7dkoqW2p/61ntU7i4Gurmt0oHIkObs+5KouyQm
kSfqg5Am7nqozG7nZd13ZgwZm08q4FwXzV3f2Ec4h35QyGzbCC3EfGc+SFLTmaowKNQBT8bhC4Op
dkuzgv+NJN24Im8s6zAjFVw8bToa62SEgOQJGVTLZcmLR9Z9kDJcxxHnp7u6UF2gccV0RvaTtYtw
vSq6H0ZxZLRbCK+ikiESfbpy8nOwu9aSBgGdnGEXHU177SoOOB6alSHt7F17dEVDp8P2H7Q4dxBf
dN9Iu9hEYadYme4kd5NlYbProL85JniHhGLTMJ5nXftuo9G+6urq0Op+du+dCCoc4/LYRZg+q9Sl
3xk9uNaPm6fdbZXOdxE5JGvABOEYj+dxXnGKsOPqyBO14PFgZJ2h62CkmAt1XUlwUp4FaC+BXL1q
XAkYo6te4DHor7Ac7lvL+ayc7DUqiJi300nfsqopce/QYN1ZpFuQfIKzhq0/07BSOtduwQKZ2YSx
owbe6ALIR+R4WF1fsm4eYRUAOtad5rPCS3FV1ITQhf2trC3JwkCJWfU0fOpWIxFW1psocnaxRCI5
dXUUNI29KrX8HEJcPRhqmm4MkUKJhdITJi25TrN+Q+OAHnY671oSTRsWYz3uG+C+wIiSZNAXkzwX
9SWjKRo6CuyhO1VJGn7HBSO2samxaPg7zQ1zoDFdvdFNLeibcdjQHNmNTngGec41y+Iw8FR6nib3
wahC697Oq4M/EAo8RsZDwixqP+oEeU1YrSrHNYiuJYCCwf6V4fnkVpkw80bjyaBD6Nhq3mahri0s
IOPKtLyPFEvwmuzlfItjneEhjo3KUOxaIOMZdi853/GQoO/Kjr6ePBtzFxMNKz86WK+wsnKAKXjf
ppYOWRjLHe61bm3kNpo1OAkrB0jCAR2IzlLyTtIYHMCh1LbM3gl+ShgD8R3hvYl+2zUF8BkApHOf
fyinMW5ISw+G4jPUnew5D/O7JLc+nZzUpLqAQJRjP2nDIGv8bR8P9zmHAopa2ZKfvux+NRJRXUzn
8kVrej9I3HIbCnhfeWU6u4brsl6337CDKEx97PK2rG8GaXKlVFdDVZMQDQaBdYrdVBm/DKnG6msh
7Sv8cDcuO87vxJPl2U6St7riulzQroa8BV6gy64KDuq95dmAqjVmKg219VAtKcqBsCifJlLCLTbD
AK3Wbo1jU6+YYiTyNTTbJPAz+daZbbgOaeFh/ZA/Q1vnJPUSiuSTEbOBtILlo6RA7ge8qUJsC43j
dR56ctARkuR6y4s1S38dQYHj9aeMIcSxZrERS36yavQXnep+I/Dc6xE5xs3SJrYr/LZ9JckA8iXG
OXei5+RgAYj7CUcU90uz8GpyiGpMO/JvTadYmxW4stq01LqdtXKrI+9H0hk3QWRNH60s/shsrBFK
idsKMvzO9Wdnm9f8OcKV5yyhBBzm8rkf+NxsiwjMXJCarjf0eM2ZjLR6eNQVBIZmQ572RKa8hwyh
c7I1I6oD/vmRN2rHR39JUtEXMPjlO/opiDX//7eZ7N7/X7DD5c7T8gi/D1NTCq1dwLzl0UjLZn15
xMvf1M1/EiHo43tEtPznGcOsRoN3+TmZYn51ucN/ffv7+H9/A+QC59rh9+X+8yr+vsi/z8j1rpuD
/74lAjC+EQ3Uo6PbWhwfy7u+PPvfF3J5NhNLRLH/feJayyghLn/aZO4SybHc6++DX779fZTLd7oY
CYdQHKQHX71HC1vEK7rqACHZPMgl4cFYUq8u32Fiq/5+93ubNy9xNL8/p4is6Kr95y8v30XLSv17
WwfnEYcQ6WfL7X8f4fLbv3f+fa7f+/3zMA6wEFidkbE2XProQdIbBnVDdPP7QhpTYwJxeaz/+rbq
OFbJMOB5Lw8OaRq//+g8ZcUlISSDJOH1UMqW9ILLl3TB0cTLl39u+/3x8l0pxUlkpb/95/bL/S+3
XR7k98eZKpS9D9jpy29/f/H7ZL+3Xf4kp5FFB355af881uW2fx7m8qMvGwhYnROv6YDsfh/v79u9
/Hx5qLKv03n9z8P8/aP/9bCX+2Szf+V3fb1zlwi3rqQsM2zi7C4/ihA4rbN8+edHfZRg0P759aCD
X/W2qb90XHRgaZc7/X755za9UiQkj8Drfp/hn6f5ve8/T/W//s7wQ17T72OhLyQi62q+3Hy5g10T
v/D3nf0+wH/9/p8nufz47681v6j3U9oH//Mj+H3Y39fxPx/m8of//M3lthgFWTAI+AUJVmR0vsgI
L2E55SAZfWDhbuVtJIdk+3e5GKxnzYExBhzGrJ8uq0FFC++KXL7qYFuZgFm2dB8KrMKZRkuRLZtr
actFDPiCYXxIXAc7pr/tcUKGdHSW7+jWtTZbbLcOyB1xdrzns5nROtO94lEPW33vx+kuG9Vj0ye0
HDVamoJQoNVI/jnqhWhbh+qmM6prUiJQlvXUzF0x3U61+gbyv8li9ARWKtl7MIelB0jieD5NAPwI
fiAqItwVhv7t5+OjUfvZNm4QRRRjhbiodVbgiJPALKiSouy6qJp41eJxxD1TxycXFdR1tMxhKqtj
ClKcCwMtAENsZ+MDbDnqlMJM0Wt8uDK8q5v+MOqTAEI66ySVkJU8kydmuWxXR/FCacLWRhKtOXQU
OqaHezqBydtCd9VUwVafz3RTsVdhp3djm1DxmPloQYhdj3IQKSjeF32Ynyw7P5R1fY1KF8NzR5rk
QHRZNQEY6FUSOFzbqVBOccRECqpwtGHHXm268jDF/YmuBHuMlDagpgNAjFIDfz9TgFDayXZo+Owc
ae1DL44fCV0nC8DEfx963aZmY955002mxj+d4IPxlP/GTJ3xqPJBz2dEvuU8zsJwMWpojMzOTqbS
Y0RPKfuWNn5p1J80pIDUdSqCcXa8XTivhFbLvTQZf2utB8jZ5ZO2aafX3WAH1MbP1JLjtmv0ap3L
7lskt0XE0B5dIPd1aSXvLG2a7s0lZAgqA5V5Pq/JSHvvlB8HjO+LPfG1GUKEmDzG2Rh2tsy3HhqN
wLR54xG6RmCEd+Pi3Af5oZ/GGc1nhBWAwCb+0cQmxrifmUFipo88nbEB55I02dnH2h8ZFvOmHa+X
I8hMXXmdx/MPI2zK5I7xQGO/S02E58rsv5rCHNcmp98aGaBajRNSuTgW9drWU5v9lDgxphg2Ld4Q
ogDHDQjPrWVn2m7OdPTOcmIoUjBbRPnyEiYZYn4SNtGsKdSDBi+Y53JRkm1KOStCadSE9dFBR6dt
i6gL7yYDoGTjfRI2akOBjj4mpW2lB19qMKjLDOuafkJ8jEusXH78jaEZXgjIocAY51e/mfDq23tD
+xE+sDczsZKDZejFErp9N8sQN/yUA69Vj5MB5gBCdu9RfVcanddMwcjRsq+sMfrt3FAY03ist5r3
DDkNMG5KrEeblz1BPSW9EK06zZzS60EONMUN4yYiSjIomL72+ofT2JQ9GM4hhj90WfOEmD5f+3Qq
Xb9+M6Q6M0Mr1p4lt6SpPld6CGW6S+mMEzFAk0ax3zBGojaiKkQ+xbgjFfHesTWdOtkAZWk/A75q
bGxrec4eqSsafVOm5B56RhToAG4NC8Flnk8vcHU+wqhpmRpX3+n8OptQDAXqUD2Jmd2bT14TP2GE
L49lIgGDH6GD667yP+TYexvaVdA/gLFWFORuaP4hjnAjdfctHZwzuswXIAEnqJfRujBgJ+vo7+Rs
p8FCYZB1dyIrlHjictplceyukrmM99Onq3YqzB+zsn83+pK5kJxu7VQjVRnPoEsnEZMEa7fNIKwB
cmSUPQ3WdthEHBNEo/So49IPItfR/9QIYbBZHOoRCxY2rWYt2SPGOjW7wO/TkbFRb9vCCe9Qo8hg
CCHgLCNkdyRlo+xZCDQ6Dnn+OoAN3Bh+vijjaUd0XfFSE/+4duS0yQFzboA/zhu31WnIjEzEUNkH
IBie3dS8U+PSnH5RLlPfJsmwUiKISMzvSsu+i8T86hps3zRc171O0EsvChwzPeVaEWagIBDSePB+
VvEUvRqoFMYCXecwVQ962pybDowJbKy6p9HZ0bAyB15wbG79DuudLs02GDV3ieWub5hbEWvn2htL
ROxbo/FQQSbkP1Jmbr1FL0J7VALcT40DmVc3ohOYh/LqXGQ0tixxaBr3o0vqoBrtWyB9xcbW831s
iGYVhVJuerKht643XIFMW0XuAjbgqhv0VoquHZjfxtWY3SDum9A3lOMmtLQvr2HAF6pxZyUWk4EB
jZKArDu2j6RBAmIp7F1lmztnHq6zuHwqR31rGzlC9Bh5yNTkbwkhMpVWvfp6RV7eOoq9lVM392iA
H+E0Pk8LlsVuu0fwJF/V6L6YFboaWsOkTm7daLwGbCkyGq5Gh5TVcN3rqkZGU3VMUiuGMq5N8muI
QiVxd0MCCCNBqfbG1P7dj/JHt+5Po+usUn1A4JrvOzt/y0aOiVR2W7OnNrDUKZ4REcFjD/SWphbJ
07cJsQFWy/mZIafN9+y6UR/mzPqSwUViX01kPDvvkxzfo46ZoMiRhHoVbYKEiW+RfQ0iebKa8Q3U
8E/KkFZFFgjw5NDbxSPzVSZyenVf4yrtE43peGbwxYof7BlBSjUnKgDm1IOomHe2H310XneIemw5
dDcJhy+Qfkjx09ndvJFcYYGuI2EobcZPOnILzR4gp+slsed4hGR5l0UwZgyEEQGmqN0Ioumt6NKl
QUZ49ciYHpNatNYmu1rFCddmzTw2ec9+OVyIXMLcLzrqpg7LVS2Iq3a+9ALjkT689ryog16/JHUG
CGrKn32ydlj5HpI2JBKhF3z00dmoKRMccyfTYT9W4bbbQ97egtxzWCSQSiRYrlYDY8L3eGIw2Iv6
nHiLekF2gd5N7mb0T1lVPeQ9QFiGQphUOHsHL/zJc0DN2QCBaWxfUIWcTF/e9l6+Fv1wV8vo3SGU
ijkEbah0yN+E76M/wOy57maaWpZNb3jm2FjYV2TtUDa0xkBFM4Ls0E+ckju7n+YDzMewKs54A1Db
YAbCM8Pp0r+4krYcMcYjQJnqJk9pkODy4dO00XNaBdxRN/+pF+NKIfMB6XX/lNCI37cxUxUEPQLX
Ah4DdOdlpI5It2LAPuE7NpgNS665dYmfEp26tlr/WlY1TKgQLX2e4PlitG5p6AqwUBcZ6lQvEtrK
mh2a/BYfsuBjFAIHQYHKatObggRxPOz0WZisFg/oqWuOOcRMaKhXTtcm91IFMnTlIxc4Ksk7/1sf
+/4EBnkN9cPZe6F81OyJ3Zzfv6P5XU2TlmCX7d/bzt9GymOqkUz8FslcTpOmZSqSVxXhDbrGyUMR
1qAJbCLGZ8z6EKQWGQgO5R2I8XwhUYnYO6Q5qkYHTm0MgQtfJ8ScNDnZ+LFUNNyMfsrh0iT3BsvP
pus518IwY0zYnKKk+iO6hPa4wbg8s57CzjsjOPk0RlQpc9tRemMSCgmJYtx73UfgXSkWI5psyo/O
lCCrtHWuzSR7ptZ+9lyrXjuQRJDpjl90pRi2eGo8ez6XGnfagNr8iOqEq7l7p5FbC0C0QbrdcHYM
JDzQu3VUwbTJzcmW86jB3NzeplHyR219Wx6dyiDYySFI2hiHJ6caAsMEEj4VGtdWwT7Y7W+xoTLs
1bJbi944M9dPWmLljjHbTdPMTDHnWBHNtLJAh24Mr3xCQfTJTrlZO1mD7NVg4i84aLQ/Zmh+JFV2
CF2mg0lMTJh9LmodVlSMmDgvKERnB4RVl3lrH1NOOjvXbe8/Ejf5w2jH8u1TMoYBkncyNRBYYjUK
pIoWBJ6NiKR5G9v0qi/n+9miOaPq98bWUKv6iMZgyDzVNpLRsQ6fPIIaVo0eUXdiykcriwHcQ8uh
gxBAnMJ4Zd6TCUDMrPOR9kW8UiSM2ZFrbm1rejR1zEspZ2DMJ5zZSbRIzn4cBCWbHKAMe8SYUMXE
Hd/h1TH3ecoFZ2lRDE1QGHxO9mCfo7G4BiSPM871TMqx7rrLnBcNxgAhXXxR6tXsjpqxdfWRMYCj
PdgVOQU22zEWqQpjoIcPdHr2Fu/uQDhclrGwadYRJtSbiq1PgkunbWiqB/jUwSQNoFhRDraxpSJ0
fI7+Spv8gMIEbmCcUVBZXCyQ9FWZ9cdiXLFyx/6HofZl3SQ7wTHX5C3eJajrV3EjNpnP7F4juWol
HPPD8byfhPkSVsHqYJnDXk2mz+TBuG8cH+mU4SMqhj+mZ0S6cocgSUD4IsDaj17GYJy8LgNRpDCU
Rx2Q1mvDR8KDuAPAWXNoQ3nUECiCuwHalddPaV5ex7p7pVrgTRX18yB9ZvCG2azcfLH8pZtV1c1n
WgGvtf09IUmqizkFpYWYzOr6O1EOb6IbvpJC7meG2q5pvKPvhCFoDdm6hD8Xji22vnlgIMDBU9sP
KhN3PcPQ1ZQW1wrHksaMclWl/lvqoD9B//QYyvve1hmEsnWH1wuUWIfey1DpOnfsk20w+cwiGbik
pG1aXdzU7DoUYAkiYfRb3x6eTKU96X5fbqN4usfhpjagDe4KUnuUSkMQl/Or59+TtUtwulkIKHiL
YUGmFNgUmEuc3iY1q800OFfIxlaq7XdSxOiHcD3nTw0OUII7wz3H5LqtYysYUwLKkdvxp6DZAs10
6TxfEWmGyL3D5xcRduj3eE8JAxga/VXL8ysIpeYuHKddNYbbSuWYXhrRI6mSX3ED19OxDtQXeMIp
MJagDapKdl/DjZ4dqKSdg7YoT1Tio5BRLk9DDEfug/q1/NeysdDgeen3JOLXWMYBvFPyPFRvrVPf
RHQ1vVR2kgehSaqJ6a1KBeGtw9Xipoz27P41K5mwh0w7N2HKf813W7Qw/oDb0cDCKfb8WbqIr9zs
aRy5ejsVgtYaIN9auXLte10N7q8vEQn5V3b1XYciWmVxfZZRvLUyJ8H0Oh7rzIT3GsLWTXs2beiR
G/mVDNNThooNhqrvrxrO+MDX4GlZPqfSMHTnctr6kKYnklHQekp4Z1nEKLQKgV6FgZ2rGjCty2Ag
pBeSJN9VmJ90gaaJLZjDtt6pV3PS7eOxkuTNdWLVVub3YGHqyJ8AS5c7hG/vAjWLmAHPTT45clb9
XTED2ooq/yZj84OKetg2ZnyeI4SqDV+WxInVqM83bezvBRDY/p1TkYiK8iMxw63pqD8gWc6hj88r
YY0yRBsUSjz7xnicWg0lR8MuviKIQ7U2ujKmf4LpVeabO21phcf1dModXZJOXvbbBAGjy7CZQKnh
mXMUNYhRI3IZbDdoyYvhfiuog9EGCtqBdMwnPKjaJmH692ybaEeGJryT8bc/vjSe9YJ+5lEUPdUm
1BUHncW6C8NkhagDRRJaSsFugYKXcxPNbtXsmtbdWm86qSiNYT2PRa/xgbb3FR/eqhysOy3Ppo20
rVcF98OIAEmSHohEMvejExaCx2h298aie7OjuKMUJkQFwYjHHhaTIv6u3irow+F6VOatH0d39Q8L
bwhrc2isExmod7nNTs1t4benA/g4W3+NQVOvJrM6O/nwOKJT2BLGcJsCUSTWUlt5zGRtxrAbNoHw
kCk8J+vB+EBK/SFwLnc6B2bmPIvYfTBdGLdRch378y6TWFBIBulazpYI67QHH9/SX3vpfGoCSQjv
64Cpaosbl2ZMyvUf1DxBBqY6NP05a9zrjgXAtwmGaaXxFi6bV0+LTnOLVoP80Mx0Zxp33VfdjItW
4DnvG7QMMXKtAaCOrjuIRUKOFqqYvqxIhdRxUzlMkKtQfpa2uqvjnqjc1GFP0z8QeH9EZNGtGVJQ
UyG195hY8sI0IsWL9IcCwGAoY8qVnVZfcRHvUye7avEW65nzHXstfaq2rYkfN6LtmOzMqT5nbjau
2yY/1GrET6IDtqycj8zorlqTSazvENOS4b9NpfUZh+VdmzgBL+HYxzcCGkI3D6dSg36TuUg3EvAX
g3UfSg13RvhnLrVHc/Gs4dh51LJ3hcbBmU0CEvSamstE21nUG0saX6KXB9NPHiDiRIeqzL5luHzY
cf4+GeoFsDFLmIXTuKt4z8lwnrLhukqTBywUH5QQH/oicxYViaX19N7X0bDydC7kWuFnABTJoppN
gby5v3Qqx93IkrmxJlqzemJeoVqnmxC/ExiVLDPVU5FHR1TQ9xC77ZXQtbc5Gk5641/FfnltsoQD
RdnJqkJiMJioakiBHZLXJG/t9Z/Gqb8cK/8M65oYDrO6K7RmhYSNxcXFHRNi/gA9NpdDEGJ7deno
5ZlRH628eEAMuSoFGpIS9cs0YGGKjfAlTVHFOj3kF5iEBO/ZFmNqxPRaFe3cpgQNvZbzmK6ESLLt
HIljXpUfrt28Ix2/UUXoBQnHKWfIC24HEWj9xi+r66T3op3ZpmsxkIkhtHJtpfNZCwkazNW8axwr
cHpIP1zytMDJ157J2YWKUu0dhcJ80VOPHha75U3Vln8/Cpo3YJrYlVPRcRSX11b+DEFmE+fVbRvL
11ihfV0OwXlqzFVJebSNXA4Uevln7H47OuKvoZBnOrc3IfHK7BIIisgbI3DS+pjbxYOMzbdidElW
kTFl7VDvPJIOYxvSuSqTB9QLXId1mjI0j+s9u7EHsL+vtUy/2P0+Dp6UB4EfxCrnJSggf3XqU1uH
b5QH/SGOKVFCGvUnzbODFh3VGrE9ud6FuW81m7ZeCvouNZvoVEzaqRK1dmav+TIW9HbnXmzbOiGU
ynGXIDWEOBhq6IzbeUbg7XVZaQwIeAAYVtoX+97V1KtHOwm9/Thr55pdOXFkGU1ML7pSycCmkaBG
a+q0dZ0iuq+hHk9dYVxpOVrmZgY2HmWCjZoX67siNHbT5DcHR/OQ40++t8YBVtxrU4emBjLH7vLj
39vCYp9yXi4RMSInz7Ata5NrlXTYxhfVLo+JIinHV89Orhn89FtX4Klq/OlQiSLDcSDeXfrIBgbq
lbB6bc/72c4GhWpPMHNbwKtna/M85223U1To7cA1TLU0IBP5QDr9Ry9BQCUuV5+ZSC7bUP5OhH+E
IKllyhkNNfSN565RyCVREXR4U7R+kliYKO3dwfjBDcxJQ4VdhOGnldpgc1xa6FCVbB+LPGEevCeX
ZckD+zcsJVusIdr09iIUX7FvYn4Baz+xCId9eLDm5ASmHvSqb7742blHioBH+LpZni5ZJjCWS87l
EL8Pvvfs2RAxvHJPsiQy9Sk9zbp7X9Q3dQqGAWXNQxnhcMfIdGhrm5amuMHDuGqF992OQJHtCJKX
k98RGElLXitoG47t0QbcjAvC4ozwyynodXnVK3SPTUS8bjUhWUPoxmltHUpl//hEhG11+CnoxJss
phPqhv3KEHXHkWWJlTlhvAMhddOm6hU2MuXQmGJrtIo/QzJ31zKTu4j2tu6wU7YinwssLGQfV1Xg
x/prMolrP/qDCio96u3iRWDDWSdeyfKYPhTDc2hhS1Eee7Q4Qh5bYf0eZYVKuEKZ4afsnQWyPBgy
uzTRjZfMZ7XOJJC6jBYLNChnZxBwsiQtu8o+s8d+dPXipSu8PNBAA2+UAYIi0mCFeeYuWaRwKYpM
/okRm3Z9b9M5pEmFTpO2J8bfOWdWgqW5Jplm1tzz6GTZDmUQ9zKPFrOwre65HzOGxGKgVRkqhisq
4l7dwniTI3s4zYKwVObeOnNdIwhn9WjkFYWq1eAshvSzsmhYOfV3lja3rV/+H3vntds6uqbpW9mo
c7qZw6B3H4iisiw5hxPBXvZiFHMSr34eUq6SS72qunt7gDEGYwMCKVEU+fOP3/eGZhYdenZRBGdE
VuflvsSo1CUxVXQEnwwjfKkI8jHaJAJkUyJmUeLN3aDuJ9Dyk6bDfyVa6U45Ot+KezBLjQy8rU89
7Z4zIiwQlwTmruUK4gCkQQiVboSaHpORqx0yL4jMEeysRMGa1pc1flp2uq+wT4m1nDk/aQ+9bsx5
lRHx87uqIV9GhbEUF2dMD98apnejNg+rq2xPEqjQCh5Nk2ChGKxdDV0FpMhXbQQcuSGsyVwKI4oa
Cg2rqamXqcgO4D27Lkm7wyilEzNkA46Nv45VcWOlqjJVxSqb1Af8SrIAgkYYO56MhWTnMji4rlos
G+LtoQmlIQjbez2GByqWd2TNeP5xh9gcEdmdj7NXlBBWZ926h/iqL3OlnsSikttNFvur0iB/muUE
7VOlFZY5tRgNMMQCS+CeLCAeLQsbVa2ffyaltuzquRbSk0Y+Ut24DszgnAV0YclhoRZ9TigXhVEl
7eFtGWHOvDbSRr1wOD6KVAuhUeUl+cZ9SUNjmaVr9/sI2pghxTsbA4tYRiVCa1J4szTRIsXFT99t
opafCA80YSXKcZ1VVQUUXbaCX/tQ6pTtTip1VPZCMDQ0+/G+vc917jjT+Ek5hGDWuig2F6RkdLN+
0CxNAgq+X5kEJZduciUSQqFGkejmqTheWKDyiCSCs+O3pfQwUTK6UKmfZRnkehwdNwQ7cOuZysJ9
JAp7wZErNZ6SLEblOZ5YwDA9r+b3shdRV8vrPSaEdXB4QI5hldZGjWpCkICnhFqBCxo0eAQEWr/j
IOGnusfkS9Pc11TBsNAwcZchh0rg0JKtHAELwuZ6+iaXEUV0CLZ1z9Q1d+Z95NXmDJ4S7iY4841K
MKhjOctmVbzMY2qytoM1RUNCmSVdqwfszZI2xrVBhtnJtEKjzqmp9Ia93oso/6zb7q2KsysLqwJN
y7ZdoeN05kMsL3YvYPf4tirrELpvdyhLjduULjNixqMLTX3ZkGPW4U8FXu0UnvBk5aoJVCEXbfo7
IAWqYGAKYf7wQpWcDmkvZPKZ6bDOwZWFGSvr2qmc0Ffu20M4ZtieB8rusNCh4ox8lj5qXDGZdZN2
gs/jNEr9m1KIxElubmVVYGIoHu7rFoGqQiQq3OZ3ZU1GRG/g3blxgQwQNql6G3Vcvbv2ivIJbfSi
QMC89rcmq30WwYyKdd0+qDLLgQq+2sizBObsszzRvI2LpLeQKKQNmKs0BXjepH5CPAJM924dVmGN
28RbYxLQTwNC8LUr3JYEBTB4s0auHOsEP5Q7nD6Itkbl3gEL8iKwdM8944BymK/O90FwhZ1zr5aP
uo3RpdhOWsSvpZo1H6pxBP/T+F1UmteyFpmx6M1Mou+ZhnGC1mf0CqN8x3chlwgmK2PZyK+5o4Ba
Ba8oT7Vo6inIeKI/HgrBbC+iLZTvlG1WWMEiAZdsKxn6SHABDymeJjB50cmHa+OVTXOZQs1Sc4As
LdJZXvVyOCQbRtiAWTBmn2nio4kagwNJJ4cgKfDWZd0BBSvdil36FhRgQUovuJFFa2d7GaFXL9FQ
6MsInECgqzaxbvt74Qex9uZZcGdkX4GxC+plXZBm69r4h2GgD2qoLI3y4jLrmTkYU3ZTF1W7jd+/
aETf9oKFdnm/B0/lR60Reeh9CRgKzFuEC9rZHoD4KAQCQYAonJiChbJgXh/GaUY/vEul26DyA+qB
+FCkXjOWZNmwXWVm6nDG1M56wPoCUZmcmHZS7Bsn37GQ2Tcdc6FR3ibZPGuL29pIu6kMAcmpEVNq
Q9Uld0x2Di2QbErjgUVsQlEqTbi/Epk4pnD0sTooe1ZeYeIoeVFd1ql5HcUUaNzBV02l/LK0SgwC
fSQp+T4AeKEkvZE1wSbfHQjyE2aEUfjaVBKapAZp+aCS7hU9M0B3PKdZvJt6LQTrBOmy3NjsyYhh
d6oCJwY5v0uFSU2KVYqEYpwgWhZA2trpNdTwZBHmVYvAeYZ42O4SUbK1q7NWYVkGDjZFL1bACiCR
wENbKU5/fvtOl4sYm2FuJSW/yqqQMIyOEseB/KfKuORGJSsBuJm7ehvsYI37mlKPy3iPCWuE/Fsm
mT8NrYZ7WN63JUgzNWe6YRxA2BZQ8RWle1NbTO8U1FmDn4ZOBe320Y8M+XiCnyVzPwHUf3xwcV5P
7/IQMEVJ5ZKL2zYsllYOwgeepgPO/E4K0TXA8vmHWufw5BUJaTlLVjABM3AFT0cR+RendvW5BeRn
kQbtndRB4XOxPtGihAIw1Dd0A6YVfgswRSKE181g3ATRLQoR5E0NmPzAyIHTHTa1QvZAU3dP3hYE
Cr2KvWs6p5LLsVDna4THoimwjPmh3m3SggSxQSwilLC/IKYX0P0fHvax9p537VpF3oBZKm4o3hJC
cjyidgoAgopJqMLTCvvZGXmUjR54ULrDAsJmrcwyrZxLKCZV+/ZGOHTSugILJKcaw4A/Q5dCY/Ku
vMuhgpwxWhFCUnbEuUIGA8pNxjU7A/SUm96yJJdGzO1FVstyBf6T3t48TISytMYFOsqW2svh+1cR
9uW2S1+fYC2uSnO9jhjKEUh2IinF7diHWtdCV5KFd1erXkI1fC1RVKb2y9Mm47mofmPDgwonelcg
V0sQMgj2jiAEZNAU+HxygiSICouNCAMZW41irsEsA3yih10EZXDH8782XnP4kmOXeAFhWoL+hSXC
O2RZpbnvbdFeF7Lxnkblg3kobshCoEIaCJjKGyV5Z9hl2Y7lgCr16B3yqAKca11F3kj0LHOEl2LG
kh/XH2BHyjLNpFdp1yCzFIMT67NZcYmLBCs1xMLidF63+rLGjAt/YYMWFIPe29Nx73ThUan8n7kM
Exst6xaLDmBtO9jz+XtsFA+YRBONjpNNpuJrx8hJn46TrTXbq/W6RVAC7mxD8sSpTB9InYj7pctE
NUuNyNF6mgudz5shv5PQNB2vs9YtkLRxLKk/or17BVnYW6AhtGi1biCUr1MEwpi471c6QoFhjHV3
edBEB9gc3qoEfqpYn0pN666KMs0mbpFdwwNzRA1fmzRUFzmLUrfMsHyukB7YW1lJDw+RLHj3UFyD
tFDOlVjgvpFTVHWiOExvWYTpriMcGigQnrUksmG3RdyPgz6O7kZ866X5VsGRpkXUgcvwxw082rFJ
tNzOifnpCOaOMtLltn9AQ89QwlWgZ1cuWrcjuU3JWLUkMVosaEBOTXFEQqAk3ZSdKKHaXE9gTSCv
FjIpS4tZEiP1URET9mOUd8o2dkyvW/voV9s4z8SOmJYL1wzmWBGDcAdxJCHA6KBf8+CzWIxa+C51
wRSgdNGBY9KPAMSbS0IvCxBWsFzBHwsH+UUvs40qlrM9hsFOKTHfjUrYIcyrBSw3E7S2m23pKq+p
unQVes3WbwzSYT8tMA6JqqFYWVvvxqF8IfilZuY9GZRpG7vkSsKlwqLUc5lGtK68MYJ2g2X1xm8w
0q6keepG+4lEeEDf69tWhgxHeCqfppm4QFcGabNcfiha9G4yAqbaHpmVsg5sK9Yv40652SnBtUqf
MjGxzwvzbmqlOF0ykqtmYFcJCTJ8UZwgIBoJBS6AIiFnrTIGRsme6TLZScHF9C7zYrmf+wlS1TWO
kWXJrIRgoxW3QACEaKW2+dsuqN/CglwFVlRSdh1lVUWjOUCFSR7B3b/5rfZe1YmD3dpYEaN0Kgot
+TKs1aSMVbvuvRKSJWEPgYzgmbBRkg7DPuM+MNqZiN8tpMxsLJTyysdgCnlZMDoVA6JWwLVd/QRL
7WRiyoBR5HZtqRMtY4QVm1cg69sofFWVXuAgnBPUvYISJvP8koduZ41zpA+gOkl3VpKDRrKevArW
OZnOlYBMwgigXQVwtl1pe/MGrhUB7r15J+b1qtolm//vevDfcj1AW1IfiupH+7/c92T8Ur784334
5uXL/v2fv92VL96fTA+OX/gwPZBE60LUxJPtgXoyPZDUC1EXZRaKIv4Gomr8YXqgyheiJOu6qZPl
kyxJxamgYIHr/fM3xbgQ+VNETTI0dDFl7bf/+PfjpW2T6OAmcXG2/w8yV9vEj0tMDGTNVH77k+mB
aBKFU0QFVE7veKAr3Oxn04MEt2IvOZiHtS6BmYlCyOjkuM108WlTNyrWv7VfZYvj5vkBajQl1GdU
k6YAZW4nRrf1vR4DaCXlFGdjm/WFdV8nxM2qRAV2nPmsWoWtZ6BUnFfmKs+FZoH4kOkIUvezTQR/
Gx+63jv8gEFpGwaTJBd0W0DnjeHJRQwxl2FBGO7lHkLVAr74kyd0jwg/AwDFtniWqqCNw6adynvi
H3tmZkwnpGIaZXo43qOWOyr8BpmW4U7QI2RMHDYFJN+7m2FTRZygXppd0oxZaRG3FFKmycNHfu9J
eyyKT6cZPvpUSsNRw5siYkF+0UlT3BBq0TG6HWwcclX147AJtT+aqKp3q/UfDG8NL6GLeThm6+kv
31ObEoLOcGAEwehjUxVqlG2Gbw4fDV8/7Q7vnX4mHr447P+nzb//9dMFDluun2rzg5+387LJ04U4
UI36rbp/Gd47fVCE4sd7p+NcLaVjH445feX08fCVYRe9R48cEZrlvzpY0nQyqsMnn854fHf4usaE
E2hDf30+agxd5h0v9uyaTr83nOvsp4Zdr68UiGUSpPnjflIURZDQ6/fBQuNSn7LqSA/9ejseXv2e
f9QA7oX+029CoY8XgNMWkZsn0+Gt44EEQCEq/XHI8RzD0ceD+o9Pu58+DgduEWke1lvD5nDU2emG
3b/+ePiJT1fpljuX+IVP5AccQDYKeuZS2F/ccGTmCogXWY2Qjsm5oic47Cc93W44aDh82O0EL1g0
18O7wxunM3V6yUmGfYx94sWwdfpmPNC6Tt8xBZJx1V5mtewxIPfx5hKrPMg/p01kEbGYAlizGD5v
Y6irqcasvelZZ1DclXFdGeq4EYR6HKpXe03T5oME5a4Xo4z9YkUaRGBSgZMVWmt22sUMwKa/2y+O
m0ACsTinNIlP9/6zx83hXa80lmqA6fawN7wMXxyOO+1+OuXw5vDxcODpe8N7O7l3EAhib5K5Hegc
jKdf60OGSvMuX3ZVotBTRAQENINMSlQ+m30nPrwoRUunjg0Kr6Rm0oUEZhHZnBxfyaptFo3ltwvV
2OmzGF9eYqSXnZrdJlpE9K/+g3ypa6t8XxzmaAPvF3CQoK71W6eX4T0k9dJxgm4FyVDKo8tJ7bHg
Q85DyJUHNcjwOzUkfeblmTJ1vaZd7FxeIpI6E7+Tbv2jM71b4Chf71j8aleEDJkD9wbipZ8rWA5k
/njY3WMGCX6SmFxdgRBrQ+zA5aZkAmZKGOjUAWpyfm86K0N+NPLMIsRTIeCUNXOpuidU8KKYlTTZ
F4AYgXgwQSvy0EZ3gBFCVHaTVupudkR/gT2LM8CC+H6JCD1rgvGxVZi5Suy6spW+jzZ9pCs0vQCT
R+yJBk3nTfQZJMmweXrTr8WN0ngdfuq0oOHF653bTrvDVn4AQafs+8AVDWl4CQFdTI1YmiNQcSC3
poviQnA3mVgKUz3X07GQNjSBw74gPOkWhS2gLxPn1Va26uZYEZX+yZ2q37A1vJdFOQTiWkUKxRAJ
TibRFKmYYjGosWqIlnxItA77wydH3daDlR9mphKNgWe0C4Re+yespHR4yLA6/rDvgflctNmOp9LI
Nehqo1SdYtfbrBOVGiE/LZAB69R2cdwssxmKyfLc67rJrslVTARNUPcp0GLWoyP84S0I/ZJ5fIHA
pTYHBuQqQNAsLwCBKZ06JkmWk5dWYBi1HaJFGGQK5L5xUKAhtwTZmNHMpMMVOp2HGxjkCqK/N+0z
jsy4N5h4eMZ2dx/NhJ8sLVwFjTAb9CBVMXzzWcxuQcan7iOx0RTnb1Suq0fnh4LPLKHbYiZD4vCc
upVtx4DcJReO5mJgbMxYdPrdpStupYOTqW/V7qXe96cOEGIAVYbdYjsu75HnzgVH9F72yqpCAAvg
WruszFnkYqI5RhVQTx7R8dp37+AkAvJ7qUdudaK5czKnvWoAKhChXZusR9U7+D+qhrnCsnYfjHe9
N+y9Qysjqcipz/JgnaBWjfxZtCKUBZxzf1iqKA55a8QTUnFmAmhFEKO2cUdE+K5DaSBVpgXFKQvA
GdWRymWRmiaUYs0FMGOdLfxskcg2EIltqse8HaN4yBl36QZc8j6GZWQL1epgXoOya6qHPXDiyt2m
5Rs0mHxhLg3A2Wiigsr10eIjXTqOo7knaIDrZpCa0Xl0w2sD2phq78RLt17o5qzY22TulZfG7cjH
TcUKX4q5HK72xbzO7EREpsYGyudRvgpaQ6TDR2j/EEsAv2IRmhyVYMVs8TG/N4VFSzr3ZwC8j/na
Rlrvi7EQzXaao2P1BOwL75zOru+DZWs5zcb1x9JdufbHmPW46FUAK1QIC88P+rxVpqlHJH6k5e/o
V3UReaK1GdqSPwO5r3fYG74GHfNIuslebW4lWleJME70qYngYrfIjW1YLQMscDrahTJqCXsF4c/E
vVeLtUs9WuIKQ3mzqBXdacC96SPhJ2B8QxvThwlU09ZbpC5hZwdxarWedvhB/URrWQV6BEyjHcPh
N8uF9DPJr+JwDj5CAU6f2ZSTAAsTdShqJxnFzJwHgoNkKvKniN5xsvIZmyqN6GA7SWL0rGwgNRq2
oQEwFgdNgwYVLXNJVEJqx+IqvdYEVCrQr1p05Iy9cTEHu7ojpIloXbKMOqdBB75cATiBboS0CvoM
I3XVhYeR0z63d15O4kSynEi7KuV546HrV6+A7SCtDmMxAHULjDkCXzJvuqXOqv09eCaQqSOERHxO
FnEPu272K4Ns0y2oPFV4AgzjGxv/EbS40qGXt5B0ZuD2/slScNVd7VzYp9u0t7fwr3FYRU4bFpa4
xQtC9DFd9iBIT9SKTIoNL6iBx+OOoWAQms/DBdsSkgKomKCUJayC/LXcT0OXyL50W5kb0t45KRNr
hOSK/gb6xbpDgE1zlEt0XlBE7kGJFk4MzCCdFE/UJ8ApugHlG1rFpA9A5XbyCMsDrYcKQDBeydmY
sxTAQ+HYRWPK/JLKDG7gUllCrZolQDXLSS8qVI3Q3kCPFBNZuzVsrsQH+Z44dXnHwgn4QLqsHjXl
MatmRPzKWXUtv+0UJ8xnXBqSXilBdTSf8nTKNe3Q4tmvZGWkg1ew3bv0gciv6iMAs4yWIpI9yMLI
N+RkSwwy6YqlZlU3K12ceK+Vf9lZY/guwkvE48pKcXQQpoV/SVgLSBlG3/5d/LBfZwtvo94KTtld
ez4C34SAnhVl4wHjSqqRDggL6+xgXGdTJVpL7UpQ1/lu6WakObB6mmQmMdUletgg0Vpy5lc+iQl1
BmkQzsYBUszWeiAgZv1I7sFoAeeegTO6wWAhVefuVbcM1VFH0PDBgiJ1mEICakIHjDeRLJQhg0cR
gZ/O8dHqqq1ZETHWAcCHDTAOe4ThiKCZt0qFWw03lu5W7QiKXTUsSosXS1yViIzgAxKMFI2HTLAW
PuXExYUDSGlyc1t5t4duYZqESUvbhxYQYVMBq/rGDX42h6ca6XzWk7AQHvYFHsjlWnahuyE7x46I
KJstkgMwr1HtjxBf3630dlbTs/iLFPXx7KVJV5KAmvmUEkJrLjdHiAv4qDATO/RGeHFZkE7Zlkb1
G7JvwWjjPfrqkrOHSxY0ngLRC3jhyLvV7WzaXCdIKMp4xaPyj6gqvh3TaAy6l2R7+YosZDL18in2
LLcikCFbXwA3HAUTA5DN+IcW2OkDlAh9GzrIJF8pIOYmwTheHrZ67ijPu1kJ3B/UjENNMxy4muIb
GdXg3kWd2hZvjMsmcLhyyaYxeA/IMu/AiEM0uFO35ls6I8m0fs8fAMxqlwFMARc1Gpt0pECNZUdw
BBtJr+ti3Nq72d6mTEeeLY28iXb9Y/SeOtUPBB3Hc08cyVvlMp7J2wOdAhOAO5hhtJj4IXgQlREA
gvxBu4b9QJB/r5LNdnbw5SBsOF605tAmmRT1XEenZ6oQsd7uDNAydxFJuGBKsFnbwRLGg3nktrY3
xifFSMZomWIhPweeBWzUQ77puZimG99pcY4Tp25xzXKpD8l3tptPDo6/UMe1DTlNJqQL3SK+7BaK
AW1p/Aqo20bGTSZJNJEe5iqcg2ew28oKG5KZgdr9pfBDvJcQpoLp+eLSDEB5XGmz/ZV45y7CNSRR
ADXYOeyCS9KlyV0yDbiqqX9lPpHi4DMJ7hQwVbt7NbhqB4g2VDovmSP05KKoybQNKwLKlozoFdAI
UigY52gPIi2MMBGrpzvpVkaf80a+B24+jif1VgN4PKq34VK3FfJBo0mF2ROFZmsrZVVc1tt8vps+
I1rXrbpVdqlMUEdzZ4DVVjDI1zRvqH0hpLJViyXPbbljzBgB28JMKr7hiGSEEsJlt9Im3lM513Bv
fzk45mK3eC5e2tX+sh1j32NOmX2s5EW8gtveTcgM2KEtONEYsPeoGgXrnU1AfQzMcB1NrAnaZtty
rpt2ehteprfCo3/djquX4BbPg1syIT+z+8ZJ59ooRal9VD65D4CRIavfolsNklsLxrzuy1E+liaM
Gg/0ZFQdShj2cAT7GQAJkfi+D2+23XW+wmwknYeXwkwbGyvtNh2DG7fjqbWNbX9iPOGKLpRjbw2T
oHuqbNlGadumh0IMFDD3k6DMAIMxuDxhgW5P3SmTknm0pDrcB7flqvkZXprTepW9RMx6iHw9ij8f
95f+9cHZ/fSe4jfUaigJ+hhtiQbyGh5EL+l7E99U61i2J9WzeOdfodOFrDLVikblj27F95iMpS22
9uGud0Qf3Vqv1TMCwaqDg+DVfma+qHf5EzQHdAKYs7zkT8EP1W4ukZdsb8JluJTvdLveZlf4pDok
ckfiVF7zandjgR94TeEFTCGA2zGSLCNtZcx0G9n5x77SzYQHcpx0bxXRCvSUntFNqNYgNHmzHe2v
pFm8YUhcZO/U1eQOxsO8WwaT4q5buvQx5UMSOsma0Sl8H+p9+RBsPGjWjC60onG73PO8gnGJNZIO
rtjGcSMFwopdAGvSd3xcygc+ozH51ViXliZrFIoGfVkGLIpJGAFAb1+71+BG2NlBSFp3hJygJI7U
w1Qj9wyS6U54Fdf0y7qtTdo5GWRay1ZfuLN23vJADpftW/4EzQe7qgn1PQZjays/APIf7ORe2OA8
M3FnCSNSIM2A7on3jfIIQG/uzv156zAW1+hVOspCWCtAXn3HuN6/Q1XUirFnvYUAT93RXmbIbLfh
AzK7ujXxrg7X4tTYdKsK68Z1jr4WAnkhbUV8Iofr1LPd9t2/aihq5LSRgADwwlR5EWz8q+6hHTrA
oZcAXUKngpxbcZe8u2TM8aoYaa8VXwSujZo4/QfD4Guz1ukI7st5PG7nEku1l3KTLazXPYg1wHvX
4MvNF7byJ+9RW5H9b/ur7lZuYBfXdQnmgjTXqL4xHsS7fAPkABPb/VU/P3iWXrNnLpGcE2yq7L0+
rLoHBsT6teMxAiKJ+86Yjo0pAj5BdEsHB1EFGJyLg/MKlgs0zqi9Vi6B7I7Ixtie7Tr5hr6UYfK5
26+bwxRC3YYuL9o0a8o1nIk2Bq/LCmDHRl54tFCmQLb0LM4hyOoryzHnNHwVtU4bGsA4nrV0N/rU
2ohT8TKB1jvWbt2HfIKbKvEq6FA0Xnf26o1TRwNTz5jWXumrepQw4AUbrrvNHIlOEiuzCauxB0Ad
7qvx1j2V8ETfpCdtYzJ2BxPrMn5Il/q8XHqFbV3LAXo0ThU4DGnylukgcRgq7V07U+ie83ljI+i2
lG7MaTZlhsqZp1tzrF0zp2jezf7uQVEvUaKdVe81/cRsPyMdZ0uzYBLc+FfhlbaEinw9yWGmP8hU
gXDUCmP5rqZlXtFmd/fEFnmA6rtCvtl3xPvDy+El3ea34fX+slzF9IIIyG68W+NG2uSR3c13C6Qv
L80r0UFj/Ok1GAvXyGzTnJVZ/6+3yGqO/NzW7+WXaCtoTpCOmp6dPiprW3iE6q/4o5AplA0799H0
1ow04n2xW5nlhHnxQl/g/zhFXzids164wq7pkmkmtVa+wykBAAf4tmbe3roLdW518G8nsul0xrt4
6NXvr0L9wFNE6tm4LW9R5nQXOvUop8Um19YDF/EKJHVUBUE9qYZoK4LuI102FNZGrI+GsJvQByIH
pZ/h5fgedjCKKevECog/mX1CYdiS+hDVsHWMRpmIeiRNcMUqhCCU2oeTh5chEnXaHbbcQ2OO5IY0
5RCFGq7HFKNF5VnpuDGkG6Qg2rlH1jXbNfg4wiyVUKWfw2mG5uYvC+G5Jpgj9UqhUe1k8PVm4F5J
MdOqwbUiyAX8zAiTGQ6+G5mY/DSPXBbA/QtLFxyJ9bmbIfUFfge9r34LtB18WzSF5JYEQxH0UX1o
V+QV8gJjy2EzxA6BUaChu4x6JTQUN2TfJIJp3rlmDjzVBcWKqt110gHzhM7CgrcLyCcdFKDFKrFB
XyfiIPVvtfjWLjxPQnz2EL6CFSX6IvdKPcyo09YlQdW2/aR8b7dhtD6kOtOg/jqJapEREAOR9Hfo
45O4SxGN7JJLWVHocDNhQ4x2lkOIp+PkmhRXAdyTPLQ1fipVCOJYs3rZNqNPjwybVasT0vBVNBqH
kO4Q4x3iusOWMSTrmixb7nfufhoohL+Hl0Ofv5NzAuWn91Kh8uHQQ16IDzUhFanpTYO0fFH3L8Pu
8CJCMcZ+gRXYEAcdXlJByGT0N4mL6jvIbRXwhyEue4zVyj2oXs58XhtPR6g6xZBV7D2a2j4yfPhj
S6tcYp/9e8PL2e5w3PA1/IVIoyD+8SyZCYHu4j0UC6AoJiIBBh1AiEqcIDLOlFKylEpZXlj5ZVSm
3FdLkHJxsMR8AX0OJHwCvm83h2YTjOUKidVMJSqe9lmbtiCzN2yFJuiR2AvHQddugSPEYNHxYEc1
Euj3EkWJTYXEwQTEN0h3Oc0WCNenxEj1e0M2q/lxb/jAgqQx9l1i9p/eHL533B826xbIuAHrqCPm
itg1wwpB5NLNiR8XoC7JjQ3bw9vDCxwv2nb/cto9fZoVOyKudTQdDju9fzyLUuV5Z58+0pv4yqyM
ElUUGEY1Jr3QKURt7YOzwwQPtBxRBtwOWlWneGmDg/CeoGLUCp3yKYm0fJpYoO//+GzYOpcFBESI
xt/w0fCSDdJ+KpB8NMhrGZENWszwJaLXZWefRAAhM/F4zzUKj/vDF4avDif9pfbg8cjh89NJT985
nv7088fDW82NcU2sb86+MvxgY+Sg33Ni2qfTnI47v7JP+8NFnP/UaT/TwO/JFmqgJ0HG4+b53X1S
aNwNxw4n+fRLx83h3eMNWhXrTB2FpE+6jn9ZJsPNoAVBBRxO8alcT/d5djO/voLTT3TPXanekaZ7
KvqkBuK2+0XXC3oOL2fvne3+6hByAMS1zk4jDUmr0+HD1umY4bTJIA56Oub08a/eO/+Z4RRnpz0e
YyjddUm+bVL192cOCVg3OCTTDApF2Q/kqKDw0n96tgt/g+Qi/fPHJ+aQRR0OP24OxyfEmmRTQ3fu
F6cYjhheTqc5/srpav7ye2cX9penGY47/dJwvtN7bZ8F+38Le/RvJ2iQMyCDrqr3/HD9XlRI2/2O
xumBQwMM5zb51w76+xN9YJJuDymYpBdUtOKxX5S5/6P8DE7SNMs6AzMN1zRc8N+dInop/bJ649wA
kGRN1XVLsnogEg7iv/0D+qr78bEgSdaFLkEzskA1DX+fH/bflcLf3+CxOP/+mL+7gyNma/72z98k
RdfOIV3/01IYbpJhWxfNX5eCpl0gF6gCqALx9W//8e+f6shf1YK/v7f/c/dvGJb5xUqgSheaoUma
omi/vH1DvjBYZAzwtG9295JqSGDgeCSnVvs/ffqqeqGYlmjIqnSs4pTnn9uAeqFrlmKIqvx/6en/
SKq47DshBJviz12ArB4r5H9592dn+NQDWBeaqGi6bijHuwe4+PnuLSCPEkRrmS5i+Ds2tm/UAmTo
F1z01+qAeCEpCFRqyGUOfzzpz6VgUAUMU5PFj0Kwvl0/IIua+uWWIF/Q1yuapmtnty9d6ABfRXqI
P5rI9+oGJV01xS9WAgZDenlFBkT7y0pgaheyadANqPqxFL5dJZAohC+PBjQFukKoAuIfz/pzUzCt
C35GVzTzoy4c5yDfqUMQVfOrHYJiXlh9ZdC4u893b+gX+GvKFvpux9I5trnvdPfofzCL+1p3KF9w
h3SsfTn+6fa1C10WKV/toyM8lvO3un3R+urDV5UL3cSzxfp9QsRD/lMp9BMmQ5cZMP7oKL5Xd2gM
0P8v1YG+BVgmvYDKA+//zpcGIpNidHgU/ds1ARqA/NUmwO2rCI7IFh3+r27fMpk1MjNi7nTsCL5d
SzBN5cuFwOSvXxcxJzje5HlvqF2o8FpUOorj58wbvldDkHGy/OoiuV8fyawzaPLHqnA2OWSKbEqs
H2gux8+/XykYuv7fXCicRRtOCwVKQccr0NI+HnW/7DzvFCXTRL7io658u26BKUvPvfpSr6gaF6pE
VVAk9Zd1QZLFC+bPCNHL3/D+lS/Xgn6OzPRHNK2P+z8fGs0L3aLDUOWPhdSxwL/RBEGy5J4296Va
oIgXFk1eNLWz27ekC2zjTXqdj8nzt1siyCoTmy/ePvMjSzHp+JWPhdDZsHBsBCbt5Ns9fYWGe+ye
/8uQyV/2hIrEqIeTHDd47AO4y889IeOBoij9zIEhof87Lsm+URuQNYb0r1YCkapO5PhjzPtP80PD
uDAV0+znT9+1FGDKfrku8Kw1XVUtSfllXZAkneChplgaxOD+79u1CFZ5yjGu+YUWoV7Q4SsGuoTH
UjjrFiVRv5BEkwib+e3un0b85fuXzQskwhgYlbOe0JRZRRgKCtAf1ePY6r5TV4DC4vGZfOHxsxJE
BtjQlI+mfh41IGRkaqpMdOr49+3WSpD2vxo91FXiYippFOsUFPg8KkiafEEejYpgfbtKQJxD/mof
QBpFNDSZ/7PGT/pIR3bB0mn/w9+3Wx4xXxG/ujxSuEuVJJn5+6B/1gZM5aJXITTU33OM368SIFHx
1VKgEug8ZU1B6+L49+epEcFjAux0ldZ37Q+ZH0pfDqEzHNKtqgQJj4VwVheYCVzIChl1shbDLOw7
jQek/L+aT6cWoCRnWCiaHO//LFRAIsWgG6RwvmtOUULD5ThI/eujYq/7Yqgw9NVfL5UthcyrKOr9
2DP8fb/MKm3hy8OCfqFQ0VXl94XC+WKJYbMfFJWPAeg7NQWVRvr1VZIqMf9XrY8w8tngyASR9RGR
Kfn3zPL36xCYHHyxFBgcDZlA8h8pw/NpMigjlqSkGj5yDd+uKUjop321ENQL8oaEhuhchr/zUUEi
wtpHTymKoT/4fkslBMO/XBWsi77XB1B2LIQewvZ5mmzqJNlJqyDPeewVv90Iyeh9nLv960ND3x54
1DKzpONNnvcK+oWpgraQgd0c/75fr2CYPLkvRVGJpfeIEsliUjz8nZVCL7dGe0A77fvB7iSE3r54
+wqzpD5lpPRLxv7vbJZkETtQLAYP7bumlRi4v7xsVjXmB32393uK8axX1K0LXLbJtgC/HP6+XX8g
S1TRr9YFssk64nGi+hFS5oSfe8W+LhiwwZgoHEvh2w2QskLS54ul0CfXiKwTJPyIFJyNDf26CewV
Y+i3nSyhuvjlwYFomonDqv4xAJ4DLyxScMRSRfH31eWxH/5GE+d+Df3VibNCjkkEZSX/nmQ5GxzM
Pv1AMEVivTr8fbsWgRAnep5fGyIVjYkAcwBQFse7PBsj/jdzZ9vbNAzE8a/SjzAaNLQ3k1An6IAB
AjTEy2tiGitpPNnJun57zj575JJ0FF1eVNqbLunPD/Xj3f1tXC1lrzMM4U8LCRqIzqktXF4tZ9hJ
Y+nRhnhkpsTgC3S6e+vrRVxVhmo/p1qYOHj2f+PUM3Q1LbM3uBiI64XBTIk9wQcpL5d41uzZlR83
d1KrGkZk4ZI5HJNLfWFQfhwRLn1kxtVFnENpID6pFZzw0rP2Z1XqugiqH63clDjo2AtJpDB+HqUu
Xs/iI/rZi14ERGmT6MV/vma+6SBH6T1M8pSQTvx6LOA4aZZWKlX651orCzYvD+HBIWaTjkp+W8MG
dtBXI9DO6G9ORtql5+3CP8CuGnD9MlPMtRov4OXgsKuXgytoHLiUxSBLCvsDKXkFtcbT2hrNck26
LzHb1MZCYfq5prBROblpVN7qvGsZPCiVpPAbVcMerOqTKdJRTI4Su4X5vViZuttteLV7F39KdVKZ
d1Lrfoe1rgv2e0YPtDT/75WxW57l6NiSktdY41qnsvdUd1LwbQEla4BRzyXm1niLr9G8R5I2Qoxu
Cg2DUYTMYmKy2fNmQT4IKfbjeGyi8GgxGAFdXh1YuyAZjhT9yXTajaqZAvek7DvQDRs9ohVDzrWH
GpqiXx1o0fZuJDnaOcjLzim8qSThwmKBRF9ivs5LvQWuLCQ/oByNc4EzLWvZS/IrydmozMe/hwc2
NqE9xjss5qCbzg7R3tQjRpumHYwhy1fBniolf1YbC4PVUwyBl6Mfgc9b6B3z8XNy8H6xhh1eXqX5
tI58L+WZg/9BWafYSBVVo3PA79STztk0FmPq5oD/MrZKdRC6PMm7xGg8D75crMAanCl556SAsHkS
uIFq2PfJTijFfyk1r3Hy1YqxVY0rEr6rwVh2b9MTo63C+1wSJ/yUFIotBX9VTeMO9SMMtgkxyFeK
/1aaQi1u3WhuI02JFP/d34Qz2RCjFXGeBMYNMQb6SPE/sPaVc4otKaLpT85+4rvKGL0u5R675ej4
FUonbW3uld3hzNZv4jGwUJrhe407m0HzzjDIDB0OUvRPwHmn2ba8a0apkBiuXLuYzDzZw8R87XK8
I0qzYSWjOD4x+2Dw3JltqmE/YKHcw9tyXyZPWZqeT0wZ25/SSShTX+PGNf9GXiuw138AAAD//w==
</cx:binary>
              </cx:geoCache>
            </cx:geography>
          </cx:layoutPr>
        </cx:series>
      </cx:plotAreaRegion>
    </cx:plotArea>
    <cx:legend pos="r" align="min" overlay="0">
      <cx:txPr>
        <a:bodyPr spcFirstLastPara="1" vertOverflow="ellipsis" horzOverflow="overflow" wrap="square" lIns="0" tIns="0" rIns="0" bIns="0" anchor="ctr" anchorCtr="1"/>
        <a:lstStyle/>
        <a:p>
          <a:pPr algn="ctr" rtl="0">
            <a:defRPr sz="120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US" sz="1200" b="0" i="0" u="none" strike="noStrike" baseline="0">
            <a:solidFill>
              <a:schemeClr val="tx1"/>
            </a:solidFill>
            <a:latin typeface="Arial" panose="020B0604020202020204" pitchFamily="34" charset="0"/>
            <a:cs typeface="Arial" panose="020B0604020202020204" pitchFamily="34" charset="0"/>
          </a:endParaRPr>
        </a:p>
      </cx:txPr>
    </cx:legend>
  </cx:chart>
  <cx:spPr>
    <a:ln>
      <a:noFill/>
    </a:ln>
  </cx:spPr>
  <cx:fmtOvrs>
    <cx:fmtOvr idx="9">
      <cx:spPr>
        <a:solidFill>
          <a:srgbClr val="C00000"/>
        </a:solidFill>
      </cx:spPr>
    </cx:fmtOvr>
    <cx:fmtOvr idx="1">
      <cx:spPr>
        <a:solidFill>
          <a:schemeClr val="accent6">
            <a:lumMod val="60000"/>
            <a:lumOff val="40000"/>
          </a:schemeClr>
        </a:solidFill>
      </cx:spPr>
    </cx:fmtOvr>
    <cx:fmtOvr idx="4">
      <cx:spPr>
        <a:solidFill>
          <a:srgbClr val="C00000"/>
        </a:solidFill>
      </cx:spPr>
    </cx:fmtOvr>
    <cx:fmtOvr idx="2">
      <cx:spPr>
        <a:solidFill>
          <a:schemeClr val="accent4">
            <a:lumMod val="60000"/>
            <a:lumOff val="40000"/>
          </a:schemeClr>
        </a:solidFill>
      </cx:spPr>
    </cx:fmtOvr>
    <cx:fmtOvr idx="3">
      <cx:spPr>
        <a:solidFill>
          <a:schemeClr val="accent2"/>
        </a:solidFill>
      </cx:spPr>
    </cx:fmtOvr>
    <cx:fmtOvr idx="6">
      <cx:spPr>
        <a:solidFill>
          <a:schemeClr val="accent4">
            <a:lumMod val="60000"/>
            <a:lumOff val="40000"/>
          </a:schemeClr>
        </a:solidFill>
      </cx:spPr>
    </cx:fmtOvr>
    <cx:fmtOvr idx="7">
      <cx:spPr>
        <a:solidFill>
          <a:schemeClr val="accent2"/>
        </a:solidFill>
      </cx:spPr>
    </cx:fmtOvr>
    <cx:fmtOvr idx="8">
      <cx:spPr>
        <a:solidFill>
          <a:schemeClr val="accent2"/>
        </a:solidFill>
      </cx:spPr>
    </cx:fmtOvr>
    <cx:fmtOvr idx="5">
      <cx:spPr>
        <a:solidFill>
          <a:schemeClr val="accent4">
            <a:lumMod val="60000"/>
            <a:lumOff val="40000"/>
          </a:schemeClr>
        </a:solidFill>
      </cx:spPr>
    </cx:fmtOvr>
    <cx:fmtOvr idx="0">
      <cx:spPr>
        <a:solidFill>
          <a:schemeClr val="accent6">
            <a:lumMod val="75000"/>
          </a:schemeClr>
        </a:solidFill>
      </cx:spPr>
    </cx:fmtOvr>
  </cx:fmtOvrs>
</cx:chartSpace>
</file>

<file path=ppt/charts/colors1.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0.60625</cdr:x>
      <cdr:y>0.14396</cdr:y>
    </cdr:from>
    <cdr:to>
      <cdr:x>0.92085</cdr:x>
      <cdr:y>0.20973</cdr:y>
    </cdr:to>
    <cdr:sp macro="" textlink="">
      <cdr:nvSpPr>
        <cdr:cNvPr id="2" name="TextBox 1">
          <a:extLst xmlns:a="http://schemas.openxmlformats.org/drawingml/2006/main">
            <a:ext uri="{FF2B5EF4-FFF2-40B4-BE49-F238E27FC236}">
              <a16:creationId xmlns:a16="http://schemas.microsoft.com/office/drawing/2014/main" id="{5BC13994-08A1-865C-C428-F533FECEB2ED}"/>
            </a:ext>
          </a:extLst>
        </cdr:cNvPr>
        <cdr:cNvSpPr txBox="1"/>
      </cdr:nvSpPr>
      <cdr:spPr>
        <a:xfrm xmlns:a="http://schemas.openxmlformats.org/drawingml/2006/main">
          <a:off x="5807877" y="606283"/>
          <a:ext cx="3013838" cy="2769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solidFill>
                <a:schemeClr val="accent2"/>
              </a:solidFill>
            </a:rPr>
            <a:t>AZ Annual percent change = 2.87%, p = 0.019</a:t>
          </a:r>
        </a:p>
      </cdr:txBody>
    </cdr:sp>
  </cdr:relSizeAnchor>
</c:userShapes>
</file>

<file path=ppt/drawings/drawing10.xml><?xml version="1.0" encoding="utf-8"?>
<c:userShapes xmlns:c="http://schemas.openxmlformats.org/drawingml/2006/chart">
  <cdr:relSizeAnchor xmlns:cdr="http://schemas.openxmlformats.org/drawingml/2006/chartDrawing">
    <cdr:from>
      <cdr:x>0.2641</cdr:x>
      <cdr:y>0.5</cdr:y>
    </cdr:from>
    <cdr:to>
      <cdr:x>0.57219</cdr:x>
      <cdr:y>0.57768</cdr:y>
    </cdr:to>
    <cdr:sp macro="" textlink="">
      <cdr:nvSpPr>
        <cdr:cNvPr id="2" name="TextBox 1">
          <a:extLst xmlns:a="http://schemas.openxmlformats.org/drawingml/2006/main">
            <a:ext uri="{FF2B5EF4-FFF2-40B4-BE49-F238E27FC236}">
              <a16:creationId xmlns:a16="http://schemas.microsoft.com/office/drawing/2014/main" id="{CC7B1001-7D22-7496-BDBD-3CAC92F78983}"/>
            </a:ext>
          </a:extLst>
        </cdr:cNvPr>
        <cdr:cNvSpPr txBox="1"/>
      </cdr:nvSpPr>
      <cdr:spPr>
        <a:xfrm xmlns:a="http://schemas.openxmlformats.org/drawingml/2006/main">
          <a:off x="2071935" y="1981123"/>
          <a:ext cx="2417135" cy="3077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i="1" dirty="0">
              <a:solidFill>
                <a:schemeClr val="tx1">
                  <a:lumMod val="65000"/>
                  <a:lumOff val="35000"/>
                </a:schemeClr>
              </a:solidFill>
            </a:rPr>
            <a:t>5% annual increases until 2019</a:t>
          </a:r>
        </a:p>
      </cdr:txBody>
    </cdr:sp>
  </cdr:relSizeAnchor>
</c:userShapes>
</file>

<file path=ppt/drawings/drawing11.xml><?xml version="1.0" encoding="utf-8"?>
<c:userShapes xmlns:c="http://schemas.openxmlformats.org/drawingml/2006/chart">
  <cdr:relSizeAnchor xmlns:cdr="http://schemas.openxmlformats.org/drawingml/2006/chartDrawing">
    <cdr:from>
      <cdr:x>0.52308</cdr:x>
      <cdr:y>0.29469</cdr:y>
    </cdr:from>
    <cdr:to>
      <cdr:x>0.88688</cdr:x>
      <cdr:y>0.39498</cdr:y>
    </cdr:to>
    <cdr:sp macro="" textlink="">
      <cdr:nvSpPr>
        <cdr:cNvPr id="2" name="TextBox 1">
          <a:extLst xmlns:a="http://schemas.openxmlformats.org/drawingml/2006/main">
            <a:ext uri="{FF2B5EF4-FFF2-40B4-BE49-F238E27FC236}">
              <a16:creationId xmlns:a16="http://schemas.microsoft.com/office/drawing/2014/main" id="{C09EB3D3-C17F-9F7C-2701-EB04E3B83993}"/>
            </a:ext>
          </a:extLst>
        </cdr:cNvPr>
        <cdr:cNvSpPr txBox="1"/>
      </cdr:nvSpPr>
      <cdr:spPr>
        <a:xfrm xmlns:a="http://schemas.openxmlformats.org/drawingml/2006/main">
          <a:off x="4643714" y="1166230"/>
          <a:ext cx="3229696" cy="3969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US Annual percent change = 5.5%, p &lt; 0.001</a:t>
          </a:r>
        </a:p>
      </cdr:txBody>
    </cdr:sp>
  </cdr:relSizeAnchor>
</c:userShapes>
</file>

<file path=ppt/drawings/drawing12.xml><?xml version="1.0" encoding="utf-8"?>
<c:userShapes xmlns:c="http://schemas.openxmlformats.org/drawingml/2006/chart">
  <cdr:relSizeAnchor xmlns:cdr="http://schemas.openxmlformats.org/drawingml/2006/chartDrawing">
    <cdr:from>
      <cdr:x>0.25694</cdr:x>
      <cdr:y>0.34924</cdr:y>
    </cdr:from>
    <cdr:to>
      <cdr:x>0.53009</cdr:x>
      <cdr:y>0.46132</cdr:y>
    </cdr:to>
    <cdr:sp macro="" textlink="">
      <cdr:nvSpPr>
        <cdr:cNvPr id="2" name="TextBox 1">
          <a:extLst xmlns:a="http://schemas.openxmlformats.org/drawingml/2006/main">
            <a:ext uri="{FF2B5EF4-FFF2-40B4-BE49-F238E27FC236}">
              <a16:creationId xmlns:a16="http://schemas.microsoft.com/office/drawing/2014/main" id="{7ABE0EBA-19C9-BA8D-1E6F-5D7DE47E1663}"/>
            </a:ext>
          </a:extLst>
        </cdr:cNvPr>
        <cdr:cNvSpPr txBox="1"/>
      </cdr:nvSpPr>
      <cdr:spPr>
        <a:xfrm xmlns:a="http://schemas.openxmlformats.org/drawingml/2006/main">
          <a:off x="1174749" y="1022351"/>
          <a:ext cx="1248833" cy="32808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r = 0.726,</a:t>
          </a:r>
          <a:r>
            <a:rPr lang="en-US" sz="1400" baseline="0" dirty="0">
              <a:latin typeface="Arial" panose="020B0604020202020204" pitchFamily="34" charset="0"/>
              <a:cs typeface="Arial" panose="020B0604020202020204" pitchFamily="34" charset="0"/>
            </a:rPr>
            <a:t> p &lt; 0.0001</a:t>
          </a:r>
          <a:endParaRPr lang="en-US" sz="1400" dirty="0">
            <a:latin typeface="Arial" panose="020B0604020202020204" pitchFamily="34" charset="0"/>
            <a:cs typeface="Arial" panose="020B0604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0.61415</cdr:x>
      <cdr:y>0.74286</cdr:y>
    </cdr:from>
    <cdr:to>
      <cdr:x>0.93326</cdr:x>
      <cdr:y>0.82776</cdr:y>
    </cdr:to>
    <cdr:sp macro="" textlink="">
      <cdr:nvSpPr>
        <cdr:cNvPr id="2" name="TextBox 1">
          <a:extLst xmlns:a="http://schemas.openxmlformats.org/drawingml/2006/main">
            <a:ext uri="{FF2B5EF4-FFF2-40B4-BE49-F238E27FC236}">
              <a16:creationId xmlns:a16="http://schemas.microsoft.com/office/drawing/2014/main" id="{2698BC0D-A706-3EBE-D6FF-CD4D36DDD0AD}"/>
            </a:ext>
          </a:extLst>
        </cdr:cNvPr>
        <cdr:cNvSpPr txBox="1"/>
      </cdr:nvSpPr>
      <cdr:spPr>
        <a:xfrm xmlns:a="http://schemas.openxmlformats.org/drawingml/2006/main">
          <a:off x="6258343" y="2693045"/>
          <a:ext cx="3251852" cy="3077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chemeClr val="accent1"/>
              </a:solidFill>
            </a:rPr>
            <a:t>US Annual percent change = 3.5%, p &lt; 0.001</a:t>
          </a:r>
        </a:p>
      </cdr:txBody>
    </cdr:sp>
  </cdr:relSizeAnchor>
</c:userShapes>
</file>

<file path=ppt/drawings/drawing14.xml><?xml version="1.0" encoding="utf-8"?>
<c:userShapes xmlns:c="http://schemas.openxmlformats.org/drawingml/2006/chart">
  <cdr:relSizeAnchor xmlns:cdr="http://schemas.openxmlformats.org/drawingml/2006/chartDrawing">
    <cdr:from>
      <cdr:x>0.65972</cdr:x>
      <cdr:y>0.59404</cdr:y>
    </cdr:from>
    <cdr:to>
      <cdr:x>0.89028</cdr:x>
      <cdr:y>0.76959</cdr:y>
    </cdr:to>
    <cdr:sp macro="" textlink="">
      <cdr:nvSpPr>
        <cdr:cNvPr id="2" name="TextBox 1">
          <a:extLst xmlns:a="http://schemas.openxmlformats.org/drawingml/2006/main">
            <a:ext uri="{FF2B5EF4-FFF2-40B4-BE49-F238E27FC236}">
              <a16:creationId xmlns:a16="http://schemas.microsoft.com/office/drawing/2014/main" id="{73BEBCED-1EE2-6336-6C63-8D7C8EF415A0}"/>
            </a:ext>
          </a:extLst>
        </cdr:cNvPr>
        <cdr:cNvSpPr txBox="1"/>
      </cdr:nvSpPr>
      <cdr:spPr>
        <a:xfrm xmlns:a="http://schemas.openxmlformats.org/drawingml/2006/main">
          <a:off x="3016250" y="4813300"/>
          <a:ext cx="1054100" cy="1422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0.4875</cdr:x>
      <cdr:y>0.52038</cdr:y>
    </cdr:from>
    <cdr:to>
      <cdr:x>0.90841</cdr:x>
      <cdr:y>0.78571</cdr:y>
    </cdr:to>
    <cdr:sp macro="" textlink="">
      <cdr:nvSpPr>
        <cdr:cNvPr id="3" name="TextBox 2">
          <a:extLst xmlns:a="http://schemas.openxmlformats.org/drawingml/2006/main">
            <a:ext uri="{FF2B5EF4-FFF2-40B4-BE49-F238E27FC236}">
              <a16:creationId xmlns:a16="http://schemas.microsoft.com/office/drawing/2014/main" id="{6559CE31-5B8B-D2FE-E14A-FBA9CCC87E2B}"/>
            </a:ext>
          </a:extLst>
        </cdr:cNvPr>
        <cdr:cNvSpPr txBox="1"/>
      </cdr:nvSpPr>
      <cdr:spPr>
        <a:xfrm xmlns:a="http://schemas.openxmlformats.org/drawingml/2006/main">
          <a:off x="2513732" y="3294246"/>
          <a:ext cx="2170370" cy="16796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aseline="0" dirty="0">
              <a:solidFill>
                <a:schemeClr val="accent6">
                  <a:lumMod val="75000"/>
                </a:schemeClr>
              </a:solidFill>
              <a:latin typeface="Wingdings" pitchFamily="2" charset="2"/>
            </a:rPr>
            <a:t>n</a:t>
          </a:r>
          <a:r>
            <a:rPr lang="en-US" sz="1200" dirty="0"/>
            <a:t>National Leaders (8 states)</a:t>
          </a:r>
        </a:p>
        <a:p xmlns:a="http://schemas.openxmlformats.org/drawingml/2006/main">
          <a:endParaRPr lang="en-US" sz="1200" baseline="0" dirty="0"/>
        </a:p>
        <a:p xmlns:a="http://schemas.openxmlformats.org/drawingml/2006/main">
          <a:r>
            <a:rPr lang="en-US" sz="1200" baseline="0" dirty="0">
              <a:solidFill>
                <a:schemeClr val="accent6">
                  <a:lumMod val="60000"/>
                  <a:lumOff val="40000"/>
                </a:schemeClr>
              </a:solidFill>
              <a:latin typeface="Wingdings" pitchFamily="2" charset="2"/>
            </a:rPr>
            <a:t>n</a:t>
          </a:r>
          <a:r>
            <a:rPr lang="en-US" sz="1200" dirty="0"/>
            <a:t>Making</a:t>
          </a:r>
          <a:r>
            <a:rPr lang="en-US" sz="1200" baseline="0" dirty="0"/>
            <a:t> Progress (10 states)</a:t>
          </a:r>
        </a:p>
        <a:p xmlns:a="http://schemas.openxmlformats.org/drawingml/2006/main">
          <a:endParaRPr lang="en-US" sz="1200" baseline="0" dirty="0">
            <a:latin typeface="+mj-lt"/>
          </a:endParaRPr>
        </a:p>
        <a:p xmlns:a="http://schemas.openxmlformats.org/drawingml/2006/main">
          <a:r>
            <a:rPr lang="en-US" sz="1200" baseline="0" dirty="0">
              <a:solidFill>
                <a:schemeClr val="accent4">
                  <a:lumMod val="60000"/>
                  <a:lumOff val="40000"/>
                </a:schemeClr>
              </a:solidFill>
              <a:latin typeface="Wingdings" pitchFamily="2" charset="2"/>
            </a:rPr>
            <a:t>n</a:t>
          </a:r>
          <a:r>
            <a:rPr lang="en-US" sz="1200" baseline="0" dirty="0"/>
            <a:t>Missing Key Laws (9 states)</a:t>
          </a:r>
        </a:p>
        <a:p xmlns:a="http://schemas.openxmlformats.org/drawingml/2006/main">
          <a:endParaRPr lang="en-US" sz="1200" baseline="0" dirty="0"/>
        </a:p>
        <a:p xmlns:a="http://schemas.openxmlformats.org/drawingml/2006/main">
          <a:r>
            <a:rPr lang="en-US" sz="1200" baseline="0" dirty="0">
              <a:solidFill>
                <a:schemeClr val="accent2"/>
              </a:solidFill>
              <a:latin typeface="Wingdings" pitchFamily="2" charset="2"/>
            </a:rPr>
            <a:t>n</a:t>
          </a:r>
          <a:r>
            <a:rPr lang="en-US" sz="1200" baseline="0" dirty="0"/>
            <a:t> Weak Systems (9 states)</a:t>
          </a:r>
        </a:p>
        <a:p xmlns:a="http://schemas.openxmlformats.org/drawingml/2006/main">
          <a:endParaRPr lang="en-US" sz="1200" baseline="0" dirty="0"/>
        </a:p>
        <a:p xmlns:a="http://schemas.openxmlformats.org/drawingml/2006/main">
          <a:r>
            <a:rPr lang="en-US" sz="1200" baseline="0" dirty="0">
              <a:solidFill>
                <a:srgbClr val="C00000"/>
              </a:solidFill>
              <a:latin typeface="Wingdings" pitchFamily="2" charset="2"/>
            </a:rPr>
            <a:t>n</a:t>
          </a:r>
          <a:r>
            <a:rPr lang="en-US" sz="1200" baseline="0" dirty="0"/>
            <a:t> National Failures (14 states)</a:t>
          </a:r>
          <a:endParaRPr lang="en-US" sz="1200" dirty="0"/>
        </a:p>
      </cdr:txBody>
    </cdr:sp>
  </cdr:relSizeAnchor>
  <cdr:relSizeAnchor xmlns:cdr="http://schemas.openxmlformats.org/drawingml/2006/chartDrawing">
    <cdr:from>
      <cdr:x>0.30431</cdr:x>
      <cdr:y>0.80952</cdr:y>
    </cdr:from>
    <cdr:to>
      <cdr:x>0.36277</cdr:x>
      <cdr:y>0.80952</cdr:y>
    </cdr:to>
    <cdr:cxnSp macro="">
      <cdr:nvCxnSpPr>
        <cdr:cNvPr id="5" name="Straight Arrow Connector 4">
          <a:extLst xmlns:a="http://schemas.openxmlformats.org/drawingml/2006/main">
            <a:ext uri="{FF2B5EF4-FFF2-40B4-BE49-F238E27FC236}">
              <a16:creationId xmlns:a16="http://schemas.microsoft.com/office/drawing/2014/main" id="{471F4322-0434-2384-55A7-2DC53669381C}"/>
            </a:ext>
          </a:extLst>
        </cdr:cNvPr>
        <cdr:cNvCxnSpPr/>
      </cdr:nvCxnSpPr>
      <cdr:spPr>
        <a:xfrm xmlns:a="http://schemas.openxmlformats.org/drawingml/2006/main" flipH="1">
          <a:off x="1569114" y="5124659"/>
          <a:ext cx="301450" cy="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5.xml><?xml version="1.0" encoding="utf-8"?>
<c:userShapes xmlns:c="http://schemas.openxmlformats.org/drawingml/2006/chart">
  <cdr:relSizeAnchor xmlns:cdr="http://schemas.openxmlformats.org/drawingml/2006/chartDrawing">
    <cdr:from>
      <cdr:x>0.68567</cdr:x>
      <cdr:y>0.16255</cdr:y>
    </cdr:from>
    <cdr:to>
      <cdr:x>0.92829</cdr:x>
      <cdr:y>0.25999</cdr:y>
    </cdr:to>
    <cdr:sp macro="" textlink="">
      <cdr:nvSpPr>
        <cdr:cNvPr id="2" name="TextBox 1">
          <a:extLst xmlns:a="http://schemas.openxmlformats.org/drawingml/2006/main">
            <a:ext uri="{FF2B5EF4-FFF2-40B4-BE49-F238E27FC236}">
              <a16:creationId xmlns:a16="http://schemas.microsoft.com/office/drawing/2014/main" id="{578A5CD0-12A9-1267-4280-7C1F70914984}"/>
            </a:ext>
          </a:extLst>
        </cdr:cNvPr>
        <cdr:cNvSpPr txBox="1"/>
      </cdr:nvSpPr>
      <cdr:spPr>
        <a:xfrm xmlns:a="http://schemas.openxmlformats.org/drawingml/2006/main">
          <a:off x="6987155" y="588078"/>
          <a:ext cx="2472304" cy="3525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i="1" dirty="0">
              <a:solidFill>
                <a:schemeClr val="tx1">
                  <a:lumMod val="65000"/>
                  <a:lumOff val="35000"/>
                </a:schemeClr>
              </a:solidFill>
            </a:rPr>
            <a:t>All differences </a:t>
          </a:r>
          <a:r>
            <a:rPr lang="en-US" sz="1200" i="1" baseline="0" dirty="0">
              <a:solidFill>
                <a:schemeClr val="tx1">
                  <a:lumMod val="65000"/>
                  <a:lumOff val="35000"/>
                </a:schemeClr>
              </a:solidFill>
            </a:rPr>
            <a:t>statistically significant</a:t>
          </a:r>
          <a:r>
            <a:rPr lang="en-US" sz="1000" i="1" baseline="0" dirty="0">
              <a:solidFill>
                <a:schemeClr val="tx1">
                  <a:lumMod val="65000"/>
                  <a:lumOff val="35000"/>
                </a:schemeClr>
              </a:solidFill>
            </a:rPr>
            <a:t>.</a:t>
          </a:r>
          <a:endParaRPr lang="en-US" sz="1000" i="1" dirty="0">
            <a:solidFill>
              <a:schemeClr val="tx1">
                <a:lumMod val="65000"/>
                <a:lumOff val="3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0.20096</cdr:x>
      <cdr:y>0.14467</cdr:y>
    </cdr:from>
    <cdr:to>
      <cdr:x>0.29394</cdr:x>
      <cdr:y>0.26694</cdr:y>
    </cdr:to>
    <cdr:sp macro="" textlink="">
      <cdr:nvSpPr>
        <cdr:cNvPr id="2" name="TextBox 1">
          <a:extLst xmlns:a="http://schemas.openxmlformats.org/drawingml/2006/main">
            <a:ext uri="{FF2B5EF4-FFF2-40B4-BE49-F238E27FC236}">
              <a16:creationId xmlns:a16="http://schemas.microsoft.com/office/drawing/2014/main" id="{D0E948D7-C208-E8A2-F7E7-10CE9DB0042E}"/>
            </a:ext>
          </a:extLst>
        </cdr:cNvPr>
        <cdr:cNvSpPr txBox="1"/>
      </cdr:nvSpPr>
      <cdr:spPr>
        <a:xfrm xmlns:a="http://schemas.openxmlformats.org/drawingml/2006/main">
          <a:off x="2113230" y="557006"/>
          <a:ext cx="977774" cy="4707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Highest Rate</a:t>
          </a:r>
        </a:p>
        <a:p xmlns:a="http://schemas.openxmlformats.org/drawingml/2006/main">
          <a:r>
            <a:rPr lang="en-US" sz="1200" dirty="0"/>
            <a:t>In the US (of 29)</a:t>
          </a:r>
        </a:p>
      </cdr:txBody>
    </cdr:sp>
  </cdr:relSizeAnchor>
  <cdr:relSizeAnchor xmlns:cdr="http://schemas.openxmlformats.org/drawingml/2006/chartDrawing">
    <cdr:from>
      <cdr:x>0.8833</cdr:x>
      <cdr:y>0.20669</cdr:y>
    </cdr:from>
    <cdr:to>
      <cdr:x>0.97887</cdr:x>
      <cdr:y>0.3272</cdr:y>
    </cdr:to>
    <cdr:sp macro="" textlink="">
      <cdr:nvSpPr>
        <cdr:cNvPr id="3" name="TextBox 2">
          <a:extLst xmlns:a="http://schemas.openxmlformats.org/drawingml/2006/main">
            <a:ext uri="{FF2B5EF4-FFF2-40B4-BE49-F238E27FC236}">
              <a16:creationId xmlns:a16="http://schemas.microsoft.com/office/drawing/2014/main" id="{6D6F75D8-9447-A6B0-C67B-0912E09B9AF1}"/>
            </a:ext>
          </a:extLst>
        </cdr:cNvPr>
        <cdr:cNvSpPr txBox="1"/>
      </cdr:nvSpPr>
      <cdr:spPr>
        <a:xfrm xmlns:a="http://schemas.openxmlformats.org/drawingml/2006/main">
          <a:off x="9288418" y="795791"/>
          <a:ext cx="1004936" cy="4639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Leading Cause</a:t>
          </a:r>
        </a:p>
        <a:p xmlns:a="http://schemas.openxmlformats.org/drawingml/2006/main">
          <a:r>
            <a:rPr lang="en-US" sz="1200" dirty="0"/>
            <a:t>In the US</a:t>
          </a:r>
        </a:p>
      </cdr:txBody>
    </cdr:sp>
  </cdr:relSizeAnchor>
  <cdr:relSizeAnchor xmlns:cdr="http://schemas.openxmlformats.org/drawingml/2006/chartDrawing">
    <cdr:from>
      <cdr:x>0.89449</cdr:x>
      <cdr:y>0.31456</cdr:y>
    </cdr:from>
    <cdr:to>
      <cdr:x>0.9229</cdr:x>
      <cdr:y>0.38922</cdr:y>
    </cdr:to>
    <cdr:cxnSp macro="">
      <cdr:nvCxnSpPr>
        <cdr:cNvPr id="5" name="Straight Arrow Connector 4">
          <a:extLst xmlns:a="http://schemas.openxmlformats.org/drawingml/2006/main">
            <a:ext uri="{FF2B5EF4-FFF2-40B4-BE49-F238E27FC236}">
              <a16:creationId xmlns:a16="http://schemas.microsoft.com/office/drawing/2014/main" id="{0F9210B3-2C7C-476F-7C2E-05EAC678B23D}"/>
            </a:ext>
          </a:extLst>
        </cdr:cNvPr>
        <cdr:cNvCxnSpPr/>
      </cdr:nvCxnSpPr>
      <cdr:spPr>
        <a:xfrm xmlns:a="http://schemas.openxmlformats.org/drawingml/2006/main" flipH="1">
          <a:off x="9406113" y="1211118"/>
          <a:ext cx="298764" cy="28744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0.17268</cdr:x>
      <cdr:y>0.19228</cdr:y>
    </cdr:from>
    <cdr:to>
      <cdr:x>0.20109</cdr:x>
      <cdr:y>0.26694</cdr:y>
    </cdr:to>
    <cdr:cxnSp macro="">
      <cdr:nvCxnSpPr>
        <cdr:cNvPr id="8" name="Straight Arrow Connector 7">
          <a:extLst xmlns:a="http://schemas.openxmlformats.org/drawingml/2006/main">
            <a:ext uri="{FF2B5EF4-FFF2-40B4-BE49-F238E27FC236}">
              <a16:creationId xmlns:a16="http://schemas.microsoft.com/office/drawing/2014/main" id="{2ED11BFE-00AA-AEEA-0B8C-82F5AD7B3EA9}"/>
            </a:ext>
          </a:extLst>
        </cdr:cNvPr>
        <cdr:cNvCxnSpPr/>
      </cdr:nvCxnSpPr>
      <cdr:spPr>
        <a:xfrm xmlns:a="http://schemas.openxmlformats.org/drawingml/2006/main" flipH="1">
          <a:off x="1815788" y="740338"/>
          <a:ext cx="298764" cy="28744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0.53657</cdr:x>
      <cdr:y>0.21501</cdr:y>
    </cdr:from>
    <cdr:to>
      <cdr:x>0.67106</cdr:x>
      <cdr:y>0.26113</cdr:y>
    </cdr:to>
    <cdr:sp macro="" textlink="">
      <cdr:nvSpPr>
        <cdr:cNvPr id="2" name="TextBox 1">
          <a:extLst xmlns:a="http://schemas.openxmlformats.org/drawingml/2006/main">
            <a:ext uri="{FF2B5EF4-FFF2-40B4-BE49-F238E27FC236}">
              <a16:creationId xmlns:a16="http://schemas.microsoft.com/office/drawing/2014/main" id="{190A5921-B1E8-D94E-ABE8-2813A40B6162}"/>
            </a:ext>
          </a:extLst>
        </cdr:cNvPr>
        <cdr:cNvSpPr txBox="1"/>
      </cdr:nvSpPr>
      <cdr:spPr>
        <a:xfrm xmlns:a="http://schemas.openxmlformats.org/drawingml/2006/main">
          <a:off x="3363800" y="1348931"/>
          <a:ext cx="843076" cy="2893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Higher Risk </a:t>
          </a:r>
        </a:p>
      </cdr:txBody>
    </cdr:sp>
  </cdr:relSizeAnchor>
  <cdr:relSizeAnchor xmlns:cdr="http://schemas.openxmlformats.org/drawingml/2006/chartDrawing">
    <cdr:from>
      <cdr:x>0.57865</cdr:x>
      <cdr:y>0.25045</cdr:y>
    </cdr:from>
    <cdr:to>
      <cdr:x>0.63143</cdr:x>
      <cdr:y>0.32297</cdr:y>
    </cdr:to>
    <cdr:sp macro="" textlink="">
      <cdr:nvSpPr>
        <cdr:cNvPr id="3" name="Up Arrow 2">
          <a:extLst xmlns:a="http://schemas.openxmlformats.org/drawingml/2006/main">
            <a:ext uri="{FF2B5EF4-FFF2-40B4-BE49-F238E27FC236}">
              <a16:creationId xmlns:a16="http://schemas.microsoft.com/office/drawing/2014/main" id="{18662B8D-9840-F851-1813-61F25A7DAC6F}"/>
            </a:ext>
          </a:extLst>
        </cdr:cNvPr>
        <cdr:cNvSpPr/>
      </cdr:nvSpPr>
      <cdr:spPr>
        <a:xfrm xmlns:a="http://schemas.openxmlformats.org/drawingml/2006/main">
          <a:off x="3627574" y="1571258"/>
          <a:ext cx="330880" cy="45497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0.57743</cdr:x>
      <cdr:y>0.54968</cdr:y>
    </cdr:from>
    <cdr:to>
      <cdr:x>0.63021</cdr:x>
      <cdr:y>0.62347</cdr:y>
    </cdr:to>
    <cdr:sp macro="" textlink="">
      <cdr:nvSpPr>
        <cdr:cNvPr id="4" name="Down Arrow 3">
          <a:extLst xmlns:a="http://schemas.openxmlformats.org/drawingml/2006/main">
            <a:ext uri="{FF2B5EF4-FFF2-40B4-BE49-F238E27FC236}">
              <a16:creationId xmlns:a16="http://schemas.microsoft.com/office/drawing/2014/main" id="{A50FBF7F-8A4C-E80D-88DD-D8A3A2A78ABF}"/>
            </a:ext>
          </a:extLst>
        </cdr:cNvPr>
        <cdr:cNvSpPr/>
      </cdr:nvSpPr>
      <cdr:spPr>
        <a:xfrm xmlns:a="http://schemas.openxmlformats.org/drawingml/2006/main">
          <a:off x="3619900" y="3448586"/>
          <a:ext cx="330880" cy="462942"/>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0.53657</cdr:x>
      <cdr:y>0.63179</cdr:y>
    </cdr:from>
    <cdr:to>
      <cdr:x>0.66498</cdr:x>
      <cdr:y>0.66802</cdr:y>
    </cdr:to>
    <cdr:sp macro="" textlink="">
      <cdr:nvSpPr>
        <cdr:cNvPr id="5" name="TextBox 4">
          <a:extLst xmlns:a="http://schemas.openxmlformats.org/drawingml/2006/main">
            <a:ext uri="{FF2B5EF4-FFF2-40B4-BE49-F238E27FC236}">
              <a16:creationId xmlns:a16="http://schemas.microsoft.com/office/drawing/2014/main" id="{DD33BDAA-5B2E-EABF-E3EF-493ADCBFEE7F}"/>
            </a:ext>
          </a:extLst>
        </cdr:cNvPr>
        <cdr:cNvSpPr txBox="1"/>
      </cdr:nvSpPr>
      <cdr:spPr>
        <a:xfrm xmlns:a="http://schemas.openxmlformats.org/drawingml/2006/main">
          <a:off x="3363799" y="3963750"/>
          <a:ext cx="804976" cy="2272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Lower Risk</a:t>
          </a:r>
        </a:p>
      </cdr:txBody>
    </cdr:sp>
  </cdr:relSizeAnchor>
  <cdr:relSizeAnchor xmlns:cdr="http://schemas.openxmlformats.org/drawingml/2006/chartDrawing">
    <cdr:from>
      <cdr:x>0.34341</cdr:x>
      <cdr:y>0.30909</cdr:y>
    </cdr:from>
    <cdr:to>
      <cdr:x>0.39685</cdr:x>
      <cdr:y>0.34685</cdr:y>
    </cdr:to>
    <cdr:cxnSp macro="">
      <cdr:nvCxnSpPr>
        <cdr:cNvPr id="7" name="Straight Arrow Connector 6">
          <a:extLst xmlns:a="http://schemas.openxmlformats.org/drawingml/2006/main">
            <a:ext uri="{FF2B5EF4-FFF2-40B4-BE49-F238E27FC236}">
              <a16:creationId xmlns:a16="http://schemas.microsoft.com/office/drawing/2014/main" id="{B2123A59-BFFA-F69E-A9B8-30CE1AE6B690}"/>
            </a:ext>
          </a:extLst>
        </cdr:cNvPr>
        <cdr:cNvCxnSpPr/>
      </cdr:nvCxnSpPr>
      <cdr:spPr>
        <a:xfrm xmlns:a="http://schemas.openxmlformats.org/drawingml/2006/main" flipH="1">
          <a:off x="2152870" y="2000815"/>
          <a:ext cx="334978" cy="24444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0.4639</cdr:x>
      <cdr:y>0.07647</cdr:y>
    </cdr:from>
    <cdr:to>
      <cdr:x>0.80699</cdr:x>
      <cdr:y>0.12682</cdr:y>
    </cdr:to>
    <cdr:sp macro="" textlink="">
      <cdr:nvSpPr>
        <cdr:cNvPr id="8" name="TextBox 7">
          <a:extLst xmlns:a="http://schemas.openxmlformats.org/drawingml/2006/main">
            <a:ext uri="{FF2B5EF4-FFF2-40B4-BE49-F238E27FC236}">
              <a16:creationId xmlns:a16="http://schemas.microsoft.com/office/drawing/2014/main" id="{1E0C98D5-5771-B85E-0008-66857E2B6C41}"/>
            </a:ext>
          </a:extLst>
        </cdr:cNvPr>
        <cdr:cNvSpPr txBox="1"/>
      </cdr:nvSpPr>
      <cdr:spPr>
        <a:xfrm xmlns:a="http://schemas.openxmlformats.org/drawingml/2006/main">
          <a:off x="2908182" y="494986"/>
          <a:ext cx="2150850" cy="3259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1 out of X Lifetime Risk of Death</a:t>
          </a:r>
        </a:p>
      </cdr:txBody>
    </cdr:sp>
  </cdr:relSizeAnchor>
</c:userShapes>
</file>

<file path=ppt/drawings/drawing4.xml><?xml version="1.0" encoding="utf-8"?>
<c:userShapes xmlns:c="http://schemas.openxmlformats.org/drawingml/2006/chart">
  <cdr:relSizeAnchor xmlns:cdr="http://schemas.openxmlformats.org/drawingml/2006/chartDrawing">
    <cdr:from>
      <cdr:x>0.2491</cdr:x>
      <cdr:y>0.29489</cdr:y>
    </cdr:from>
    <cdr:to>
      <cdr:x>0.52267</cdr:x>
      <cdr:y>0.39353</cdr:y>
    </cdr:to>
    <cdr:sp macro="" textlink="">
      <cdr:nvSpPr>
        <cdr:cNvPr id="2" name="TextBox 1">
          <a:extLst xmlns:a="http://schemas.openxmlformats.org/drawingml/2006/main">
            <a:ext uri="{FF2B5EF4-FFF2-40B4-BE49-F238E27FC236}">
              <a16:creationId xmlns:a16="http://schemas.microsoft.com/office/drawing/2014/main" id="{99F78106-5951-993C-D0BD-BD29FDDB1924}"/>
            </a:ext>
          </a:extLst>
        </cdr:cNvPr>
        <cdr:cNvSpPr txBox="1"/>
      </cdr:nvSpPr>
      <cdr:spPr>
        <a:xfrm xmlns:a="http://schemas.openxmlformats.org/drawingml/2006/main">
          <a:off x="1599515" y="705385"/>
          <a:ext cx="1756626" cy="2359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solidFill>
                <a:schemeClr val="tx1"/>
              </a:solidFill>
              <a:latin typeface="Arial" panose="020B0604020202020204" pitchFamily="34" charset="0"/>
              <a:cs typeface="Arial" panose="020B0604020202020204" pitchFamily="34" charset="0"/>
            </a:rPr>
            <a:t>r =</a:t>
          </a:r>
          <a:r>
            <a:rPr lang="en-US" sz="1200" baseline="0" dirty="0">
              <a:solidFill>
                <a:schemeClr val="tx1"/>
              </a:solidFill>
              <a:latin typeface="Arial" panose="020B0604020202020204" pitchFamily="34" charset="0"/>
              <a:cs typeface="Arial" panose="020B0604020202020204" pitchFamily="34" charset="0"/>
            </a:rPr>
            <a:t> 0.887, p &lt; 0.0001</a:t>
          </a:r>
          <a:endParaRPr lang="en-US" sz="1200" dirty="0">
            <a:solidFill>
              <a:schemeClr val="tx1"/>
            </a:solidFill>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0.24728</cdr:x>
      <cdr:y>0.60672</cdr:y>
    </cdr:from>
    <cdr:to>
      <cdr:x>0.57556</cdr:x>
      <cdr:y>0.73746</cdr:y>
    </cdr:to>
    <cdr:sp macro="" textlink="">
      <cdr:nvSpPr>
        <cdr:cNvPr id="2" name="TextBox 1">
          <a:extLst xmlns:a="http://schemas.openxmlformats.org/drawingml/2006/main">
            <a:ext uri="{FF2B5EF4-FFF2-40B4-BE49-F238E27FC236}">
              <a16:creationId xmlns:a16="http://schemas.microsoft.com/office/drawing/2014/main" id="{3407704A-2846-3B60-AF39-6F24350BA719}"/>
            </a:ext>
          </a:extLst>
        </cdr:cNvPr>
        <cdr:cNvSpPr txBox="1"/>
      </cdr:nvSpPr>
      <cdr:spPr>
        <a:xfrm xmlns:a="http://schemas.openxmlformats.org/drawingml/2006/main">
          <a:off x="1507419" y="1567266"/>
          <a:ext cx="2001195" cy="3377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solidFill>
                <a:schemeClr val="tx1"/>
              </a:solidFill>
              <a:latin typeface="Arial" panose="020B0604020202020204" pitchFamily="34" charset="0"/>
              <a:cs typeface="Arial" panose="020B0604020202020204" pitchFamily="34" charset="0"/>
            </a:rPr>
            <a:t>r = </a:t>
          </a:r>
          <a:r>
            <a:rPr lang="en-US" sz="1200" baseline="0" dirty="0">
              <a:solidFill>
                <a:schemeClr val="tx1"/>
              </a:solidFill>
              <a:latin typeface="Arial" panose="020B0604020202020204" pitchFamily="34" charset="0"/>
              <a:cs typeface="Arial" panose="020B0604020202020204" pitchFamily="34" charset="0"/>
            </a:rPr>
            <a:t>0.068, p = 0.637</a:t>
          </a:r>
        </a:p>
      </cdr:txBody>
    </cdr:sp>
  </cdr:relSizeAnchor>
</c:userShapes>
</file>

<file path=ppt/drawings/drawing6.xml><?xml version="1.0" encoding="utf-8"?>
<c:userShapes xmlns:c="http://schemas.openxmlformats.org/drawingml/2006/chart">
  <cdr:relSizeAnchor xmlns:cdr="http://schemas.openxmlformats.org/drawingml/2006/chartDrawing">
    <cdr:from>
      <cdr:x>0.61985</cdr:x>
      <cdr:y>0.70682</cdr:y>
    </cdr:from>
    <cdr:to>
      <cdr:x>0.82615</cdr:x>
      <cdr:y>0.96993</cdr:y>
    </cdr:to>
    <cdr:sp macro="" textlink="">
      <cdr:nvSpPr>
        <cdr:cNvPr id="2" name="TextBox 1">
          <a:extLst xmlns:a="http://schemas.openxmlformats.org/drawingml/2006/main">
            <a:ext uri="{FF2B5EF4-FFF2-40B4-BE49-F238E27FC236}">
              <a16:creationId xmlns:a16="http://schemas.microsoft.com/office/drawing/2014/main" id="{A82D4A32-2085-AA1B-469E-A799CDBC051F}"/>
            </a:ext>
          </a:extLst>
        </cdr:cNvPr>
        <cdr:cNvSpPr txBox="1"/>
      </cdr:nvSpPr>
      <cdr:spPr>
        <a:xfrm xmlns:a="http://schemas.openxmlformats.org/drawingml/2006/main">
          <a:off x="4868843" y="2456487"/>
          <a:ext cx="1620455"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0.56844</cdr:x>
      <cdr:y>0.69477</cdr:y>
    </cdr:from>
    <cdr:to>
      <cdr:x>0.91834</cdr:x>
      <cdr:y>0.77795</cdr:y>
    </cdr:to>
    <cdr:sp macro="" textlink="">
      <cdr:nvSpPr>
        <cdr:cNvPr id="3" name="TextBox 2">
          <a:extLst xmlns:a="http://schemas.openxmlformats.org/drawingml/2006/main">
            <a:ext uri="{FF2B5EF4-FFF2-40B4-BE49-F238E27FC236}">
              <a16:creationId xmlns:a16="http://schemas.microsoft.com/office/drawing/2014/main" id="{7975F027-B1F8-C046-B979-D18FD42D980B}"/>
            </a:ext>
          </a:extLst>
        </cdr:cNvPr>
        <cdr:cNvSpPr txBox="1"/>
      </cdr:nvSpPr>
      <cdr:spPr>
        <a:xfrm xmlns:a="http://schemas.openxmlformats.org/drawingml/2006/main">
          <a:off x="4465026" y="2414596"/>
          <a:ext cx="2748404" cy="2890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solidFill>
                <a:schemeClr val="accent2"/>
              </a:solidFill>
            </a:rPr>
            <a:t>AZ  Annual percent change  = 7.1, p = 0.013</a:t>
          </a:r>
        </a:p>
      </cdr:txBody>
    </cdr:sp>
  </cdr:relSizeAnchor>
  <cdr:relSizeAnchor xmlns:cdr="http://schemas.openxmlformats.org/drawingml/2006/chartDrawing">
    <cdr:from>
      <cdr:x>0.53202</cdr:x>
      <cdr:y>0.26435</cdr:y>
    </cdr:from>
    <cdr:to>
      <cdr:x>0.88644</cdr:x>
      <cdr:y>0.34905</cdr:y>
    </cdr:to>
    <cdr:sp macro="" textlink="">
      <cdr:nvSpPr>
        <cdr:cNvPr id="4" name="TextBox 3">
          <a:extLst xmlns:a="http://schemas.openxmlformats.org/drawingml/2006/main">
            <a:ext uri="{FF2B5EF4-FFF2-40B4-BE49-F238E27FC236}">
              <a16:creationId xmlns:a16="http://schemas.microsoft.com/office/drawing/2014/main" id="{1423CF88-8621-E6C0-5083-D49D4578ED72}"/>
            </a:ext>
          </a:extLst>
        </cdr:cNvPr>
        <cdr:cNvSpPr txBox="1"/>
      </cdr:nvSpPr>
      <cdr:spPr>
        <a:xfrm xmlns:a="http://schemas.openxmlformats.org/drawingml/2006/main">
          <a:off x="4178917" y="918718"/>
          <a:ext cx="2783992" cy="2943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solidFill>
                <a:schemeClr val="accent1"/>
              </a:solidFill>
            </a:rPr>
            <a:t>US Annual percent change = 7.5, p &lt; 0.001</a:t>
          </a:r>
        </a:p>
      </cdr:txBody>
    </cdr:sp>
  </cdr:relSizeAnchor>
</c:userShapes>
</file>

<file path=ppt/drawings/drawing7.xml><?xml version="1.0" encoding="utf-8"?>
<c:userShapes xmlns:c="http://schemas.openxmlformats.org/drawingml/2006/chart">
  <cdr:relSizeAnchor xmlns:cdr="http://schemas.openxmlformats.org/drawingml/2006/chartDrawing">
    <cdr:from>
      <cdr:x>0.04806</cdr:x>
      <cdr:y>0.83057</cdr:y>
    </cdr:from>
    <cdr:to>
      <cdr:x>0.08862</cdr:x>
      <cdr:y>0.88138</cdr:y>
    </cdr:to>
    <cdr:sp macro="" textlink="">
      <cdr:nvSpPr>
        <cdr:cNvPr id="2" name="TextBox 1">
          <a:extLst xmlns:a="http://schemas.openxmlformats.org/drawingml/2006/main">
            <a:ext uri="{FF2B5EF4-FFF2-40B4-BE49-F238E27FC236}">
              <a16:creationId xmlns:a16="http://schemas.microsoft.com/office/drawing/2014/main" id="{C08EE28F-1BF5-C353-E5DD-B6218F66E1D4}"/>
            </a:ext>
          </a:extLst>
        </cdr:cNvPr>
        <cdr:cNvSpPr txBox="1"/>
      </cdr:nvSpPr>
      <cdr:spPr>
        <a:xfrm xmlns:a="http://schemas.openxmlformats.org/drawingml/2006/main">
          <a:off x="489723" y="4185352"/>
          <a:ext cx="413359" cy="2560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a:t>0.4</a:t>
          </a:r>
          <a:endParaRPr lang="en-US"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0.13559</cdr:x>
      <cdr:y>0.20654</cdr:y>
    </cdr:from>
    <cdr:to>
      <cdr:x>0.6355</cdr:x>
      <cdr:y>0.39176</cdr:y>
    </cdr:to>
    <cdr:sp macro="" textlink="">
      <cdr:nvSpPr>
        <cdr:cNvPr id="2" name="TextBox 1">
          <a:extLst xmlns:a="http://schemas.openxmlformats.org/drawingml/2006/main">
            <a:ext uri="{FF2B5EF4-FFF2-40B4-BE49-F238E27FC236}">
              <a16:creationId xmlns:a16="http://schemas.microsoft.com/office/drawing/2014/main" id="{213ED44C-45DD-BC96-CA67-F1DB2933A4A0}"/>
            </a:ext>
          </a:extLst>
        </cdr:cNvPr>
        <cdr:cNvSpPr txBox="1"/>
      </cdr:nvSpPr>
      <cdr:spPr>
        <a:xfrm xmlns:a="http://schemas.openxmlformats.org/drawingml/2006/main">
          <a:off x="1323685" y="798485"/>
          <a:ext cx="4880472" cy="7160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•School shootings increased 1,400% from 1970 to 2022</a:t>
          </a:r>
        </a:p>
        <a:p xmlns:a="http://schemas.openxmlformats.org/drawingml/2006/main">
          <a:r>
            <a:rPr lang="en-US" sz="1200" dirty="0"/>
            <a:t>•Since 2011, school shootings increased by 30% </a:t>
          </a:r>
          <a:r>
            <a:rPr lang="en-US" sz="1200" u="sng" dirty="0"/>
            <a:t>per year</a:t>
          </a:r>
          <a:r>
            <a:rPr lang="en-US" sz="1200" dirty="0"/>
            <a:t> (p &lt;0.001</a:t>
          </a:r>
          <a:r>
            <a:rPr lang="en-US" sz="1100" dirty="0"/>
            <a:t>)</a:t>
          </a:r>
        </a:p>
        <a:p xmlns:a="http://schemas.openxmlformats.org/drawingml/2006/main">
          <a:r>
            <a:rPr lang="en-US" dirty="0"/>
            <a:t>•Total 1970-2023: incidents = 2,276; victims wounded = 1,969; victims killed = 710</a:t>
          </a:r>
          <a:endParaRPr lang="en-US"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0.93115</cdr:x>
      <cdr:y>0.91349</cdr:y>
    </cdr:from>
    <cdr:to>
      <cdr:x>0.96657</cdr:x>
      <cdr:y>0.98282</cdr:y>
    </cdr:to>
    <cdr:sp macro="" textlink="">
      <cdr:nvSpPr>
        <cdr:cNvPr id="2" name="Text Box 1"/>
        <cdr:cNvSpPr txBox="1"/>
      </cdr:nvSpPr>
      <cdr:spPr>
        <a:xfrm xmlns:a="http://schemas.openxmlformats.org/drawingml/2006/main">
          <a:off x="9488666" y="3304876"/>
          <a:ext cx="360938" cy="2508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a:t>
          </a:r>
        </a:p>
      </cdr:txBody>
    </cdr:sp>
  </cdr:relSizeAnchor>
  <cdr:relSizeAnchor xmlns:cdr="http://schemas.openxmlformats.org/drawingml/2006/chartDrawing">
    <cdr:from>
      <cdr:x>0.58402</cdr:x>
      <cdr:y>0.93067</cdr:y>
    </cdr:from>
    <cdr:to>
      <cdr:x>0.61944</cdr:x>
      <cdr:y>1</cdr:y>
    </cdr:to>
    <cdr:sp macro="" textlink="">
      <cdr:nvSpPr>
        <cdr:cNvPr id="3" name="Text Box 1">
          <a:extLst xmlns:a="http://schemas.openxmlformats.org/drawingml/2006/main">
            <a:ext uri="{FF2B5EF4-FFF2-40B4-BE49-F238E27FC236}">
              <a16:creationId xmlns:a16="http://schemas.microsoft.com/office/drawing/2014/main" id="{1F37FE35-9C17-78D5-76F2-3D8281D0CEA1}"/>
            </a:ext>
          </a:extLst>
        </cdr:cNvPr>
        <cdr:cNvSpPr txBox="1"/>
      </cdr:nvSpPr>
      <cdr:spPr>
        <a:xfrm xmlns:a="http://schemas.openxmlformats.org/drawingml/2006/main">
          <a:off x="5951342" y="3367020"/>
          <a:ext cx="360938" cy="2508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58F3B-B771-FA45-AC05-6D0EA0F6786F}" type="datetimeFigureOut">
              <a:rPr lang="en-US" smtClean="0"/>
              <a:t>6/5/2023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2C1F8-ADE8-4246-882A-E34A4288D34C}" type="slidenum">
              <a:rPr lang="en-US" smtClean="0"/>
              <a:t>‹#›</a:t>
            </a:fld>
            <a:endParaRPr lang="en-US"/>
          </a:p>
        </p:txBody>
      </p:sp>
    </p:spTree>
    <p:extLst>
      <p:ext uri="{BB962C8B-B14F-4D97-AF65-F5344CB8AC3E}">
        <p14:creationId xmlns:p14="http://schemas.microsoft.com/office/powerpoint/2010/main" val="1377187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I want to start by expressing our great appreciation to the AZPHA for supporting this important initiative that documents gun violence in AZ and hopefully will eventually lead to some desperately needed and evidence-backed changes to Arizona’s seriously-lacking gun laws.</a:t>
            </a:r>
          </a:p>
        </p:txBody>
      </p:sp>
      <p:sp>
        <p:nvSpPr>
          <p:cNvPr id="4" name="Slide Number Placeholder 3"/>
          <p:cNvSpPr>
            <a:spLocks noGrp="1"/>
          </p:cNvSpPr>
          <p:nvPr>
            <p:ph type="sldNum" sz="quarter" idx="5"/>
          </p:nvPr>
        </p:nvSpPr>
        <p:spPr/>
        <p:txBody>
          <a:bodyPr/>
          <a:lstStyle/>
          <a:p>
            <a:fld id="{CF72C1F8-ADE8-4246-882A-E34A4288D34C}" type="slidenum">
              <a:rPr lang="en-US" smtClean="0"/>
              <a:t>1</a:t>
            </a:fld>
            <a:endParaRPr lang="en-US"/>
          </a:p>
        </p:txBody>
      </p:sp>
    </p:spTree>
    <p:extLst>
      <p:ext uri="{BB962C8B-B14F-4D97-AF65-F5344CB8AC3E}">
        <p14:creationId xmlns:p14="http://schemas.microsoft.com/office/powerpoint/2010/main" val="4051865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found that rates differ by race, ethnicity, and gender</a:t>
            </a:r>
          </a:p>
          <a:p>
            <a:pPr marL="171450" indent="-171450">
              <a:buFont typeface="Arial" panose="020B0604020202020204" pitchFamily="34" charset="0"/>
              <a:buChar char="•"/>
            </a:pPr>
            <a:r>
              <a:rPr lang="en-US" dirty="0"/>
              <a:t>Rate is more than twice as high among Whites than any other category</a:t>
            </a:r>
          </a:p>
          <a:p>
            <a:pPr marL="171450" indent="-171450">
              <a:buFont typeface="Arial" panose="020B0604020202020204" pitchFamily="34" charset="0"/>
              <a:buChar char="•"/>
            </a:pPr>
            <a:r>
              <a:rPr lang="en-US" dirty="0"/>
              <a:t>6-fold higher among males than females </a:t>
            </a:r>
          </a:p>
        </p:txBody>
      </p:sp>
      <p:sp>
        <p:nvSpPr>
          <p:cNvPr id="4" name="Slide Number Placeholder 3"/>
          <p:cNvSpPr>
            <a:spLocks noGrp="1"/>
          </p:cNvSpPr>
          <p:nvPr>
            <p:ph type="sldNum" sz="quarter" idx="5"/>
          </p:nvPr>
        </p:nvSpPr>
        <p:spPr/>
        <p:txBody>
          <a:bodyPr/>
          <a:lstStyle/>
          <a:p>
            <a:fld id="{CF72C1F8-ADE8-4246-882A-E34A4288D34C}" type="slidenum">
              <a:rPr lang="en-US" smtClean="0"/>
              <a:t>12</a:t>
            </a:fld>
            <a:endParaRPr lang="en-US"/>
          </a:p>
        </p:txBody>
      </p:sp>
    </p:spTree>
    <p:extLst>
      <p:ext uri="{BB962C8B-B14F-4D97-AF65-F5344CB8AC3E}">
        <p14:creationId xmlns:p14="http://schemas.microsoft.com/office/powerpoint/2010/main" val="1345317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Male rates greatly exceed female rates at every age bracket (overall, 6-fold higher)</a:t>
            </a:r>
          </a:p>
          <a:p>
            <a:pPr marL="171450" indent="-171450">
              <a:buFont typeface="Arial" panose="020B0604020202020204" pitchFamily="34" charset="0"/>
              <a:buChar char="•"/>
            </a:pPr>
            <a:r>
              <a:rPr lang="en-US" dirty="0"/>
              <a:t>Female rates peak at 55-59, then decline</a:t>
            </a:r>
          </a:p>
          <a:p>
            <a:pPr marL="171450" indent="-171450">
              <a:buFont typeface="Arial" panose="020B0604020202020204" pitchFamily="34" charset="0"/>
              <a:buChar char="•"/>
            </a:pPr>
            <a:r>
              <a:rPr lang="en-US" dirty="0"/>
              <a:t>Male rates continue to increase with the highest rates in the oldest age categories</a:t>
            </a:r>
          </a:p>
          <a:p>
            <a:pPr marL="171450" indent="-171450">
              <a:buFont typeface="Arial" panose="020B0604020202020204" pitchFamily="34" charset="0"/>
              <a:buChar char="•"/>
            </a:pPr>
            <a:r>
              <a:rPr lang="en-US" dirty="0"/>
              <a:t>At 85+, rates are 24-fold higher among males than females</a:t>
            </a:r>
          </a:p>
          <a:p>
            <a:pPr marL="171450" indent="-171450">
              <a:buFont typeface="Arial" panose="020B0604020202020204" pitchFamily="34" charset="0"/>
              <a:buChar char="•"/>
            </a:pPr>
            <a:r>
              <a:rPr lang="en-US" dirty="0"/>
              <a:t>Same general pattern for suicides (by all means)</a:t>
            </a:r>
          </a:p>
          <a:p>
            <a:pPr marL="171450" indent="-171450">
              <a:buFont typeface="Arial" panose="020B0604020202020204" pitchFamily="34" charset="0"/>
              <a:buChar char="•"/>
            </a:pPr>
            <a:r>
              <a:rPr lang="en-US" dirty="0"/>
              <a:t>Percent of overall suicides involving a firearm increases with age: overall = 58%, 75-84 = 80%</a:t>
            </a:r>
          </a:p>
          <a:p>
            <a:pPr marL="171450" indent="-171450">
              <a:buFont typeface="Arial" panose="020B0604020202020204" pitchFamily="34" charset="0"/>
              <a:buChar char="•"/>
            </a:pPr>
            <a:r>
              <a:rPr lang="en-US" dirty="0"/>
              <a:t>Risk factors reported in Lit: physical illness &amp; disability (</a:t>
            </a:r>
            <a:r>
              <a:rPr lang="en-US" dirty="0" err="1"/>
              <a:t>eg</a:t>
            </a:r>
            <a:r>
              <a:rPr lang="en-US" dirty="0"/>
              <a:t> cancer, dementia, stroke), loss of control, losing a spouse, bereavement, depression, living alone, social isolation, substance abuse, PTSD, among other factors</a:t>
            </a:r>
          </a:p>
        </p:txBody>
      </p:sp>
      <p:sp>
        <p:nvSpPr>
          <p:cNvPr id="4" name="Slide Number Placeholder 3"/>
          <p:cNvSpPr>
            <a:spLocks noGrp="1"/>
          </p:cNvSpPr>
          <p:nvPr>
            <p:ph type="sldNum" sz="quarter" idx="5"/>
          </p:nvPr>
        </p:nvSpPr>
        <p:spPr/>
        <p:txBody>
          <a:bodyPr/>
          <a:lstStyle/>
          <a:p>
            <a:fld id="{CF72C1F8-ADE8-4246-882A-E34A4288D34C}" type="slidenum">
              <a:rPr lang="en-US" smtClean="0"/>
              <a:t>13</a:t>
            </a:fld>
            <a:endParaRPr lang="en-US"/>
          </a:p>
        </p:txBody>
      </p:sp>
    </p:spTree>
    <p:extLst>
      <p:ext uri="{BB962C8B-B14F-4D97-AF65-F5344CB8AC3E}">
        <p14:creationId xmlns:p14="http://schemas.microsoft.com/office/powerpoint/2010/main" val="3740365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50% higher rate in the more rural areas compared to the more urban areas</a:t>
            </a:r>
          </a:p>
          <a:p>
            <a:pPr marL="171450" indent="-171450">
              <a:buFont typeface="Arial" panose="020B0604020202020204" pitchFamily="34" charset="0"/>
              <a:buChar char="•"/>
            </a:pPr>
            <a:r>
              <a:rPr lang="en-US" dirty="0"/>
              <a:t>Fig 28 breaks this down into 6 urban-rural categories</a:t>
            </a:r>
          </a:p>
          <a:p>
            <a:pPr marL="171450" indent="-171450">
              <a:buFont typeface="Arial" panose="020B0604020202020204" pitchFamily="34" charset="0"/>
              <a:buChar char="•"/>
            </a:pPr>
            <a:r>
              <a:rPr lang="en-US" dirty="0"/>
              <a:t>Statistically significant difference in rates</a:t>
            </a:r>
          </a:p>
          <a:p>
            <a:pPr marL="171450" indent="-171450">
              <a:buFont typeface="Arial" panose="020B0604020202020204" pitchFamily="34" charset="0"/>
              <a:buChar char="•"/>
            </a:pPr>
            <a:r>
              <a:rPr lang="en-US" dirty="0"/>
              <a:t>And we’ll see that urban-rural diff at the county level….</a:t>
            </a:r>
          </a:p>
        </p:txBody>
      </p:sp>
      <p:sp>
        <p:nvSpPr>
          <p:cNvPr id="4" name="Slide Number Placeholder 3"/>
          <p:cNvSpPr>
            <a:spLocks noGrp="1"/>
          </p:cNvSpPr>
          <p:nvPr>
            <p:ph type="sldNum" sz="quarter" idx="5"/>
          </p:nvPr>
        </p:nvSpPr>
        <p:spPr/>
        <p:txBody>
          <a:bodyPr/>
          <a:lstStyle/>
          <a:p>
            <a:fld id="{CF72C1F8-ADE8-4246-882A-E34A4288D34C}" type="slidenum">
              <a:rPr lang="en-US" smtClean="0"/>
              <a:t>14</a:t>
            </a:fld>
            <a:endParaRPr lang="en-US"/>
          </a:p>
        </p:txBody>
      </p:sp>
    </p:spTree>
    <p:extLst>
      <p:ext uri="{BB962C8B-B14F-4D97-AF65-F5344CB8AC3E}">
        <p14:creationId xmlns:p14="http://schemas.microsoft.com/office/powerpoint/2010/main" val="1630924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Overlapping CIs among top 4, so those rates are not significantly different</a:t>
            </a:r>
          </a:p>
          <a:p>
            <a:pPr marL="171450" indent="-171450">
              <a:buFont typeface="Arial" panose="020B0604020202020204" pitchFamily="34" charset="0"/>
              <a:buChar char="•"/>
            </a:pPr>
            <a:r>
              <a:rPr lang="en-US" dirty="0"/>
              <a:t>Fig 28 breaks this down into 6 urban-rural categories</a:t>
            </a:r>
          </a:p>
          <a:p>
            <a:pPr marL="171450" indent="-171450">
              <a:buFont typeface="Arial" panose="020B0604020202020204" pitchFamily="34" charset="0"/>
              <a:buChar char="•"/>
            </a:pPr>
            <a:r>
              <a:rPr lang="en-US" dirty="0"/>
              <a:t>4-fold variation in rates </a:t>
            </a:r>
          </a:p>
        </p:txBody>
      </p:sp>
      <p:sp>
        <p:nvSpPr>
          <p:cNvPr id="4" name="Slide Number Placeholder 3"/>
          <p:cNvSpPr>
            <a:spLocks noGrp="1"/>
          </p:cNvSpPr>
          <p:nvPr>
            <p:ph type="sldNum" sz="quarter" idx="5"/>
          </p:nvPr>
        </p:nvSpPr>
        <p:spPr/>
        <p:txBody>
          <a:bodyPr/>
          <a:lstStyle/>
          <a:p>
            <a:fld id="{CF72C1F8-ADE8-4246-882A-E34A4288D34C}" type="slidenum">
              <a:rPr lang="en-US" smtClean="0"/>
              <a:t>15</a:t>
            </a:fld>
            <a:endParaRPr lang="en-US"/>
          </a:p>
        </p:txBody>
      </p:sp>
    </p:spTree>
    <p:extLst>
      <p:ext uri="{BB962C8B-B14F-4D97-AF65-F5344CB8AC3E}">
        <p14:creationId xmlns:p14="http://schemas.microsoft.com/office/powerpoint/2010/main" val="81272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US" dirty="0"/>
              <a:t>A few slides back, we looked at rates by age and gender,  here we’re again looking at age, but comparing AZ to the US</a:t>
            </a:r>
          </a:p>
          <a:p>
            <a:pPr marL="228600" indent="-228600">
              <a:buFont typeface="Arial" panose="020B0604020202020204" pitchFamily="34" charset="0"/>
              <a:buChar char="•"/>
            </a:pPr>
            <a:r>
              <a:rPr lang="en-US" dirty="0"/>
              <a:t>AZ has significantly higher rate at every age category than the US (5-14 not sig diff). Overall, a 56% higher age-adj rate (9.70 vs 6.22)</a:t>
            </a:r>
          </a:p>
          <a:p>
            <a:endParaRPr lang="en-US" dirty="0"/>
          </a:p>
        </p:txBody>
      </p:sp>
      <p:sp>
        <p:nvSpPr>
          <p:cNvPr id="4" name="Slide Number Placeholder 3"/>
          <p:cNvSpPr>
            <a:spLocks noGrp="1"/>
          </p:cNvSpPr>
          <p:nvPr>
            <p:ph type="sldNum" sz="quarter" idx="5"/>
          </p:nvPr>
        </p:nvSpPr>
        <p:spPr/>
        <p:txBody>
          <a:bodyPr/>
          <a:lstStyle/>
          <a:p>
            <a:fld id="{CF72C1F8-ADE8-4246-882A-E34A4288D34C}" type="slidenum">
              <a:rPr lang="en-US" smtClean="0"/>
              <a:t>16</a:t>
            </a:fld>
            <a:endParaRPr lang="en-US"/>
          </a:p>
        </p:txBody>
      </p:sp>
    </p:spTree>
    <p:extLst>
      <p:ext uri="{BB962C8B-B14F-4D97-AF65-F5344CB8AC3E}">
        <p14:creationId xmlns:p14="http://schemas.microsoft.com/office/powerpoint/2010/main" val="2690200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r>
              <a:rPr lang="en-US" baseline="30000" dirty="0"/>
              <a:t>2</a:t>
            </a:r>
            <a:r>
              <a:rPr lang="en-US" dirty="0"/>
              <a:t> indicates that 79% of the variability in firearm suicide rates is explained by the percent of household gun ownership.</a:t>
            </a:r>
          </a:p>
        </p:txBody>
      </p:sp>
      <p:sp>
        <p:nvSpPr>
          <p:cNvPr id="4" name="Slide Number Placeholder 3"/>
          <p:cNvSpPr>
            <a:spLocks noGrp="1"/>
          </p:cNvSpPr>
          <p:nvPr>
            <p:ph type="sldNum" sz="quarter" idx="5"/>
          </p:nvPr>
        </p:nvSpPr>
        <p:spPr/>
        <p:txBody>
          <a:bodyPr/>
          <a:lstStyle/>
          <a:p>
            <a:fld id="{CF72C1F8-ADE8-4246-882A-E34A4288D34C}" type="slidenum">
              <a:rPr lang="en-US" smtClean="0"/>
              <a:t>17</a:t>
            </a:fld>
            <a:endParaRPr lang="en-US"/>
          </a:p>
        </p:txBody>
      </p:sp>
    </p:spTree>
    <p:extLst>
      <p:ext uri="{BB962C8B-B14F-4D97-AF65-F5344CB8AC3E}">
        <p14:creationId xmlns:p14="http://schemas.microsoft.com/office/powerpoint/2010/main" val="824257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2C1F8-ADE8-4246-882A-E34A4288D34C}" type="slidenum">
              <a:rPr lang="en-US" smtClean="0"/>
              <a:t>18</a:t>
            </a:fld>
            <a:endParaRPr lang="en-US"/>
          </a:p>
        </p:txBody>
      </p:sp>
    </p:spTree>
    <p:extLst>
      <p:ext uri="{BB962C8B-B14F-4D97-AF65-F5344CB8AC3E}">
        <p14:creationId xmlns:p14="http://schemas.microsoft.com/office/powerpoint/2010/main" val="3088571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AZ Homicides: following a decade long decline from 2005-2014 APC = -6.7 (p = 0.001); rates began to rise after 2014 at 7.1%/</a:t>
            </a:r>
            <a:r>
              <a:rPr lang="en-US" sz="1800" b="0" i="0" u="none" strike="noStrike" dirty="0" err="1">
                <a:solidFill>
                  <a:srgbClr val="000000"/>
                </a:solidFill>
                <a:effectLst/>
                <a:latin typeface="Calibri" panose="020F0502020204030204" pitchFamily="34" charset="0"/>
              </a:rPr>
              <a:t>yr</a:t>
            </a:r>
            <a:r>
              <a:rPr lang="en-US" sz="1800" b="0" i="0" u="none" strike="noStrike" dirty="0">
                <a:solidFill>
                  <a:srgbClr val="000000"/>
                </a:solidFill>
                <a:effectLst/>
                <a:latin typeface="Calibri" panose="020F0502020204030204" pitchFamily="34" charset="0"/>
              </a:rPr>
              <a:t> , p=0.013</a:t>
            </a:r>
            <a:endParaRPr lang="en-US" dirty="0"/>
          </a:p>
          <a:p>
            <a:r>
              <a:rPr lang="en-US" sz="1800" b="0" i="0" u="none" strike="noStrike" dirty="0">
                <a:solidFill>
                  <a:srgbClr val="000000"/>
                </a:solidFill>
                <a:effectLst/>
                <a:latin typeface="Calibri" panose="020F0502020204030204" pitchFamily="34" charset="0"/>
              </a:rPr>
              <a:t>US Homicides: steady until 2014, then also started to rise by 7.5%/year  (p &lt; 0.001)</a:t>
            </a:r>
            <a:r>
              <a:rPr lang="en-US" dirty="0"/>
              <a:t> </a:t>
            </a:r>
          </a:p>
          <a:p>
            <a:r>
              <a:rPr lang="en-US" dirty="0"/>
              <a:t>2020-&gt;2021: AZ 12.6 % increase (NS); US 8.1% increase; (Sig.)</a:t>
            </a:r>
          </a:p>
        </p:txBody>
      </p:sp>
      <p:sp>
        <p:nvSpPr>
          <p:cNvPr id="4" name="Slide Number Placeholder 3"/>
          <p:cNvSpPr>
            <a:spLocks noGrp="1"/>
          </p:cNvSpPr>
          <p:nvPr>
            <p:ph type="sldNum" sz="quarter" idx="5"/>
          </p:nvPr>
        </p:nvSpPr>
        <p:spPr/>
        <p:txBody>
          <a:bodyPr/>
          <a:lstStyle/>
          <a:p>
            <a:fld id="{CF72C1F8-ADE8-4246-882A-E34A4288D34C}" type="slidenum">
              <a:rPr lang="en-US" smtClean="0"/>
              <a:t>19</a:t>
            </a:fld>
            <a:endParaRPr lang="en-US"/>
          </a:p>
        </p:txBody>
      </p:sp>
    </p:spTree>
    <p:extLst>
      <p:ext uri="{BB962C8B-B14F-4D97-AF65-F5344CB8AC3E}">
        <p14:creationId xmlns:p14="http://schemas.microsoft.com/office/powerpoint/2010/main" val="1804104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Except for Blacks, all rates are significantly higher than US rates</a:t>
            </a:r>
          </a:p>
          <a:p>
            <a:pPr marL="171450" indent="-171450">
              <a:buFont typeface="Arial" panose="020B0604020202020204" pitchFamily="34" charset="0"/>
              <a:buChar char="•"/>
            </a:pPr>
            <a:r>
              <a:rPr lang="en-US" dirty="0"/>
              <a:t>Black rates &gt;twice as high as any other racial category</a:t>
            </a:r>
          </a:p>
          <a:p>
            <a:pPr marL="171450" indent="-171450">
              <a:buFont typeface="Arial" panose="020B0604020202020204" pitchFamily="34" charset="0"/>
              <a:buChar char="•"/>
            </a:pPr>
            <a:r>
              <a:rPr lang="en-US" dirty="0"/>
              <a:t>Age-adj rates 4.8-folder higher in males than females</a:t>
            </a:r>
          </a:p>
        </p:txBody>
      </p:sp>
      <p:sp>
        <p:nvSpPr>
          <p:cNvPr id="4" name="Slide Number Placeholder 3"/>
          <p:cNvSpPr>
            <a:spLocks noGrp="1"/>
          </p:cNvSpPr>
          <p:nvPr>
            <p:ph type="sldNum" sz="quarter" idx="5"/>
          </p:nvPr>
        </p:nvSpPr>
        <p:spPr/>
        <p:txBody>
          <a:bodyPr/>
          <a:lstStyle/>
          <a:p>
            <a:fld id="{CF72C1F8-ADE8-4246-882A-E34A4288D34C}" type="slidenum">
              <a:rPr lang="en-US" smtClean="0"/>
              <a:t>20</a:t>
            </a:fld>
            <a:endParaRPr lang="en-US"/>
          </a:p>
        </p:txBody>
      </p:sp>
    </p:spTree>
    <p:extLst>
      <p:ext uri="{BB962C8B-B14F-4D97-AF65-F5344CB8AC3E}">
        <p14:creationId xmlns:p14="http://schemas.microsoft.com/office/powerpoint/2010/main" val="3765781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Except for the youngest &amp; oldest categories, male rates higher than female rates.</a:t>
            </a:r>
          </a:p>
        </p:txBody>
      </p:sp>
      <p:sp>
        <p:nvSpPr>
          <p:cNvPr id="4" name="Slide Number Placeholder 3"/>
          <p:cNvSpPr>
            <a:spLocks noGrp="1"/>
          </p:cNvSpPr>
          <p:nvPr>
            <p:ph type="sldNum" sz="quarter" idx="5"/>
          </p:nvPr>
        </p:nvSpPr>
        <p:spPr/>
        <p:txBody>
          <a:bodyPr/>
          <a:lstStyle/>
          <a:p>
            <a:fld id="{CF72C1F8-ADE8-4246-882A-E34A4288D34C}" type="slidenum">
              <a:rPr lang="en-US" smtClean="0"/>
              <a:t>21</a:t>
            </a:fld>
            <a:endParaRPr lang="en-US"/>
          </a:p>
        </p:txBody>
      </p:sp>
    </p:spTree>
    <p:extLst>
      <p:ext uri="{BB962C8B-B14F-4D97-AF65-F5344CB8AC3E}">
        <p14:creationId xmlns:p14="http://schemas.microsoft.com/office/powerpoint/2010/main" val="1294439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I want to start by expressing our great appreciation to the AZPHA for supporting this important initiative that documents gun violence in AZ and hopefully will eventually lead to some desperately needed and evidence-backed changes to Arizona’s seriously-lacking gun laws.</a:t>
            </a:r>
          </a:p>
        </p:txBody>
      </p:sp>
      <p:sp>
        <p:nvSpPr>
          <p:cNvPr id="4" name="Slide Number Placeholder 3"/>
          <p:cNvSpPr>
            <a:spLocks noGrp="1"/>
          </p:cNvSpPr>
          <p:nvPr>
            <p:ph type="sldNum" sz="quarter" idx="5"/>
          </p:nvPr>
        </p:nvSpPr>
        <p:spPr/>
        <p:txBody>
          <a:bodyPr/>
          <a:lstStyle/>
          <a:p>
            <a:fld id="{CF72C1F8-ADE8-4246-882A-E34A4288D34C}" type="slidenum">
              <a:rPr lang="en-US" smtClean="0"/>
              <a:t>2</a:t>
            </a:fld>
            <a:endParaRPr lang="en-US"/>
          </a:p>
        </p:txBody>
      </p:sp>
    </p:spTree>
    <p:extLst>
      <p:ext uri="{BB962C8B-B14F-4D97-AF65-F5344CB8AC3E}">
        <p14:creationId xmlns:p14="http://schemas.microsoft.com/office/powerpoint/2010/main" val="2433129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we see an urban-rural difference, but opposite the pattern with firearm suicides</a:t>
            </a:r>
          </a:p>
          <a:p>
            <a:pPr marL="171450" indent="-171450">
              <a:buFont typeface="Arial" panose="020B0604020202020204" pitchFamily="34" charset="0"/>
              <a:buChar char="•"/>
            </a:pPr>
            <a:r>
              <a:rPr lang="en-US" dirty="0"/>
              <a:t>Rates significantly higher in the Metro than in non-metro areas.</a:t>
            </a:r>
          </a:p>
          <a:p>
            <a:pPr marL="171450" indent="-171450">
              <a:buFont typeface="Arial" panose="020B0604020202020204" pitchFamily="34" charset="0"/>
              <a:buChar char="•"/>
            </a:pPr>
            <a:r>
              <a:rPr lang="en-US" dirty="0"/>
              <a:t>And we’ll see urban-rural difference reflected at the county level…..</a:t>
            </a:r>
          </a:p>
        </p:txBody>
      </p:sp>
      <p:sp>
        <p:nvSpPr>
          <p:cNvPr id="4" name="Slide Number Placeholder 3"/>
          <p:cNvSpPr>
            <a:spLocks noGrp="1"/>
          </p:cNvSpPr>
          <p:nvPr>
            <p:ph type="sldNum" sz="quarter" idx="5"/>
          </p:nvPr>
        </p:nvSpPr>
        <p:spPr/>
        <p:txBody>
          <a:bodyPr/>
          <a:lstStyle/>
          <a:p>
            <a:fld id="{CF72C1F8-ADE8-4246-882A-E34A4288D34C}" type="slidenum">
              <a:rPr lang="en-US" smtClean="0"/>
              <a:t>22</a:t>
            </a:fld>
            <a:endParaRPr lang="en-US"/>
          </a:p>
        </p:txBody>
      </p:sp>
    </p:spTree>
    <p:extLst>
      <p:ext uri="{BB962C8B-B14F-4D97-AF65-F5344CB8AC3E}">
        <p14:creationId xmlns:p14="http://schemas.microsoft.com/office/powerpoint/2010/main" val="142293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the conf. intervals overlap, indicating that statistically-speaking, there’s less variation than it appears.</a:t>
            </a:r>
          </a:p>
        </p:txBody>
      </p:sp>
      <p:sp>
        <p:nvSpPr>
          <p:cNvPr id="4" name="Slide Number Placeholder 3"/>
          <p:cNvSpPr>
            <a:spLocks noGrp="1"/>
          </p:cNvSpPr>
          <p:nvPr>
            <p:ph type="sldNum" sz="quarter" idx="5"/>
          </p:nvPr>
        </p:nvSpPr>
        <p:spPr/>
        <p:txBody>
          <a:bodyPr/>
          <a:lstStyle/>
          <a:p>
            <a:fld id="{CF72C1F8-ADE8-4246-882A-E34A4288D34C}" type="slidenum">
              <a:rPr lang="en-US" smtClean="0"/>
              <a:t>23</a:t>
            </a:fld>
            <a:endParaRPr lang="en-US"/>
          </a:p>
        </p:txBody>
      </p:sp>
    </p:spTree>
    <p:extLst>
      <p:ext uri="{BB962C8B-B14F-4D97-AF65-F5344CB8AC3E}">
        <p14:creationId xmlns:p14="http://schemas.microsoft.com/office/powerpoint/2010/main" val="3602581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AZ rate for 85+ is unreliable (14 deaths)</a:t>
            </a:r>
          </a:p>
          <a:p>
            <a:pPr marL="171450" indent="-171450">
              <a:buFont typeface="Arial" panose="020B0604020202020204" pitchFamily="34" charset="0"/>
              <a:buChar char="•"/>
            </a:pPr>
            <a:r>
              <a:rPr lang="en-US" dirty="0"/>
              <a:t>AZ rate higher at every age category</a:t>
            </a:r>
          </a:p>
          <a:p>
            <a:pPr marL="171450" indent="-171450">
              <a:buFont typeface="Arial" panose="020B0604020202020204" pitchFamily="34" charset="0"/>
              <a:buChar char="•"/>
            </a:pPr>
            <a:r>
              <a:rPr lang="en-US" dirty="0"/>
              <a:t>Overall age-adjusted rate in AZ is 19% higher than US (4.9 vs 4.1)</a:t>
            </a:r>
          </a:p>
        </p:txBody>
      </p:sp>
      <p:sp>
        <p:nvSpPr>
          <p:cNvPr id="4" name="Slide Number Placeholder 3"/>
          <p:cNvSpPr>
            <a:spLocks noGrp="1"/>
          </p:cNvSpPr>
          <p:nvPr>
            <p:ph type="sldNum" sz="quarter" idx="5"/>
          </p:nvPr>
        </p:nvSpPr>
        <p:spPr/>
        <p:txBody>
          <a:bodyPr/>
          <a:lstStyle/>
          <a:p>
            <a:fld id="{CF72C1F8-ADE8-4246-882A-E34A4288D34C}" type="slidenum">
              <a:rPr lang="en-US" smtClean="0"/>
              <a:t>24</a:t>
            </a:fld>
            <a:endParaRPr lang="en-US"/>
          </a:p>
        </p:txBody>
      </p:sp>
    </p:spTree>
    <p:extLst>
      <p:ext uri="{BB962C8B-B14F-4D97-AF65-F5344CB8AC3E}">
        <p14:creationId xmlns:p14="http://schemas.microsoft.com/office/powerpoint/2010/main" val="2096277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2014-2022, 47 mass shootings, causing 78 deaths and 182 injuries.</a:t>
            </a:r>
          </a:p>
          <a:p>
            <a:r>
              <a:rPr lang="en-US" dirty="0"/>
              <a:t>78 deaths is 1.0% of the total firearm deaths in AZ during that same time period.</a:t>
            </a:r>
          </a:p>
        </p:txBody>
      </p:sp>
      <p:sp>
        <p:nvSpPr>
          <p:cNvPr id="4" name="Slide Number Placeholder 3"/>
          <p:cNvSpPr>
            <a:spLocks noGrp="1"/>
          </p:cNvSpPr>
          <p:nvPr>
            <p:ph type="sldNum" sz="quarter" idx="5"/>
          </p:nvPr>
        </p:nvSpPr>
        <p:spPr/>
        <p:txBody>
          <a:bodyPr/>
          <a:lstStyle/>
          <a:p>
            <a:fld id="{CF72C1F8-ADE8-4246-882A-E34A4288D34C}" type="slidenum">
              <a:rPr lang="en-US" smtClean="0"/>
              <a:t>26</a:t>
            </a:fld>
            <a:endParaRPr lang="en-US"/>
          </a:p>
        </p:txBody>
      </p:sp>
    </p:spTree>
    <p:extLst>
      <p:ext uri="{BB962C8B-B14F-4D97-AF65-F5344CB8AC3E}">
        <p14:creationId xmlns:p14="http://schemas.microsoft.com/office/powerpoint/2010/main" val="255028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 they occur?</a:t>
            </a:r>
          </a:p>
          <a:p>
            <a:endParaRPr lang="en-US" dirty="0"/>
          </a:p>
        </p:txBody>
      </p:sp>
      <p:sp>
        <p:nvSpPr>
          <p:cNvPr id="4" name="Slide Number Placeholder 3"/>
          <p:cNvSpPr>
            <a:spLocks noGrp="1"/>
          </p:cNvSpPr>
          <p:nvPr>
            <p:ph type="sldNum" sz="quarter" idx="5"/>
          </p:nvPr>
        </p:nvSpPr>
        <p:spPr/>
        <p:txBody>
          <a:bodyPr/>
          <a:lstStyle/>
          <a:p>
            <a:fld id="{CF72C1F8-ADE8-4246-882A-E34A4288D34C}" type="slidenum">
              <a:rPr lang="en-US" smtClean="0"/>
              <a:t>27</a:t>
            </a:fld>
            <a:endParaRPr lang="en-US"/>
          </a:p>
        </p:txBody>
      </p:sp>
    </p:spTree>
    <p:extLst>
      <p:ext uri="{BB962C8B-B14F-4D97-AF65-F5344CB8AC3E}">
        <p14:creationId xmlns:p14="http://schemas.microsoft.com/office/powerpoint/2010/main" val="576159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weapons are used? (Fig. 81). </a:t>
            </a:r>
          </a:p>
        </p:txBody>
      </p:sp>
      <p:sp>
        <p:nvSpPr>
          <p:cNvPr id="4" name="Slide Number Placeholder 3"/>
          <p:cNvSpPr>
            <a:spLocks noGrp="1"/>
          </p:cNvSpPr>
          <p:nvPr>
            <p:ph type="sldNum" sz="quarter" idx="5"/>
          </p:nvPr>
        </p:nvSpPr>
        <p:spPr/>
        <p:txBody>
          <a:bodyPr/>
          <a:lstStyle/>
          <a:p>
            <a:fld id="{CF72C1F8-ADE8-4246-882A-E34A4288D34C}" type="slidenum">
              <a:rPr lang="en-US" smtClean="0"/>
              <a:t>28</a:t>
            </a:fld>
            <a:endParaRPr lang="en-US"/>
          </a:p>
        </p:txBody>
      </p:sp>
    </p:spTree>
    <p:extLst>
      <p:ext uri="{BB962C8B-B14F-4D97-AF65-F5344CB8AC3E}">
        <p14:creationId xmlns:p14="http://schemas.microsoft.com/office/powerpoint/2010/main" val="3656995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Incidents</a:t>
            </a:r>
            <a:r>
              <a:rPr lang="en-US" dirty="0"/>
              <a:t>: updated 2022 data shows 303 incidents (graph shows 269).</a:t>
            </a:r>
          </a:p>
          <a:p>
            <a:r>
              <a:rPr lang="en-US" u="sng" dirty="0"/>
              <a:t>Wounded &amp; killed</a:t>
            </a:r>
            <a:r>
              <a:rPr lang="en-US" dirty="0"/>
              <a:t>: updated 2022 data shows 332 (graph shows total of 252).</a:t>
            </a:r>
          </a:p>
          <a:p>
            <a:endParaRPr lang="en-US" dirty="0"/>
          </a:p>
          <a:p>
            <a:r>
              <a:rPr lang="en-US" dirty="0"/>
              <a:t>83 incidents so far in 2023, 66 wounded or killed</a:t>
            </a:r>
          </a:p>
        </p:txBody>
      </p:sp>
      <p:sp>
        <p:nvSpPr>
          <p:cNvPr id="4" name="Slide Number Placeholder 3"/>
          <p:cNvSpPr>
            <a:spLocks noGrp="1"/>
          </p:cNvSpPr>
          <p:nvPr>
            <p:ph type="sldNum" sz="quarter" idx="5"/>
          </p:nvPr>
        </p:nvSpPr>
        <p:spPr/>
        <p:txBody>
          <a:bodyPr/>
          <a:lstStyle/>
          <a:p>
            <a:fld id="{CF72C1F8-ADE8-4246-882A-E34A4288D34C}" type="slidenum">
              <a:rPr lang="en-US" smtClean="0"/>
              <a:t>30</a:t>
            </a:fld>
            <a:endParaRPr lang="en-US"/>
          </a:p>
        </p:txBody>
      </p:sp>
    </p:spTree>
    <p:extLst>
      <p:ext uri="{BB962C8B-B14F-4D97-AF65-F5344CB8AC3E}">
        <p14:creationId xmlns:p14="http://schemas.microsoft.com/office/powerpoint/2010/main" val="23689365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 74, 1970-Nov2022</a:t>
            </a:r>
          </a:p>
        </p:txBody>
      </p:sp>
      <p:sp>
        <p:nvSpPr>
          <p:cNvPr id="4" name="Slide Number Placeholder 3"/>
          <p:cNvSpPr>
            <a:spLocks noGrp="1"/>
          </p:cNvSpPr>
          <p:nvPr>
            <p:ph type="sldNum" sz="quarter" idx="5"/>
          </p:nvPr>
        </p:nvSpPr>
        <p:spPr/>
        <p:txBody>
          <a:bodyPr/>
          <a:lstStyle/>
          <a:p>
            <a:fld id="{CF72C1F8-ADE8-4246-882A-E34A4288D34C}" type="slidenum">
              <a:rPr lang="en-US" smtClean="0"/>
              <a:t>31</a:t>
            </a:fld>
            <a:endParaRPr lang="en-US"/>
          </a:p>
        </p:txBody>
      </p:sp>
    </p:spTree>
    <p:extLst>
      <p:ext uri="{BB962C8B-B14F-4D97-AF65-F5344CB8AC3E}">
        <p14:creationId xmlns:p14="http://schemas.microsoft.com/office/powerpoint/2010/main" val="1608843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2020-2022 = 3 </a:t>
            </a:r>
            <a:r>
              <a:rPr lang="en-US" dirty="0" err="1"/>
              <a:t>yrs</a:t>
            </a:r>
            <a:r>
              <a:rPr lang="en-US" dirty="0"/>
              <a:t>, more school shooting incidents in the 1</a:t>
            </a:r>
            <a:r>
              <a:rPr lang="en-US" baseline="30000" dirty="0"/>
              <a:t>st</a:t>
            </a:r>
            <a:r>
              <a:rPr lang="en-US" dirty="0"/>
              <a:t> three years than in the previous decade.</a:t>
            </a:r>
          </a:p>
        </p:txBody>
      </p:sp>
      <p:sp>
        <p:nvSpPr>
          <p:cNvPr id="4" name="Slide Number Placeholder 3"/>
          <p:cNvSpPr>
            <a:spLocks noGrp="1"/>
          </p:cNvSpPr>
          <p:nvPr>
            <p:ph type="sldNum" sz="quarter" idx="5"/>
          </p:nvPr>
        </p:nvSpPr>
        <p:spPr/>
        <p:txBody>
          <a:bodyPr/>
          <a:lstStyle/>
          <a:p>
            <a:fld id="{CF72C1F8-ADE8-4246-882A-E34A4288D34C}" type="slidenum">
              <a:rPr lang="en-US" smtClean="0"/>
              <a:t>32</a:t>
            </a:fld>
            <a:endParaRPr lang="en-US"/>
          </a:p>
        </p:txBody>
      </p:sp>
    </p:spTree>
    <p:extLst>
      <p:ext uri="{BB962C8B-B14F-4D97-AF65-F5344CB8AC3E}">
        <p14:creationId xmlns:p14="http://schemas.microsoft.com/office/powerpoint/2010/main" val="1052246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 71</a:t>
            </a:r>
          </a:p>
        </p:txBody>
      </p:sp>
      <p:sp>
        <p:nvSpPr>
          <p:cNvPr id="4" name="Slide Number Placeholder 3"/>
          <p:cNvSpPr>
            <a:spLocks noGrp="1"/>
          </p:cNvSpPr>
          <p:nvPr>
            <p:ph type="sldNum" sz="quarter" idx="5"/>
          </p:nvPr>
        </p:nvSpPr>
        <p:spPr/>
        <p:txBody>
          <a:bodyPr/>
          <a:lstStyle/>
          <a:p>
            <a:fld id="{CF72C1F8-ADE8-4246-882A-E34A4288D34C}" type="slidenum">
              <a:rPr lang="en-US" smtClean="0"/>
              <a:t>33</a:t>
            </a:fld>
            <a:endParaRPr lang="en-US"/>
          </a:p>
        </p:txBody>
      </p:sp>
    </p:spTree>
    <p:extLst>
      <p:ext uri="{BB962C8B-B14F-4D97-AF65-F5344CB8AC3E}">
        <p14:creationId xmlns:p14="http://schemas.microsoft.com/office/powerpoint/2010/main" val="1070645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great majority of gun deaths are due to suicides, and unless it involves someone famous or there’s a murder-suicide, these rarely get reported by the media.</a:t>
            </a:r>
          </a:p>
          <a:p>
            <a:pPr marL="171450" indent="-171450">
              <a:buFont typeface="Arial" panose="020B0604020202020204" pitchFamily="34" charset="0"/>
              <a:buChar char="•"/>
            </a:pPr>
            <a:r>
              <a:rPr lang="en-US" dirty="0"/>
              <a:t>Almost 2/3rds of firearm deaths are due to suicides in AZ (59% US); this is one of the findings that surprised me most</a:t>
            </a:r>
          </a:p>
          <a:p>
            <a:pPr marL="171450" indent="-171450">
              <a:buFont typeface="Arial" panose="020B0604020202020204" pitchFamily="34" charset="0"/>
              <a:buChar char="•"/>
            </a:pPr>
            <a:r>
              <a:rPr lang="en-US" dirty="0"/>
              <a:t>This chart (based on death </a:t>
            </a:r>
            <a:r>
              <a:rPr lang="en-US" dirty="0" err="1"/>
              <a:t>certif</a:t>
            </a:r>
            <a:r>
              <a:rPr lang="en-US" dirty="0"/>
              <a:t> data) doesn’t break out mass and school shootings, but they comprised &lt;3% of US homicides in 2020.</a:t>
            </a:r>
          </a:p>
        </p:txBody>
      </p:sp>
      <p:sp>
        <p:nvSpPr>
          <p:cNvPr id="4" name="Slide Number Placeholder 3"/>
          <p:cNvSpPr>
            <a:spLocks noGrp="1"/>
          </p:cNvSpPr>
          <p:nvPr>
            <p:ph type="sldNum" sz="quarter" idx="5"/>
          </p:nvPr>
        </p:nvSpPr>
        <p:spPr/>
        <p:txBody>
          <a:bodyPr/>
          <a:lstStyle/>
          <a:p>
            <a:fld id="{CF72C1F8-ADE8-4246-882A-E34A4288D34C}" type="slidenum">
              <a:rPr lang="en-US" smtClean="0"/>
              <a:t>3</a:t>
            </a:fld>
            <a:endParaRPr lang="en-US"/>
          </a:p>
        </p:txBody>
      </p:sp>
    </p:spTree>
    <p:extLst>
      <p:ext uri="{BB962C8B-B14F-4D97-AF65-F5344CB8AC3E}">
        <p14:creationId xmlns:p14="http://schemas.microsoft.com/office/powerpoint/2010/main" val="4125803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RAND estimates combined direct estimates from 51 surveys along with multiple proxy measures such as background checks.</a:t>
            </a:r>
          </a:p>
          <a:p>
            <a:pPr marL="171450" indent="-171450">
              <a:buFont typeface="Arial" panose="020B0604020202020204" pitchFamily="34" charset="0"/>
              <a:buChar char="•"/>
            </a:pPr>
            <a:r>
              <a:rPr lang="en-US" dirty="0"/>
              <a:t>AZ household ownership peaked in 1989 at 62%, then declined by 3.9%/</a:t>
            </a:r>
            <a:r>
              <a:rPr lang="en-US" dirty="0" err="1"/>
              <a:t>yr</a:t>
            </a:r>
            <a:r>
              <a:rPr lang="en-US" dirty="0"/>
              <a:t> until leveling off after 2001.</a:t>
            </a:r>
          </a:p>
          <a:p>
            <a:pPr marL="171450" indent="-171450">
              <a:buFont typeface="Arial" panose="020B0604020202020204" pitchFamily="34" charset="0"/>
              <a:buChar char="•"/>
            </a:pPr>
            <a:r>
              <a:rPr lang="en-US" dirty="0"/>
              <a:t>Ave around 37% 2014-16</a:t>
            </a:r>
          </a:p>
          <a:p>
            <a:pPr marL="171450" indent="-171450">
              <a:buFont typeface="Arial" panose="020B0604020202020204" pitchFamily="34" charset="0"/>
              <a:buChar char="•"/>
            </a:pPr>
            <a:r>
              <a:rPr lang="en-US" dirty="0"/>
              <a:t>AZ exceeded national rate by 4 – 14% (based on 3-yr rolling averages)</a:t>
            </a:r>
          </a:p>
          <a:p>
            <a:pPr marL="171450" indent="-171450">
              <a:buFont typeface="Arial" panose="020B0604020202020204" pitchFamily="34" charset="0"/>
              <a:buChar char="•"/>
            </a:pPr>
            <a:r>
              <a:rPr lang="en-US" dirty="0"/>
              <a:t>A 2021 national survey estimated that 32% of adults (1.8 million) owned a gun in AZ, comparable to the % nationally.</a:t>
            </a:r>
          </a:p>
        </p:txBody>
      </p:sp>
      <p:sp>
        <p:nvSpPr>
          <p:cNvPr id="4" name="Slide Number Placeholder 3"/>
          <p:cNvSpPr>
            <a:spLocks noGrp="1"/>
          </p:cNvSpPr>
          <p:nvPr>
            <p:ph type="sldNum" sz="quarter" idx="5"/>
          </p:nvPr>
        </p:nvSpPr>
        <p:spPr/>
        <p:txBody>
          <a:bodyPr/>
          <a:lstStyle/>
          <a:p>
            <a:fld id="{CF72C1F8-ADE8-4246-882A-E34A4288D34C}" type="slidenum">
              <a:rPr lang="en-US" smtClean="0"/>
              <a:t>35</a:t>
            </a:fld>
            <a:endParaRPr lang="en-US"/>
          </a:p>
        </p:txBody>
      </p:sp>
    </p:spTree>
    <p:extLst>
      <p:ext uri="{BB962C8B-B14F-4D97-AF65-F5344CB8AC3E}">
        <p14:creationId xmlns:p14="http://schemas.microsoft.com/office/powerpoint/2010/main" val="1490505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Arial" panose="020B0604020202020204" pitchFamily="34" charset="0"/>
              </a:rPr>
              <a:t>Sales in the US increased by 4.5%/</a:t>
            </a:r>
            <a:r>
              <a:rPr lang="en-US" sz="1800" dirty="0" err="1">
                <a:effectLst/>
                <a:latin typeface="Arial" panose="020B0604020202020204" pitchFamily="34" charset="0"/>
                <a:ea typeface="Arial" panose="020B0604020202020204" pitchFamily="34" charset="0"/>
              </a:rPr>
              <a:t>yr</a:t>
            </a:r>
            <a:r>
              <a:rPr lang="en-US" sz="1800" dirty="0">
                <a:effectLst/>
                <a:latin typeface="Arial" panose="020B0604020202020204" pitchFamily="34" charset="0"/>
                <a:ea typeface="Arial" panose="020B0604020202020204" pitchFamily="34" charset="0"/>
              </a:rPr>
              <a:t> until 2019; 2020 sales increased by 64% over 2019 reaching 21 million.</a:t>
            </a:r>
            <a:endParaRPr lang="en-US" dirty="0"/>
          </a:p>
        </p:txBody>
      </p:sp>
      <p:sp>
        <p:nvSpPr>
          <p:cNvPr id="4" name="Slide Number Placeholder 3"/>
          <p:cNvSpPr>
            <a:spLocks noGrp="1"/>
          </p:cNvSpPr>
          <p:nvPr>
            <p:ph type="sldNum" sz="quarter" idx="5"/>
          </p:nvPr>
        </p:nvSpPr>
        <p:spPr/>
        <p:txBody>
          <a:bodyPr/>
          <a:lstStyle/>
          <a:p>
            <a:fld id="{CF72C1F8-ADE8-4246-882A-E34A4288D34C}" type="slidenum">
              <a:rPr lang="en-US" smtClean="0"/>
              <a:t>36</a:t>
            </a:fld>
            <a:endParaRPr lang="en-US"/>
          </a:p>
        </p:txBody>
      </p:sp>
    </p:spTree>
    <p:extLst>
      <p:ext uri="{BB962C8B-B14F-4D97-AF65-F5344CB8AC3E}">
        <p14:creationId xmlns:p14="http://schemas.microsoft.com/office/powerpoint/2010/main" val="2595546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There’s a limited amount we can say about unintentional shootings in AZ because for almost every year the rates are either suppressed (&lt;10)  or unreliable (&lt;20).</a:t>
            </a:r>
          </a:p>
          <a:p>
            <a:pPr marL="171450" indent="-171450">
              <a:buFont typeface="Arial" panose="020B0604020202020204" pitchFamily="34" charset="0"/>
              <a:buChar char="•"/>
            </a:pPr>
            <a:r>
              <a:rPr lang="en-US" dirty="0"/>
              <a:t>In addition to the small numbers, death certificate data can represent either an undercount or an overcount.</a:t>
            </a:r>
          </a:p>
        </p:txBody>
      </p:sp>
      <p:sp>
        <p:nvSpPr>
          <p:cNvPr id="4" name="Slide Number Placeholder 3"/>
          <p:cNvSpPr>
            <a:spLocks noGrp="1"/>
          </p:cNvSpPr>
          <p:nvPr>
            <p:ph type="sldNum" sz="quarter" idx="5"/>
          </p:nvPr>
        </p:nvSpPr>
        <p:spPr/>
        <p:txBody>
          <a:bodyPr/>
          <a:lstStyle/>
          <a:p>
            <a:fld id="{CF72C1F8-ADE8-4246-882A-E34A4288D34C}" type="slidenum">
              <a:rPr lang="en-US" smtClean="0"/>
              <a:t>37</a:t>
            </a:fld>
            <a:endParaRPr lang="en-US"/>
          </a:p>
        </p:txBody>
      </p:sp>
    </p:spTree>
    <p:extLst>
      <p:ext uri="{BB962C8B-B14F-4D97-AF65-F5344CB8AC3E}">
        <p14:creationId xmlns:p14="http://schemas.microsoft.com/office/powerpoint/2010/main" val="1108660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One trend based on US data I thought was important to look at.</a:t>
            </a:r>
          </a:p>
          <a:p>
            <a:pPr marL="171450" indent="-171450">
              <a:buFont typeface="Arial" panose="020B0604020202020204" pitchFamily="34" charset="0"/>
              <a:buChar char="•"/>
            </a:pPr>
            <a:r>
              <a:rPr lang="en-US" dirty="0"/>
              <a:t>A paper published in 2021 that showed a 4.9% APC from 1999-2018.</a:t>
            </a:r>
          </a:p>
        </p:txBody>
      </p:sp>
      <p:sp>
        <p:nvSpPr>
          <p:cNvPr id="4" name="Slide Number Placeholder 3"/>
          <p:cNvSpPr>
            <a:spLocks noGrp="1"/>
          </p:cNvSpPr>
          <p:nvPr>
            <p:ph type="sldNum" sz="quarter" idx="5"/>
          </p:nvPr>
        </p:nvSpPr>
        <p:spPr/>
        <p:txBody>
          <a:bodyPr/>
          <a:lstStyle/>
          <a:p>
            <a:fld id="{CF72C1F8-ADE8-4246-882A-E34A4288D34C}" type="slidenum">
              <a:rPr lang="en-US" smtClean="0"/>
              <a:t>38</a:t>
            </a:fld>
            <a:endParaRPr lang="en-US"/>
          </a:p>
        </p:txBody>
      </p:sp>
    </p:spTree>
    <p:extLst>
      <p:ext uri="{BB962C8B-B14F-4D97-AF65-F5344CB8AC3E}">
        <p14:creationId xmlns:p14="http://schemas.microsoft.com/office/powerpoint/2010/main" val="14034745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17. Top two: Unintentionally pulled trigger or playing with gun (78% in AZ, 61% in US)</a:t>
            </a:r>
          </a:p>
          <a:p>
            <a:endParaRPr lang="en-US" dirty="0"/>
          </a:p>
        </p:txBody>
      </p:sp>
      <p:sp>
        <p:nvSpPr>
          <p:cNvPr id="4" name="Slide Number Placeholder 3"/>
          <p:cNvSpPr>
            <a:spLocks noGrp="1"/>
          </p:cNvSpPr>
          <p:nvPr>
            <p:ph type="sldNum" sz="quarter" idx="5"/>
          </p:nvPr>
        </p:nvSpPr>
        <p:spPr/>
        <p:txBody>
          <a:bodyPr/>
          <a:lstStyle/>
          <a:p>
            <a:fld id="{CF72C1F8-ADE8-4246-882A-E34A4288D34C}" type="slidenum">
              <a:rPr lang="en-US" smtClean="0"/>
              <a:t>39</a:t>
            </a:fld>
            <a:endParaRPr lang="en-US"/>
          </a:p>
        </p:txBody>
      </p:sp>
    </p:spTree>
    <p:extLst>
      <p:ext uri="{BB962C8B-B14F-4D97-AF65-F5344CB8AC3E}">
        <p14:creationId xmlns:p14="http://schemas.microsoft.com/office/powerpoint/2010/main" val="28647206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a:t>
            </a:r>
            <a:r>
              <a:rPr lang="en-US" baseline="30000" dirty="0"/>
              <a:t>2</a:t>
            </a:r>
            <a:r>
              <a:rPr lang="en-US" baseline="0" dirty="0"/>
              <a:t> = 0.527, so even with all the noise from under and overcounts, we still see a sig. correlation.</a:t>
            </a:r>
          </a:p>
        </p:txBody>
      </p:sp>
      <p:sp>
        <p:nvSpPr>
          <p:cNvPr id="4" name="Slide Number Placeholder 3"/>
          <p:cNvSpPr>
            <a:spLocks noGrp="1"/>
          </p:cNvSpPr>
          <p:nvPr>
            <p:ph type="sldNum" sz="quarter" idx="5"/>
          </p:nvPr>
        </p:nvSpPr>
        <p:spPr/>
        <p:txBody>
          <a:bodyPr/>
          <a:lstStyle/>
          <a:p>
            <a:fld id="{CF72C1F8-ADE8-4246-882A-E34A4288D34C}" type="slidenum">
              <a:rPr lang="en-US" smtClean="0"/>
              <a:t>40</a:t>
            </a:fld>
            <a:endParaRPr lang="en-US"/>
          </a:p>
        </p:txBody>
      </p:sp>
    </p:spTree>
    <p:extLst>
      <p:ext uri="{BB962C8B-B14F-4D97-AF65-F5344CB8AC3E}">
        <p14:creationId xmlns:p14="http://schemas.microsoft.com/office/powerpoint/2010/main" val="1001150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AZ rate remained the same if included 2020 data; other states same or little change</a:t>
            </a:r>
          </a:p>
          <a:p>
            <a:pPr marL="171450" indent="-171450">
              <a:buFont typeface="Arial" panose="020B0604020202020204" pitchFamily="34" charset="0"/>
              <a:buChar char="•"/>
            </a:pPr>
            <a:r>
              <a:rPr lang="en-US" dirty="0"/>
              <a:t>In an updated analysis 2016-2020 w/30 states, AZ still ranked 4</a:t>
            </a:r>
            <a:r>
              <a:rPr lang="en-US" baseline="30000" dirty="0"/>
              <a:t>th</a:t>
            </a:r>
            <a:r>
              <a:rPr lang="en-US" dirty="0"/>
              <a:t> highest at 0.67.</a:t>
            </a:r>
          </a:p>
        </p:txBody>
      </p:sp>
      <p:sp>
        <p:nvSpPr>
          <p:cNvPr id="4" name="Slide Number Placeholder 3"/>
          <p:cNvSpPr>
            <a:spLocks noGrp="1"/>
          </p:cNvSpPr>
          <p:nvPr>
            <p:ph type="sldNum" sz="quarter" idx="5"/>
          </p:nvPr>
        </p:nvSpPr>
        <p:spPr/>
        <p:txBody>
          <a:bodyPr/>
          <a:lstStyle/>
          <a:p>
            <a:fld id="{CF72C1F8-ADE8-4246-882A-E34A4288D34C}" type="slidenum">
              <a:rPr lang="en-US" smtClean="0"/>
              <a:t>42</a:t>
            </a:fld>
            <a:endParaRPr lang="en-US"/>
          </a:p>
        </p:txBody>
      </p:sp>
    </p:spTree>
    <p:extLst>
      <p:ext uri="{BB962C8B-B14F-4D97-AF65-F5344CB8AC3E}">
        <p14:creationId xmlns:p14="http://schemas.microsoft.com/office/powerpoint/2010/main" val="21719132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Used Mapping Police Violence; but same rankings if used Wash Post database or Fatal Encounters.</a:t>
            </a:r>
          </a:p>
          <a:p>
            <a:pPr marL="171450" indent="-171450">
              <a:buFont typeface="Arial" panose="020B0604020202020204" pitchFamily="34" charset="0"/>
              <a:buChar char="•"/>
            </a:pPr>
            <a:r>
              <a:rPr lang="en-US" dirty="0"/>
              <a:t>These are the fatal shootings by the city police dept.</a:t>
            </a:r>
          </a:p>
          <a:p>
            <a:pPr marL="171450" indent="-171450">
              <a:buFont typeface="Arial" panose="020B0604020202020204" pitchFamily="34" charset="0"/>
              <a:buChar char="•"/>
            </a:pPr>
            <a:r>
              <a:rPr lang="en-US" dirty="0"/>
              <a:t>Same proportion of victims armed with a weapon or vehicle in PHX vs other 9 cities (83%).</a:t>
            </a:r>
          </a:p>
          <a:p>
            <a:pPr marL="171450" indent="-171450">
              <a:buFont typeface="Arial" panose="020B0604020202020204" pitchFamily="34" charset="0"/>
              <a:buChar char="•"/>
            </a:pPr>
            <a:r>
              <a:rPr lang="en-US" dirty="0"/>
              <a:t>In a stepwise multiple regression analysis that included variables of race, ethnicity, and violent crime, only Ameri. Ind race was </a:t>
            </a:r>
            <a:r>
              <a:rPr lang="en-US" dirty="0" err="1"/>
              <a:t>signif</a:t>
            </a:r>
            <a:r>
              <a:rPr lang="en-US" dirty="0"/>
              <a:t>, but could not acct for &gt;rate.</a:t>
            </a:r>
          </a:p>
        </p:txBody>
      </p:sp>
      <p:sp>
        <p:nvSpPr>
          <p:cNvPr id="4" name="Slide Number Placeholder 3"/>
          <p:cNvSpPr>
            <a:spLocks noGrp="1"/>
          </p:cNvSpPr>
          <p:nvPr>
            <p:ph type="sldNum" sz="quarter" idx="5"/>
          </p:nvPr>
        </p:nvSpPr>
        <p:spPr/>
        <p:txBody>
          <a:bodyPr/>
          <a:lstStyle/>
          <a:p>
            <a:fld id="{CF72C1F8-ADE8-4246-882A-E34A4288D34C}" type="slidenum">
              <a:rPr lang="en-US" smtClean="0"/>
              <a:t>43</a:t>
            </a:fld>
            <a:endParaRPr lang="en-US"/>
          </a:p>
        </p:txBody>
      </p:sp>
    </p:spTree>
    <p:extLst>
      <p:ext uri="{BB962C8B-B14F-4D97-AF65-F5344CB8AC3E}">
        <p14:creationId xmlns:p14="http://schemas.microsoft.com/office/powerpoint/2010/main" val="6065346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looked at the next two largest cities in AZ to see how they compared to PHX</a:t>
            </a:r>
          </a:p>
        </p:txBody>
      </p:sp>
      <p:sp>
        <p:nvSpPr>
          <p:cNvPr id="4" name="Slide Number Placeholder 3"/>
          <p:cNvSpPr>
            <a:spLocks noGrp="1"/>
          </p:cNvSpPr>
          <p:nvPr>
            <p:ph type="sldNum" sz="quarter" idx="5"/>
          </p:nvPr>
        </p:nvSpPr>
        <p:spPr/>
        <p:txBody>
          <a:bodyPr/>
          <a:lstStyle/>
          <a:p>
            <a:fld id="{CF72C1F8-ADE8-4246-882A-E34A4288D34C}" type="slidenum">
              <a:rPr lang="en-US" smtClean="0"/>
              <a:t>44</a:t>
            </a:fld>
            <a:endParaRPr lang="en-US"/>
          </a:p>
        </p:txBody>
      </p:sp>
    </p:spTree>
    <p:extLst>
      <p:ext uri="{BB962C8B-B14F-4D97-AF65-F5344CB8AC3E}">
        <p14:creationId xmlns:p14="http://schemas.microsoft.com/office/powerpoint/2010/main" val="34146405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Fatal Encounters (longer time frame) </a:t>
            </a:r>
          </a:p>
          <a:p>
            <a:pPr marL="171450" indent="-171450">
              <a:buFont typeface="Arial" panose="020B0604020202020204" pitchFamily="34" charset="0"/>
              <a:buChar char="•"/>
            </a:pPr>
            <a:r>
              <a:rPr lang="en-US" dirty="0"/>
              <a:t>Rates have been significantly increasing in both AZ and the US</a:t>
            </a:r>
          </a:p>
        </p:txBody>
      </p:sp>
      <p:sp>
        <p:nvSpPr>
          <p:cNvPr id="4" name="Slide Number Placeholder 3"/>
          <p:cNvSpPr>
            <a:spLocks noGrp="1"/>
          </p:cNvSpPr>
          <p:nvPr>
            <p:ph type="sldNum" sz="quarter" idx="5"/>
          </p:nvPr>
        </p:nvSpPr>
        <p:spPr/>
        <p:txBody>
          <a:bodyPr/>
          <a:lstStyle/>
          <a:p>
            <a:fld id="{CF72C1F8-ADE8-4246-882A-E34A4288D34C}" type="slidenum">
              <a:rPr lang="en-US" smtClean="0"/>
              <a:t>45</a:t>
            </a:fld>
            <a:endParaRPr lang="en-US"/>
          </a:p>
        </p:txBody>
      </p:sp>
    </p:spTree>
    <p:extLst>
      <p:ext uri="{BB962C8B-B14F-4D97-AF65-F5344CB8AC3E}">
        <p14:creationId xmlns:p14="http://schemas.microsoft.com/office/powerpoint/2010/main" val="528889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Among AZ counties, we see a 3-fold range </a:t>
            </a:r>
          </a:p>
          <a:p>
            <a:pPr marL="171450" indent="-171450">
              <a:buFont typeface="Arial" panose="020B0604020202020204" pitchFamily="34" charset="0"/>
              <a:buChar char="•"/>
            </a:pPr>
            <a:r>
              <a:rPr lang="en-US" dirty="0"/>
              <a:t>Many of the 95% CIs overlap, meaning that the rates are not statistically different</a:t>
            </a:r>
          </a:p>
          <a:p>
            <a:pPr marL="171450" indent="-171450">
              <a:buFont typeface="Arial" panose="020B0604020202020204" pitchFamily="34" charset="0"/>
              <a:buChar char="•"/>
            </a:pPr>
            <a:r>
              <a:rPr lang="en-US" dirty="0"/>
              <a:t>The six highest counties significantly higher than state average</a:t>
            </a:r>
          </a:p>
        </p:txBody>
      </p:sp>
      <p:sp>
        <p:nvSpPr>
          <p:cNvPr id="4" name="Slide Number Placeholder 3"/>
          <p:cNvSpPr>
            <a:spLocks noGrp="1"/>
          </p:cNvSpPr>
          <p:nvPr>
            <p:ph type="sldNum" sz="quarter" idx="5"/>
          </p:nvPr>
        </p:nvSpPr>
        <p:spPr/>
        <p:txBody>
          <a:bodyPr/>
          <a:lstStyle/>
          <a:p>
            <a:fld id="{CF72C1F8-ADE8-4246-882A-E34A4288D34C}" type="slidenum">
              <a:rPr lang="en-US" smtClean="0"/>
              <a:t>5</a:t>
            </a:fld>
            <a:endParaRPr lang="en-US"/>
          </a:p>
        </p:txBody>
      </p:sp>
    </p:spTree>
    <p:extLst>
      <p:ext uri="{BB962C8B-B14F-4D97-AF65-F5344CB8AC3E}">
        <p14:creationId xmlns:p14="http://schemas.microsoft.com/office/powerpoint/2010/main" val="27922515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2C1F8-ADE8-4246-882A-E34A4288D34C}" type="slidenum">
              <a:rPr lang="en-US" smtClean="0"/>
              <a:t>46</a:t>
            </a:fld>
            <a:endParaRPr lang="en-US"/>
          </a:p>
        </p:txBody>
      </p:sp>
    </p:spTree>
    <p:extLst>
      <p:ext uri="{BB962C8B-B14F-4D97-AF65-F5344CB8AC3E}">
        <p14:creationId xmlns:p14="http://schemas.microsoft.com/office/powerpoint/2010/main" val="3985408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2021, Giffords ranked CA 1</a:t>
            </a:r>
            <a:r>
              <a:rPr lang="en-US" baseline="30000" dirty="0"/>
              <a:t>st</a:t>
            </a:r>
            <a:r>
              <a:rPr lang="en-US" dirty="0"/>
              <a:t> in the nation on the strength of its gun laws, while Arkansas ranked 50</a:t>
            </a:r>
            <a:r>
              <a:rPr lang="en-US" baseline="30000" dirty="0"/>
              <a:t>th</a:t>
            </a:r>
            <a:r>
              <a:rPr lang="en-US" dirty="0"/>
              <a:t>. </a:t>
            </a:r>
          </a:p>
          <a:p>
            <a:pPr marL="171450" indent="-171450">
              <a:buFont typeface="Arial" panose="020B0604020202020204" pitchFamily="34" charset="0"/>
              <a:buChar char="•"/>
            </a:pPr>
            <a:r>
              <a:rPr lang="en-US" dirty="0"/>
              <a:t>AZ has consistently ranked near the bottom, ranging from the current 42</a:t>
            </a:r>
            <a:r>
              <a:rPr lang="en-US" baseline="30000" dirty="0"/>
              <a:t>nd</a:t>
            </a:r>
            <a:r>
              <a:rPr lang="en-US" dirty="0"/>
              <a:t> (2021) to 50</a:t>
            </a:r>
            <a:r>
              <a:rPr lang="en-US" baseline="30000" dirty="0"/>
              <a:t>th</a:t>
            </a:r>
            <a:r>
              <a:rPr lang="en-US" dirty="0"/>
              <a:t>. </a:t>
            </a:r>
          </a:p>
          <a:p>
            <a:pPr marL="171450" indent="-171450">
              <a:buFont typeface="Arial" panose="020B0604020202020204" pitchFamily="34" charset="0"/>
              <a:buChar char="•"/>
            </a:pPr>
            <a:r>
              <a:rPr lang="en-US" dirty="0"/>
              <a:t>More people reside in F-rated states (110m) than in A-rated states (99m), despite CA, NY, IL.</a:t>
            </a:r>
          </a:p>
        </p:txBody>
      </p:sp>
      <p:sp>
        <p:nvSpPr>
          <p:cNvPr id="4" name="Slide Number Placeholder 3"/>
          <p:cNvSpPr>
            <a:spLocks noGrp="1"/>
          </p:cNvSpPr>
          <p:nvPr>
            <p:ph type="sldNum" sz="quarter" idx="5"/>
          </p:nvPr>
        </p:nvSpPr>
        <p:spPr/>
        <p:txBody>
          <a:bodyPr/>
          <a:lstStyle/>
          <a:p>
            <a:fld id="{CF72C1F8-ADE8-4246-882A-E34A4288D34C}" type="slidenum">
              <a:rPr lang="en-US" smtClean="0"/>
              <a:t>47</a:t>
            </a:fld>
            <a:endParaRPr lang="en-US"/>
          </a:p>
        </p:txBody>
      </p:sp>
    </p:spTree>
    <p:extLst>
      <p:ext uri="{BB962C8B-B14F-4D97-AF65-F5344CB8AC3E}">
        <p14:creationId xmlns:p14="http://schemas.microsoft.com/office/powerpoint/2010/main" val="34395554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Chart only shows every other state name in this slide, but Figure 88  in the report shows all the state labels.</a:t>
            </a:r>
          </a:p>
          <a:p>
            <a:pPr marL="171450" indent="-171450">
              <a:buFont typeface="Arial" panose="020B0604020202020204" pitchFamily="34" charset="0"/>
              <a:buChar char="•"/>
            </a:pPr>
            <a:r>
              <a:rPr lang="en-US" dirty="0"/>
              <a:t>Mississippi is at the bottom.</a:t>
            </a:r>
          </a:p>
        </p:txBody>
      </p:sp>
      <p:sp>
        <p:nvSpPr>
          <p:cNvPr id="4" name="Slide Number Placeholder 3"/>
          <p:cNvSpPr>
            <a:spLocks noGrp="1"/>
          </p:cNvSpPr>
          <p:nvPr>
            <p:ph type="sldNum" sz="quarter" idx="5"/>
          </p:nvPr>
        </p:nvSpPr>
        <p:spPr/>
        <p:txBody>
          <a:bodyPr/>
          <a:lstStyle/>
          <a:p>
            <a:fld id="{CF72C1F8-ADE8-4246-882A-E34A4288D34C}" type="slidenum">
              <a:rPr lang="en-US" smtClean="0"/>
              <a:t>48</a:t>
            </a:fld>
            <a:endParaRPr lang="en-US"/>
          </a:p>
        </p:txBody>
      </p:sp>
    </p:spTree>
    <p:extLst>
      <p:ext uri="{BB962C8B-B14F-4D97-AF65-F5344CB8AC3E}">
        <p14:creationId xmlns:p14="http://schemas.microsoft.com/office/powerpoint/2010/main" val="21716552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similar analysis based on Everytown’s ”National Leaders” (same as Giffords A-states) vs “National Failures”.</a:t>
            </a:r>
          </a:p>
        </p:txBody>
      </p:sp>
      <p:sp>
        <p:nvSpPr>
          <p:cNvPr id="4" name="Slide Number Placeholder 3"/>
          <p:cNvSpPr>
            <a:spLocks noGrp="1"/>
          </p:cNvSpPr>
          <p:nvPr>
            <p:ph type="sldNum" sz="quarter" idx="5"/>
          </p:nvPr>
        </p:nvSpPr>
        <p:spPr/>
        <p:txBody>
          <a:bodyPr/>
          <a:lstStyle/>
          <a:p>
            <a:fld id="{CF72C1F8-ADE8-4246-882A-E34A4288D34C}" type="slidenum">
              <a:rPr lang="en-US" smtClean="0"/>
              <a:t>49</a:t>
            </a:fld>
            <a:endParaRPr lang="en-US"/>
          </a:p>
        </p:txBody>
      </p:sp>
    </p:spTree>
    <p:extLst>
      <p:ext uri="{BB962C8B-B14F-4D97-AF65-F5344CB8AC3E}">
        <p14:creationId xmlns:p14="http://schemas.microsoft.com/office/powerpoint/2010/main" val="19084025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2C1F8-ADE8-4246-882A-E34A4288D34C}" type="slidenum">
              <a:rPr lang="en-US" smtClean="0"/>
              <a:t>50</a:t>
            </a:fld>
            <a:endParaRPr lang="en-US"/>
          </a:p>
        </p:txBody>
      </p:sp>
    </p:spTree>
    <p:extLst>
      <p:ext uri="{BB962C8B-B14F-4D97-AF65-F5344CB8AC3E}">
        <p14:creationId xmlns:p14="http://schemas.microsoft.com/office/powerpoint/2010/main" val="37959256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Plenty of available policy options (Everytown)</a:t>
            </a:r>
          </a:p>
          <a:p>
            <a:r>
              <a:rPr lang="en-US" dirty="0"/>
              <a:t>…and a comprehensive 400+ page review of research on the effectiveness of gun policies (RAND, 2023)</a:t>
            </a:r>
          </a:p>
          <a:p>
            <a:endParaRPr lang="en-US" dirty="0"/>
          </a:p>
          <a:p>
            <a:r>
              <a:rPr lang="en-US" dirty="0"/>
              <a:t>In a national poll conducted for CNN last summer, 66% favored stricter gun laws, the same as in 1989. </a:t>
            </a:r>
          </a:p>
          <a:p>
            <a:r>
              <a:rPr lang="en-US" dirty="0"/>
              <a:t>Support varied by race (Blacks^), gender (female^), education, age (65+^), political party (92% leaning Democratic, and 38% leaning Republican.</a:t>
            </a:r>
          </a:p>
        </p:txBody>
      </p:sp>
      <p:sp>
        <p:nvSpPr>
          <p:cNvPr id="4" name="Slide Number Placeholder 3"/>
          <p:cNvSpPr>
            <a:spLocks noGrp="1"/>
          </p:cNvSpPr>
          <p:nvPr>
            <p:ph type="sldNum" sz="quarter" idx="5"/>
          </p:nvPr>
        </p:nvSpPr>
        <p:spPr/>
        <p:txBody>
          <a:bodyPr/>
          <a:lstStyle/>
          <a:p>
            <a:fld id="{CF72C1F8-ADE8-4246-882A-E34A4288D34C}" type="slidenum">
              <a:rPr lang="en-US" smtClean="0"/>
              <a:t>51</a:t>
            </a:fld>
            <a:endParaRPr lang="en-US"/>
          </a:p>
        </p:txBody>
      </p:sp>
    </p:spTree>
    <p:extLst>
      <p:ext uri="{BB962C8B-B14F-4D97-AF65-F5344CB8AC3E}">
        <p14:creationId xmlns:p14="http://schemas.microsoft.com/office/powerpoint/2010/main" val="15151467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u="sng" dirty="0"/>
              <a:t>CAP/Safe Storage</a:t>
            </a:r>
            <a:r>
              <a:rPr lang="en-US" dirty="0"/>
              <a:t>: effective at reducing both unintentional and suicide firearm deaths</a:t>
            </a:r>
          </a:p>
          <a:p>
            <a:pPr marL="171450" indent="-171450">
              <a:buFont typeface="Arial" panose="020B0604020202020204" pitchFamily="34" charset="0"/>
              <a:buChar char="•"/>
            </a:pPr>
            <a:r>
              <a:rPr lang="en-US" u="sng" dirty="0"/>
              <a:t>Stand-your-ground</a:t>
            </a:r>
            <a:r>
              <a:rPr lang="en-US" dirty="0"/>
              <a:t>: these laws have been shown to increase homicides</a:t>
            </a:r>
          </a:p>
          <a:p>
            <a:pPr marL="171450" indent="-171450">
              <a:buFont typeface="Arial" panose="020B0604020202020204" pitchFamily="34" charset="0"/>
              <a:buChar char="•"/>
            </a:pPr>
            <a:r>
              <a:rPr lang="en-US" u="sng" dirty="0"/>
              <a:t>Background Checks</a:t>
            </a:r>
            <a:r>
              <a:rPr lang="en-US" dirty="0"/>
              <a:t>: While dealers have to do a background check, private sales (gun shows) don’t require background checks. Background checks reduce homicides, suicides, gun trafficking.</a:t>
            </a:r>
          </a:p>
        </p:txBody>
      </p:sp>
      <p:sp>
        <p:nvSpPr>
          <p:cNvPr id="4" name="Slide Number Placeholder 3"/>
          <p:cNvSpPr>
            <a:spLocks noGrp="1"/>
          </p:cNvSpPr>
          <p:nvPr>
            <p:ph type="sldNum" sz="quarter" idx="5"/>
          </p:nvPr>
        </p:nvSpPr>
        <p:spPr/>
        <p:txBody>
          <a:bodyPr/>
          <a:lstStyle/>
          <a:p>
            <a:fld id="{CF72C1F8-ADE8-4246-882A-E34A4288D34C}" type="slidenum">
              <a:rPr lang="en-US" smtClean="0"/>
              <a:t>52</a:t>
            </a:fld>
            <a:endParaRPr lang="en-US"/>
          </a:p>
        </p:txBody>
      </p:sp>
    </p:spTree>
    <p:extLst>
      <p:ext uri="{BB962C8B-B14F-4D97-AF65-F5344CB8AC3E}">
        <p14:creationId xmlns:p14="http://schemas.microsoft.com/office/powerpoint/2010/main" val="33344904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2010, AZ repealed its law that required a permit and training to carry a concealed </a:t>
            </a:r>
            <a:r>
              <a:rPr lang="en-US"/>
              <a:t>firearm. AZ</a:t>
            </a:r>
            <a:r>
              <a:rPr lang="en-US" dirty="0"/>
              <a:t>, even though anybody can carry a concealed weapon if they can legally own a gun, permits are still issued for reciprocity with other states. Still a shall-issue state. </a:t>
            </a:r>
          </a:p>
          <a:p>
            <a:endParaRPr lang="en-US" dirty="0"/>
          </a:p>
          <a:p>
            <a:r>
              <a:rPr lang="en-US" dirty="0"/>
              <a:t>Red flag laws ensure due process. Many of you may have seen the news story a week ago about the father in Chandler who shot the mother of their 4 kids in front of them, following a history of escalating violence. Would a Red Flag law have prevented this?</a:t>
            </a:r>
          </a:p>
          <a:p>
            <a:endParaRPr lang="en-US" dirty="0"/>
          </a:p>
          <a:p>
            <a:r>
              <a:rPr lang="en-US" dirty="0"/>
              <a:t>Many polls have shown strong support for stricter gun laws. </a:t>
            </a:r>
          </a:p>
          <a:p>
            <a:r>
              <a:rPr lang="en-US" dirty="0"/>
              <a:t>In a national poll conducted for CNN last summer, 66% favored stricter gun laws, the same as in 1989. </a:t>
            </a:r>
          </a:p>
          <a:p>
            <a:r>
              <a:rPr lang="en-US" dirty="0"/>
              <a:t>Support varied by race (Blacks^), gender (female^), education, age (65+^), political party (92% leaning Democratic, and 38% leaning Republican. Republicans were the only demographic for which a majority opposed stricter gun laws.</a:t>
            </a:r>
          </a:p>
          <a:p>
            <a:endParaRPr lang="en-US" dirty="0"/>
          </a:p>
        </p:txBody>
      </p:sp>
      <p:sp>
        <p:nvSpPr>
          <p:cNvPr id="4" name="Slide Number Placeholder 3"/>
          <p:cNvSpPr>
            <a:spLocks noGrp="1"/>
          </p:cNvSpPr>
          <p:nvPr>
            <p:ph type="sldNum" sz="quarter" idx="5"/>
          </p:nvPr>
        </p:nvSpPr>
        <p:spPr/>
        <p:txBody>
          <a:bodyPr/>
          <a:lstStyle/>
          <a:p>
            <a:fld id="{CF72C1F8-ADE8-4246-882A-E34A4288D34C}" type="slidenum">
              <a:rPr lang="en-US" smtClean="0"/>
              <a:t>53</a:t>
            </a:fld>
            <a:endParaRPr lang="en-US"/>
          </a:p>
        </p:txBody>
      </p:sp>
    </p:spTree>
    <p:extLst>
      <p:ext uri="{BB962C8B-B14F-4D97-AF65-F5344CB8AC3E}">
        <p14:creationId xmlns:p14="http://schemas.microsoft.com/office/powerpoint/2010/main" val="12076234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I want to start by expressing our great appreciation to the AZPHA for supporting this important initiative that documents gun violence in AZ and hopefully will eventually lead to some desperately needed and evidence-backed changes to Arizona’s seriously-lacking gun laws.</a:t>
            </a:r>
          </a:p>
        </p:txBody>
      </p:sp>
      <p:sp>
        <p:nvSpPr>
          <p:cNvPr id="4" name="Slide Number Placeholder 3"/>
          <p:cNvSpPr>
            <a:spLocks noGrp="1"/>
          </p:cNvSpPr>
          <p:nvPr>
            <p:ph type="sldNum" sz="quarter" idx="5"/>
          </p:nvPr>
        </p:nvSpPr>
        <p:spPr/>
        <p:txBody>
          <a:bodyPr/>
          <a:lstStyle/>
          <a:p>
            <a:fld id="{CF72C1F8-ADE8-4246-882A-E34A4288D34C}" type="slidenum">
              <a:rPr lang="en-US" smtClean="0"/>
              <a:t>54</a:t>
            </a:fld>
            <a:endParaRPr lang="en-US"/>
          </a:p>
        </p:txBody>
      </p:sp>
    </p:spTree>
    <p:extLst>
      <p:ext uri="{BB962C8B-B14F-4D97-AF65-F5344CB8AC3E}">
        <p14:creationId xmlns:p14="http://schemas.microsoft.com/office/powerpoint/2010/main" val="529655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AZ  1999-2014  = -1.29 (p &lt; 0.001); </a:t>
            </a:r>
            <a:r>
              <a:rPr lang="en-US" dirty="0"/>
              <a:t> </a:t>
            </a:r>
          </a:p>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AZ: 2014-2020  = 2.87 (p &lt; 0.019); </a:t>
            </a:r>
            <a:r>
              <a:rPr lang="en-US" sz="1800" b="1" i="1" u="none" strike="noStrike" dirty="0">
                <a:solidFill>
                  <a:srgbClr val="FF0000"/>
                </a:solidFill>
                <a:effectLst/>
                <a:latin typeface="Calibri" panose="020F0502020204030204" pitchFamily="34" charset="0"/>
              </a:rPr>
              <a:t>with 2021 data, APC = 3.5%</a:t>
            </a:r>
          </a:p>
          <a:p>
            <a:pPr marL="285750" indent="-285750">
              <a:buFont typeface="Arial" panose="020B0604020202020204" pitchFamily="34" charset="0"/>
              <a:buChar char="•"/>
            </a:pPr>
            <a:endParaRPr lang="en-US" sz="1800" b="1" i="1" u="none" strike="noStrike" dirty="0">
              <a:solidFill>
                <a:srgbClr val="000000"/>
              </a:solidFill>
              <a:effectLst/>
              <a:latin typeface="Calibri" panose="020F0502020204030204" pitchFamily="34" charset="0"/>
            </a:endParaRPr>
          </a:p>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US: 1999-2013 (p = 0.917); </a:t>
            </a:r>
          </a:p>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2013-2020  = 3.44 (p &lt; 0.001); </a:t>
            </a:r>
            <a:r>
              <a:rPr lang="en-US" sz="1800" b="1" i="1" u="none" strike="noStrike" dirty="0">
                <a:solidFill>
                  <a:srgbClr val="C00000"/>
                </a:solidFill>
                <a:effectLst/>
                <a:latin typeface="Calibri" panose="020F0502020204030204" pitchFamily="34" charset="0"/>
              </a:rPr>
              <a:t>with 2021 data, APC = 4.5%, p &lt; 0.001</a:t>
            </a:r>
            <a:endParaRPr lang="en-US" b="1" i="1" dirty="0">
              <a:solidFill>
                <a:srgbClr val="C00000"/>
              </a:solidFill>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2020-&gt;2021: AZ 9.8% increase; US 7.7% increase; both stat sig;  AZ increase in deaths evenly split between suicide &amp; homicide</a:t>
            </a:r>
          </a:p>
          <a:p>
            <a:pPr marL="171450" indent="-171450">
              <a:buFont typeface="Arial" panose="020B0604020202020204" pitchFamily="34" charset="0"/>
              <a:buChar char="•"/>
            </a:pPr>
            <a:r>
              <a:rPr lang="en-US" dirty="0"/>
              <a:t>All but 5 states saw increases in 2021, ranging from 0.1% to 43%</a:t>
            </a:r>
          </a:p>
        </p:txBody>
      </p:sp>
      <p:sp>
        <p:nvSpPr>
          <p:cNvPr id="4" name="Slide Number Placeholder 3"/>
          <p:cNvSpPr>
            <a:spLocks noGrp="1"/>
          </p:cNvSpPr>
          <p:nvPr>
            <p:ph type="sldNum" sz="quarter" idx="5"/>
          </p:nvPr>
        </p:nvSpPr>
        <p:spPr/>
        <p:txBody>
          <a:bodyPr/>
          <a:lstStyle/>
          <a:p>
            <a:fld id="{CF72C1F8-ADE8-4246-882A-E34A4288D34C}" type="slidenum">
              <a:rPr lang="en-US" smtClean="0"/>
              <a:t>6</a:t>
            </a:fld>
            <a:endParaRPr lang="en-US"/>
          </a:p>
        </p:txBody>
      </p:sp>
    </p:spTree>
    <p:extLst>
      <p:ext uri="{BB962C8B-B14F-4D97-AF65-F5344CB8AC3E}">
        <p14:creationId xmlns:p14="http://schemas.microsoft.com/office/powerpoint/2010/main" val="139209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Fig. 19 in the report shows the trends for the 7 leading causes, here just the top 3.</a:t>
            </a:r>
          </a:p>
          <a:p>
            <a:pPr marL="171450" indent="-171450">
              <a:buFont typeface="Arial" panose="020B0604020202020204" pitchFamily="34" charset="0"/>
              <a:buChar char="•"/>
            </a:pPr>
            <a:r>
              <a:rPr lang="en-US" dirty="0"/>
              <a:t>MVC have led firearm deaths and opioid overdose deaths over past two decades, but changed in 2020</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Next slide AZ vs US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F72C1F8-ADE8-4246-882A-E34A4288D34C}" type="slidenum">
              <a:rPr lang="en-US" smtClean="0"/>
              <a:t>7</a:t>
            </a:fld>
            <a:endParaRPr lang="en-US"/>
          </a:p>
        </p:txBody>
      </p:sp>
    </p:spTree>
    <p:extLst>
      <p:ext uri="{BB962C8B-B14F-4D97-AF65-F5344CB8AC3E}">
        <p14:creationId xmlns:p14="http://schemas.microsoft.com/office/powerpoint/2010/main" val="3510287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AZ Drug Overdose/Poisoning rate highest of the 29 states with reliable data in 2020 (3.2-fold higher than US)</a:t>
            </a:r>
          </a:p>
          <a:p>
            <a:pPr marL="171450" indent="-171450">
              <a:buFont typeface="Arial" panose="020B0604020202020204" pitchFamily="34" charset="0"/>
              <a:buChar char="•"/>
            </a:pPr>
            <a:r>
              <a:rPr lang="en-US" dirty="0"/>
              <a:t>In 2021, despite drug overdose decline (5.8), AZ still had highest rate of 30 states (2.3-fold higher than US)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AZ Firearm, ranks 23</a:t>
            </a:r>
            <a:r>
              <a:rPr lang="en-US" baseline="30000" dirty="0"/>
              <a:t>rd</a:t>
            </a:r>
            <a:r>
              <a:rPr lang="en-US" dirty="0"/>
              <a:t> among states in 2020.</a:t>
            </a:r>
          </a:p>
          <a:p>
            <a:pPr marL="171450" indent="-171450">
              <a:buFont typeface="Arial" panose="020B0604020202020204" pitchFamily="34" charset="0"/>
              <a:buChar char="•"/>
            </a:pPr>
            <a:r>
              <a:rPr lang="en-US" dirty="0"/>
              <a:t>AZ MVC, ranks 13</a:t>
            </a:r>
            <a:r>
              <a:rPr lang="en-US" baseline="30000" dirty="0"/>
              <a:t>th</a:t>
            </a:r>
            <a:r>
              <a:rPr lang="en-US" dirty="0"/>
              <a:t> among states in 2020.</a:t>
            </a:r>
          </a:p>
          <a:p>
            <a:pPr marL="171450" indent="-171450">
              <a:buFont typeface="Arial" panose="020B0604020202020204" pitchFamily="34" charset="0"/>
              <a:buChar char="•"/>
            </a:pPr>
            <a:r>
              <a:rPr lang="en-US" dirty="0"/>
              <a:t>In 2021, Firearm deaths still the leading cause in the US, and became 2</a:t>
            </a:r>
            <a:r>
              <a:rPr lang="en-US" baseline="30000" dirty="0"/>
              <a:t>nd</a:t>
            </a:r>
            <a:r>
              <a:rPr lang="en-US" dirty="0"/>
              <a:t> leading cause in AZ (due to significant decline in drug overdose/poisoning and increase in Firearm</a:t>
            </a:r>
          </a:p>
        </p:txBody>
      </p:sp>
      <p:sp>
        <p:nvSpPr>
          <p:cNvPr id="4" name="Slide Number Placeholder 3"/>
          <p:cNvSpPr>
            <a:spLocks noGrp="1"/>
          </p:cNvSpPr>
          <p:nvPr>
            <p:ph type="sldNum" sz="quarter" idx="5"/>
          </p:nvPr>
        </p:nvSpPr>
        <p:spPr/>
        <p:txBody>
          <a:bodyPr/>
          <a:lstStyle/>
          <a:p>
            <a:fld id="{CF72C1F8-ADE8-4246-882A-E34A4288D34C}" type="slidenum">
              <a:rPr lang="en-US" smtClean="0"/>
              <a:t>8</a:t>
            </a:fld>
            <a:endParaRPr lang="en-US"/>
          </a:p>
        </p:txBody>
      </p:sp>
    </p:spTree>
    <p:extLst>
      <p:ext uri="{BB962C8B-B14F-4D97-AF65-F5344CB8AC3E}">
        <p14:creationId xmlns:p14="http://schemas.microsoft.com/office/powerpoint/2010/main" val="981125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 only showing every other state due to size constraints</a:t>
            </a:r>
          </a:p>
        </p:txBody>
      </p:sp>
      <p:sp>
        <p:nvSpPr>
          <p:cNvPr id="4" name="Slide Number Placeholder 3"/>
          <p:cNvSpPr>
            <a:spLocks noGrp="1"/>
          </p:cNvSpPr>
          <p:nvPr>
            <p:ph type="sldNum" sz="quarter" idx="5"/>
          </p:nvPr>
        </p:nvSpPr>
        <p:spPr/>
        <p:txBody>
          <a:bodyPr/>
          <a:lstStyle/>
          <a:p>
            <a:fld id="{CF72C1F8-ADE8-4246-882A-E34A4288D34C}" type="slidenum">
              <a:rPr lang="en-US" smtClean="0"/>
              <a:t>9</a:t>
            </a:fld>
            <a:endParaRPr lang="en-US"/>
          </a:p>
        </p:txBody>
      </p:sp>
    </p:spTree>
    <p:extLst>
      <p:ext uri="{BB962C8B-B14F-4D97-AF65-F5344CB8AC3E}">
        <p14:creationId xmlns:p14="http://schemas.microsoft.com/office/powerpoint/2010/main" val="3478336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AZ Suicides: 1999-2007 APC = -0.84 (p &lt; 0.24);  2007-2020 APC = 1.27 (p &lt; 0.001)</a:t>
            </a:r>
            <a:endParaRPr lang="en-US" dirty="0"/>
          </a:p>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US Suicides: 1999-2006 APC = -0.91 (p = 0.013); 2006-2020 APC = 1.71 (p &lt; 0.001)</a:t>
            </a:r>
          </a:p>
          <a:p>
            <a:pPr marL="285750" indent="-285750">
              <a:buFont typeface="Arial" panose="020B0604020202020204" pitchFamily="34" charset="0"/>
              <a:buChar char="•"/>
            </a:pPr>
            <a:r>
              <a:rPr lang="en-US" dirty="0"/>
              <a:t> </a:t>
            </a:r>
          </a:p>
          <a:p>
            <a:pPr marL="171450" indent="-171450">
              <a:buFont typeface="Arial" panose="020B0604020202020204" pitchFamily="34" charset="0"/>
              <a:buChar char="•"/>
            </a:pPr>
            <a:r>
              <a:rPr lang="en-US" dirty="0"/>
              <a:t>2020-&gt;2021: AZ 5.9 % increase (NS); US 8.4% increase; (Sig.)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Since 2008, AZ rates rising somewhat faster in females (1.6%/</a:t>
            </a:r>
            <a:r>
              <a:rPr lang="en-US" dirty="0" err="1"/>
              <a:t>yr</a:t>
            </a:r>
            <a:r>
              <a:rPr lang="en-US" dirty="0"/>
              <a:t>)  than males (1.25%/</a:t>
            </a:r>
            <a:r>
              <a:rPr lang="en-US" dirty="0" err="1"/>
              <a:t>yr</a:t>
            </a:r>
            <a:r>
              <a:rPr lang="en-US" dirty="0"/>
              <a:t>)</a:t>
            </a:r>
          </a:p>
        </p:txBody>
      </p:sp>
      <p:sp>
        <p:nvSpPr>
          <p:cNvPr id="4" name="Slide Number Placeholder 3"/>
          <p:cNvSpPr>
            <a:spLocks noGrp="1"/>
          </p:cNvSpPr>
          <p:nvPr>
            <p:ph type="sldNum" sz="quarter" idx="5"/>
          </p:nvPr>
        </p:nvSpPr>
        <p:spPr/>
        <p:txBody>
          <a:bodyPr/>
          <a:lstStyle/>
          <a:p>
            <a:fld id="{CF72C1F8-ADE8-4246-882A-E34A4288D34C}" type="slidenum">
              <a:rPr lang="en-US" smtClean="0"/>
              <a:t>11</a:t>
            </a:fld>
            <a:endParaRPr lang="en-US"/>
          </a:p>
        </p:txBody>
      </p:sp>
    </p:spTree>
    <p:extLst>
      <p:ext uri="{BB962C8B-B14F-4D97-AF65-F5344CB8AC3E}">
        <p14:creationId xmlns:p14="http://schemas.microsoft.com/office/powerpoint/2010/main" val="1828178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94D9-C9A7-B890-FF60-A33A632F30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AE2DFF-914A-7F44-E238-0853C92AC6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0C9021-FA58-78DB-0913-FA327B99AB3B}"/>
              </a:ext>
            </a:extLst>
          </p:cNvPr>
          <p:cNvSpPr>
            <a:spLocks noGrp="1"/>
          </p:cNvSpPr>
          <p:nvPr>
            <p:ph type="dt" sz="half" idx="10"/>
          </p:nvPr>
        </p:nvSpPr>
        <p:spPr/>
        <p:txBody>
          <a:bodyPr/>
          <a:lstStyle/>
          <a:p>
            <a:fld id="{8256C2ED-54A4-480D-B5C8-65C0D62359B9}" type="datetime2">
              <a:rPr lang="en-US" smtClean="0"/>
              <a:pPr/>
              <a:t>Monday, June 5, 2023</a:t>
            </a:fld>
            <a:endParaRPr lang="en-US" dirty="0"/>
          </a:p>
        </p:txBody>
      </p:sp>
      <p:sp>
        <p:nvSpPr>
          <p:cNvPr id="5" name="Footer Placeholder 4">
            <a:extLst>
              <a:ext uri="{FF2B5EF4-FFF2-40B4-BE49-F238E27FC236}">
                <a16:creationId xmlns:a16="http://schemas.microsoft.com/office/drawing/2014/main" id="{71F9F1A9-A21E-C616-31DE-E529830E0EF0}"/>
              </a:ext>
            </a:extLst>
          </p:cNvPr>
          <p:cNvSpPr>
            <a:spLocks noGrp="1"/>
          </p:cNvSpPr>
          <p:nvPr>
            <p:ph type="ftr" sz="quarter" idx="11"/>
          </p:nvPr>
        </p:nvSpPr>
        <p:spPr/>
        <p:txBody>
          <a:bodyPr/>
          <a:lstStyle/>
          <a:p>
            <a:r>
              <a:rPr lang="en-US" spc="200"/>
              <a:t>Sample Footer Text</a:t>
            </a:r>
            <a:endParaRPr lang="en-US" spc="200" dirty="0"/>
          </a:p>
        </p:txBody>
      </p:sp>
      <p:sp>
        <p:nvSpPr>
          <p:cNvPr id="6" name="Slide Number Placeholder 5">
            <a:extLst>
              <a:ext uri="{FF2B5EF4-FFF2-40B4-BE49-F238E27FC236}">
                <a16:creationId xmlns:a16="http://schemas.microsoft.com/office/drawing/2014/main" id="{73D8E805-38BA-AD25-022C-F004511D197F}"/>
              </a:ext>
            </a:extLst>
          </p:cNvPr>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615779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8C345-2FFA-4A00-F8FE-485725DF37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000397-40CB-27B0-07E7-357B6D80E7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F101C-6FCA-5C4C-EE62-7C564F6613CE}"/>
              </a:ext>
            </a:extLst>
          </p:cNvPr>
          <p:cNvSpPr>
            <a:spLocks noGrp="1"/>
          </p:cNvSpPr>
          <p:nvPr>
            <p:ph type="dt" sz="half" idx="10"/>
          </p:nvPr>
        </p:nvSpPr>
        <p:spPr/>
        <p:txBody>
          <a:bodyPr/>
          <a:lstStyle/>
          <a:p>
            <a:fld id="{8256C2ED-54A4-480D-B5C8-65C0D62359B9}" type="datetime2">
              <a:rPr lang="en-US" smtClean="0"/>
              <a:pPr/>
              <a:t>Monday, June 5, 2023</a:t>
            </a:fld>
            <a:endParaRPr lang="en-US" dirty="0"/>
          </a:p>
        </p:txBody>
      </p:sp>
      <p:sp>
        <p:nvSpPr>
          <p:cNvPr id="5" name="Footer Placeholder 4">
            <a:extLst>
              <a:ext uri="{FF2B5EF4-FFF2-40B4-BE49-F238E27FC236}">
                <a16:creationId xmlns:a16="http://schemas.microsoft.com/office/drawing/2014/main" id="{BF9A2F43-C29A-BB8F-A23A-E9E2D7EBE187}"/>
              </a:ext>
            </a:extLst>
          </p:cNvPr>
          <p:cNvSpPr>
            <a:spLocks noGrp="1"/>
          </p:cNvSpPr>
          <p:nvPr>
            <p:ph type="ftr" sz="quarter" idx="11"/>
          </p:nvPr>
        </p:nvSpPr>
        <p:spPr/>
        <p:txBody>
          <a:bodyPr/>
          <a:lstStyle/>
          <a:p>
            <a:r>
              <a:rPr lang="en-US" spc="200"/>
              <a:t>Sample Footer Text</a:t>
            </a:r>
            <a:endParaRPr lang="en-US" spc="200" dirty="0"/>
          </a:p>
        </p:txBody>
      </p:sp>
      <p:sp>
        <p:nvSpPr>
          <p:cNvPr id="6" name="Slide Number Placeholder 5">
            <a:extLst>
              <a:ext uri="{FF2B5EF4-FFF2-40B4-BE49-F238E27FC236}">
                <a16:creationId xmlns:a16="http://schemas.microsoft.com/office/drawing/2014/main" id="{5EDA6020-005A-D69D-83C6-FFD6C957DDB9}"/>
              </a:ext>
            </a:extLst>
          </p:cNvPr>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09027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580E6-7FF5-814A-9C3A-CAC1527E7D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31FC6E-7EBD-05F5-5AC5-D9A693A93DC6}"/>
              </a:ext>
            </a:extLst>
          </p:cNvPr>
          <p:cNvSpPr>
            <a:spLocks noGrp="1"/>
          </p:cNvSpPr>
          <p:nvPr>
            <p:ph type="dt" sz="half" idx="10"/>
          </p:nvPr>
        </p:nvSpPr>
        <p:spPr/>
        <p:txBody>
          <a:bodyPr/>
          <a:lstStyle/>
          <a:p>
            <a:fld id="{015F02D0-6806-43AF-9888-2359BF40C204}" type="datetime2">
              <a:rPr lang="en-US" smtClean="0"/>
              <a:t>Monday, June 5, 2023</a:t>
            </a:fld>
            <a:endParaRPr lang="en-US"/>
          </a:p>
        </p:txBody>
      </p:sp>
      <p:sp>
        <p:nvSpPr>
          <p:cNvPr id="4" name="Footer Placeholder 3">
            <a:extLst>
              <a:ext uri="{FF2B5EF4-FFF2-40B4-BE49-F238E27FC236}">
                <a16:creationId xmlns:a16="http://schemas.microsoft.com/office/drawing/2014/main" id="{AEED91AB-9B92-C797-AFE6-8B45DF9536EA}"/>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E1015015-2EC1-0A83-0DEA-7CB152161DC9}"/>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58146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F37137-6335-BC7B-4362-E20CAEF3655E}"/>
              </a:ext>
            </a:extLst>
          </p:cNvPr>
          <p:cNvSpPr>
            <a:spLocks noGrp="1"/>
          </p:cNvSpPr>
          <p:nvPr>
            <p:ph type="dt" sz="half" idx="10"/>
          </p:nvPr>
        </p:nvSpPr>
        <p:spPr/>
        <p:txBody>
          <a:bodyPr/>
          <a:lstStyle/>
          <a:p>
            <a:fld id="{8EE14D2D-B1AF-4197-82D6-FC1F8BD05681}" type="datetime2">
              <a:rPr lang="en-US" smtClean="0"/>
              <a:t>Monday, June 5, 2023</a:t>
            </a:fld>
            <a:endParaRPr lang="en-US"/>
          </a:p>
        </p:txBody>
      </p:sp>
      <p:sp>
        <p:nvSpPr>
          <p:cNvPr id="3" name="Footer Placeholder 2">
            <a:extLst>
              <a:ext uri="{FF2B5EF4-FFF2-40B4-BE49-F238E27FC236}">
                <a16:creationId xmlns:a16="http://schemas.microsoft.com/office/drawing/2014/main" id="{ECCCC2F2-10DC-DD39-2FC6-8C81C4A00FE7}"/>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DF0BACF9-8E29-1EF7-A18A-B4A67CC1A73F}"/>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761411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9C571-65E3-FF42-97AB-C509DA06D4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856377-3259-F6C0-8D1C-9FC805A24B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FBE58C-5E31-5ED1-A964-9640CE36A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8CBECA-E8F1-EE9C-977C-AE18C150F371}"/>
              </a:ext>
            </a:extLst>
          </p:cNvPr>
          <p:cNvSpPr>
            <a:spLocks noGrp="1"/>
          </p:cNvSpPr>
          <p:nvPr>
            <p:ph type="dt" sz="half" idx="10"/>
          </p:nvPr>
        </p:nvSpPr>
        <p:spPr/>
        <p:txBody>
          <a:bodyPr/>
          <a:lstStyle/>
          <a:p>
            <a:fld id="{51D3F6BF-A585-41F8-88DF-7E5D069F892A}" type="datetime2">
              <a:rPr lang="en-US" smtClean="0"/>
              <a:t>Monday, June 5, 2023</a:t>
            </a:fld>
            <a:endParaRPr lang="en-US"/>
          </a:p>
        </p:txBody>
      </p:sp>
      <p:sp>
        <p:nvSpPr>
          <p:cNvPr id="6" name="Footer Placeholder 5">
            <a:extLst>
              <a:ext uri="{FF2B5EF4-FFF2-40B4-BE49-F238E27FC236}">
                <a16:creationId xmlns:a16="http://schemas.microsoft.com/office/drawing/2014/main" id="{50CDF6F7-0F71-02C9-B694-A25A636802EF}"/>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F1DBDCE0-BEE7-18CC-C501-F5A88B5D828A}"/>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7188795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9135E2-3278-ECA3-16E2-6D8D724727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84B17F4-6EE3-39AF-4E43-E177228FF0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B95C98-5139-3BD2-35B2-D38B65FF07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6C2ED-54A4-480D-B5C8-65C0D62359B9}" type="datetime2">
              <a:rPr lang="en-US" smtClean="0"/>
              <a:pPr/>
              <a:t>Monday, June 5, 2023</a:t>
            </a:fld>
            <a:endParaRPr lang="en-US" dirty="0"/>
          </a:p>
        </p:txBody>
      </p:sp>
      <p:sp>
        <p:nvSpPr>
          <p:cNvPr id="5" name="Footer Placeholder 4">
            <a:extLst>
              <a:ext uri="{FF2B5EF4-FFF2-40B4-BE49-F238E27FC236}">
                <a16:creationId xmlns:a16="http://schemas.microsoft.com/office/drawing/2014/main" id="{CB7F96B2-9725-A9CF-ED54-40395C36B7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pc="200"/>
              <a:t>Sample Footer Text</a:t>
            </a:r>
            <a:endParaRPr lang="en-US" spc="200" dirty="0"/>
          </a:p>
        </p:txBody>
      </p:sp>
      <p:sp>
        <p:nvSpPr>
          <p:cNvPr id="6" name="Slide Number Placeholder 5">
            <a:extLst>
              <a:ext uri="{FF2B5EF4-FFF2-40B4-BE49-F238E27FC236}">
                <a16:creationId xmlns:a16="http://schemas.microsoft.com/office/drawing/2014/main" id="{DA70EA85-EA3B-7AE9-866C-04576774E8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11113831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31" r:id="rId3"/>
    <p:sldLayoutId id="2147483732" r:id="rId4"/>
    <p:sldLayoutId id="2147483734"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7p8e2.p3cdn1.secureserver.net/wp-content/uploads/2023/05/Gun-Violence-Final-May-5-2023.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p7p8e2.p3cdn1.secureserver.net/wp-content/uploads/2023/05/Gun-Violence-Final-May-5-2023.pdf"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0.png"/><Relationship Id="rId4" Type="http://schemas.microsoft.com/office/2014/relationships/chartEx" Target="../charts/chartEx3.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35.xml"/></Relationships>
</file>

<file path=ppt/slides/_rels/slide4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microsoft.com/office/2014/relationships/chartEx" Target="../charts/chartEx4.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4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0.PNG"/><Relationship Id="rId4" Type="http://schemas.microsoft.com/office/2014/relationships/chartEx" Target="../charts/chartEx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hyperlink" Target="https://www.rand.org/pubs/research_reports/RRA243-4.html"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hyperlink" Target="https://p7p8e2.p3cdn1.secureserver.net/wp-content/uploads/2023/05/Gun-Violence-Final-May-5-2023.pdf"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100" y="349250"/>
            <a:ext cx="110998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D93A4E-DAF9-14D3-5AAA-EF01E7DA4830}"/>
              </a:ext>
            </a:extLst>
          </p:cNvPr>
          <p:cNvSpPr>
            <a:spLocks noGrp="1"/>
          </p:cNvSpPr>
          <p:nvPr>
            <p:ph type="ctrTitle"/>
          </p:nvPr>
        </p:nvSpPr>
        <p:spPr>
          <a:xfrm>
            <a:off x="838200" y="588168"/>
            <a:ext cx="10515600" cy="1325563"/>
          </a:xfrm>
        </p:spPr>
        <p:txBody>
          <a:bodyPr vert="horz" lIns="91440" tIns="45720" rIns="91440" bIns="45720" rtlCol="0" anchor="ctr">
            <a:normAutofit/>
          </a:bodyPr>
          <a:lstStyle/>
          <a:p>
            <a:r>
              <a:rPr lang="en-US" sz="4000" b="1" dirty="0">
                <a:solidFill>
                  <a:schemeClr val="bg2"/>
                </a:solidFill>
                <a:hlinkClick r:id="rId3">
                  <a:extLst>
                    <a:ext uri="{A12FA001-AC4F-418D-AE19-62706E023703}">
                      <ahyp:hlinkClr xmlns:ahyp="http://schemas.microsoft.com/office/drawing/2018/hyperlinkcolor" val="tx"/>
                    </a:ext>
                  </a:extLst>
                </a:hlinkClick>
              </a:rPr>
              <a:t>Firearm Gun Violence in Arizona:</a:t>
            </a:r>
            <a:br>
              <a:rPr lang="en-US" sz="4000" b="1" dirty="0">
                <a:solidFill>
                  <a:schemeClr val="bg2"/>
                </a:solidFill>
                <a:hlinkClick r:id="rId3">
                  <a:extLst>
                    <a:ext uri="{A12FA001-AC4F-418D-AE19-62706E023703}">
                      <ahyp:hlinkClr xmlns:ahyp="http://schemas.microsoft.com/office/drawing/2018/hyperlinkcolor" val="tx"/>
                    </a:ext>
                  </a:extLst>
                </a:hlinkClick>
              </a:rPr>
            </a:br>
            <a:r>
              <a:rPr lang="en-US" sz="4000" b="1" dirty="0">
                <a:solidFill>
                  <a:schemeClr val="bg2"/>
                </a:solidFill>
                <a:hlinkClick r:id="rId3">
                  <a:extLst>
                    <a:ext uri="{A12FA001-AC4F-418D-AE19-62706E023703}">
                      <ahyp:hlinkClr xmlns:ahyp="http://schemas.microsoft.com/office/drawing/2018/hyperlinkcolor" val="tx"/>
                    </a:ext>
                  </a:extLst>
                </a:hlinkClick>
              </a:rPr>
              <a:t>Data to Inform Prevention</a:t>
            </a:r>
            <a:endParaRPr lang="en-US" sz="4000" b="1" kern="1200" dirty="0">
              <a:solidFill>
                <a:schemeClr val="bg2"/>
              </a:solidFill>
              <a:latin typeface="+mj-lt"/>
              <a:ea typeface="+mj-ea"/>
              <a:cs typeface="+mj-cs"/>
            </a:endParaRPr>
          </a:p>
        </p:txBody>
      </p:sp>
      <p:sp>
        <p:nvSpPr>
          <p:cNvPr id="3" name="Subtitle 2">
            <a:extLst>
              <a:ext uri="{FF2B5EF4-FFF2-40B4-BE49-F238E27FC236}">
                <a16:creationId xmlns:a16="http://schemas.microsoft.com/office/drawing/2014/main" id="{F4AC1AC8-BEDD-0D1B-EF76-5761030B4F4D}"/>
              </a:ext>
            </a:extLst>
          </p:cNvPr>
          <p:cNvSpPr>
            <a:spLocks noGrp="1"/>
          </p:cNvSpPr>
          <p:nvPr>
            <p:ph type="subTitle" idx="1"/>
          </p:nvPr>
        </p:nvSpPr>
        <p:spPr>
          <a:xfrm>
            <a:off x="765772" y="1913730"/>
            <a:ext cx="10515600" cy="4595020"/>
          </a:xfrm>
        </p:spPr>
        <p:txBody>
          <a:bodyPr vert="horz" lIns="91440" tIns="45720" rIns="91440" bIns="45720" rtlCol="0" anchor="ctr">
            <a:normAutofit/>
          </a:bodyPr>
          <a:lstStyle/>
          <a:p>
            <a:pPr>
              <a:spcBef>
                <a:spcPts val="300"/>
              </a:spcBef>
            </a:pPr>
            <a:r>
              <a:rPr lang="en-US" b="1" dirty="0"/>
              <a:t>Tuesday June 6, 2023</a:t>
            </a:r>
          </a:p>
          <a:p>
            <a:pPr>
              <a:spcBef>
                <a:spcPts val="100"/>
              </a:spcBef>
            </a:pPr>
            <a:endParaRPr lang="en-US" sz="1800" b="1" dirty="0"/>
          </a:p>
          <a:p>
            <a:pPr>
              <a:spcBef>
                <a:spcPts val="200"/>
              </a:spcBef>
            </a:pPr>
            <a:r>
              <a:rPr lang="en-US" sz="2800" b="1" dirty="0"/>
              <a:t>49</a:t>
            </a:r>
            <a:r>
              <a:rPr lang="en-US" sz="2800" b="1" baseline="30000" dirty="0"/>
              <a:t>th</a:t>
            </a:r>
            <a:r>
              <a:rPr lang="en-US" sz="2800" b="1" dirty="0"/>
              <a:t> Annual Arizona Rural Health Association Meeting</a:t>
            </a:r>
          </a:p>
          <a:p>
            <a:pPr>
              <a:spcBef>
                <a:spcPts val="200"/>
              </a:spcBef>
            </a:pPr>
            <a:endParaRPr lang="en-US" sz="2000" dirty="0"/>
          </a:p>
          <a:p>
            <a:pPr>
              <a:spcBef>
                <a:spcPts val="200"/>
              </a:spcBef>
            </a:pPr>
            <a:r>
              <a:rPr lang="en-US" sz="2000" b="1" dirty="0"/>
              <a:t>Will Humble, MPH, Executive Director, </a:t>
            </a:r>
            <a:r>
              <a:rPr lang="en-US" sz="2000" b="1" dirty="0" err="1"/>
              <a:t>AzPHA</a:t>
            </a:r>
            <a:endParaRPr lang="en-US" sz="2000" b="1" dirty="0"/>
          </a:p>
          <a:p>
            <a:pPr>
              <a:spcBef>
                <a:spcPts val="200"/>
              </a:spcBef>
            </a:pPr>
            <a:endParaRPr lang="en-US" sz="1600" dirty="0"/>
          </a:p>
          <a:p>
            <a:pPr>
              <a:spcBef>
                <a:spcPts val="200"/>
              </a:spcBef>
            </a:pPr>
            <a:endParaRPr lang="en-US" sz="1600" dirty="0"/>
          </a:p>
          <a:p>
            <a:pPr>
              <a:spcBef>
                <a:spcPts val="200"/>
              </a:spcBef>
            </a:pPr>
            <a:r>
              <a:rPr lang="en-US" sz="1600" b="1" dirty="0"/>
              <a:t>Authors of this study:</a:t>
            </a:r>
          </a:p>
          <a:p>
            <a:pPr>
              <a:spcBef>
                <a:spcPts val="200"/>
              </a:spcBef>
            </a:pPr>
            <a:endParaRPr lang="en-US" sz="1600" dirty="0"/>
          </a:p>
          <a:p>
            <a:pPr>
              <a:spcBef>
                <a:spcPts val="200"/>
              </a:spcBef>
            </a:pPr>
            <a:r>
              <a:rPr lang="en-US" sz="1600" b="1" dirty="0"/>
              <a:t>Julia Jackman</a:t>
            </a:r>
            <a:r>
              <a:rPr lang="en-US" sz="1600" dirty="0"/>
              <a:t>, BA, BS, MSc Candidate in Global Health</a:t>
            </a:r>
          </a:p>
          <a:p>
            <a:pPr>
              <a:spcBef>
                <a:spcPts val="200"/>
              </a:spcBef>
            </a:pPr>
            <a:r>
              <a:rPr lang="en-US" sz="1600" dirty="0"/>
              <a:t>Fulbright Study &amp; Research Grantee, Norwegian University of Science &amp; Technology</a:t>
            </a:r>
          </a:p>
          <a:p>
            <a:endParaRPr lang="en-US" sz="1600" dirty="0"/>
          </a:p>
          <a:p>
            <a:pPr>
              <a:spcBef>
                <a:spcPts val="200"/>
              </a:spcBef>
            </a:pPr>
            <a:r>
              <a:rPr lang="en-US" sz="1600" b="1" dirty="0"/>
              <a:t>Allan N. Williams</a:t>
            </a:r>
            <a:r>
              <a:rPr lang="en-US" sz="1600" dirty="0"/>
              <a:t>, MPH, PhD</a:t>
            </a:r>
          </a:p>
          <a:p>
            <a:pPr>
              <a:spcBef>
                <a:spcPts val="200"/>
              </a:spcBef>
            </a:pPr>
            <a:r>
              <a:rPr lang="en-US" sz="1600" dirty="0"/>
              <a:t>Adjunct Assistant Professor, University of Minnesota School of Public Health</a:t>
            </a:r>
          </a:p>
          <a:p>
            <a:pPr>
              <a:spcBef>
                <a:spcPts val="200"/>
              </a:spcBef>
            </a:pPr>
            <a:r>
              <a:rPr lang="en-US" sz="1600" dirty="0"/>
              <a:t>Retired, MN Dept. of Health</a:t>
            </a:r>
            <a:endParaRPr lang="en-US" dirty="0"/>
          </a:p>
        </p:txBody>
      </p:sp>
      <p:pic>
        <p:nvPicPr>
          <p:cNvPr id="5" name="Picture 4" descr="Text&#10;&#10;Description automatically generated">
            <a:extLst>
              <a:ext uri="{FF2B5EF4-FFF2-40B4-BE49-F238E27FC236}">
                <a16:creationId xmlns:a16="http://schemas.microsoft.com/office/drawing/2014/main" id="{2CA2751E-5FAB-5577-1402-4A2FA9328E59}"/>
              </a:ext>
            </a:extLst>
          </p:cNvPr>
          <p:cNvPicPr>
            <a:picLocks noChangeAspect="1"/>
          </p:cNvPicPr>
          <p:nvPr/>
        </p:nvPicPr>
        <p:blipFill>
          <a:blip r:embed="rId4"/>
          <a:stretch>
            <a:fillRect/>
          </a:stretch>
        </p:blipFill>
        <p:spPr>
          <a:xfrm>
            <a:off x="9419938" y="5915025"/>
            <a:ext cx="2631021" cy="820130"/>
          </a:xfrm>
          <a:prstGeom prst="rect">
            <a:avLst/>
          </a:prstGeom>
        </p:spPr>
      </p:pic>
      <p:pic>
        <p:nvPicPr>
          <p:cNvPr id="6" name="Graphic 5" descr="Cactus outline">
            <a:extLst>
              <a:ext uri="{FF2B5EF4-FFF2-40B4-BE49-F238E27FC236}">
                <a16:creationId xmlns:a16="http://schemas.microsoft.com/office/drawing/2014/main" id="{E607F68E-2FF3-C4BB-9C45-350C93349B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66909" y="793749"/>
            <a:ext cx="914400" cy="914400"/>
          </a:xfrm>
          <a:prstGeom prst="rect">
            <a:avLst/>
          </a:prstGeom>
        </p:spPr>
      </p:pic>
    </p:spTree>
    <p:extLst>
      <p:ext uri="{BB962C8B-B14F-4D97-AF65-F5344CB8AC3E}">
        <p14:creationId xmlns:p14="http://schemas.microsoft.com/office/powerpoint/2010/main" val="3652981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78D986-4CC8-9184-338E-7B911792D89D}"/>
              </a:ext>
            </a:extLst>
          </p:cNvPr>
          <p:cNvSpPr>
            <a:spLocks noGrp="1"/>
          </p:cNvSpPr>
          <p:nvPr>
            <p:ph type="ctrTitle"/>
          </p:nvPr>
        </p:nvSpPr>
        <p:spPr>
          <a:xfrm>
            <a:off x="1524003" y="1999615"/>
            <a:ext cx="9144000" cy="2764028"/>
          </a:xfrm>
        </p:spPr>
        <p:txBody>
          <a:bodyPr anchor="ctr">
            <a:normAutofit/>
          </a:bodyPr>
          <a:lstStyle/>
          <a:p>
            <a:r>
              <a:rPr lang="en-US" sz="7200"/>
              <a:t>Firearm Suicides</a:t>
            </a:r>
          </a:p>
        </p:txBody>
      </p:sp>
      <p:sp>
        <p:nvSpPr>
          <p:cNvPr id="20" name="Rectangle 1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759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F2E9-6137-BCF5-2AA3-1D69414CA2B1}"/>
              </a:ext>
            </a:extLst>
          </p:cNvPr>
          <p:cNvSpPr>
            <a:spLocks noGrp="1"/>
          </p:cNvSpPr>
          <p:nvPr>
            <p:ph type="title"/>
          </p:nvPr>
        </p:nvSpPr>
        <p:spPr>
          <a:xfrm>
            <a:off x="870204" y="606564"/>
            <a:ext cx="10451592" cy="1325563"/>
          </a:xfrm>
        </p:spPr>
        <p:txBody>
          <a:bodyPr anchor="ctr">
            <a:normAutofit/>
          </a:bodyPr>
          <a:lstStyle/>
          <a:p>
            <a:pPr algn="ctr"/>
            <a:r>
              <a:rPr lang="en-US" sz="2800" dirty="0"/>
              <a:t>Rates &amp; Trends of Firearm Suicides, AZ vs US</a:t>
            </a:r>
          </a:p>
        </p:txBody>
      </p:sp>
      <p:sp>
        <p:nvSpPr>
          <p:cNvPr id="13" name="Rectangle 12">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5">
            <a:extLst>
              <a:ext uri="{FF2B5EF4-FFF2-40B4-BE49-F238E27FC236}">
                <a16:creationId xmlns:a16="http://schemas.microsoft.com/office/drawing/2014/main" id="{2E46869F-6AE3-AA42-89DC-B87318127038}"/>
              </a:ext>
            </a:extLst>
          </p:cNvPr>
          <p:cNvGraphicFramePr>
            <a:graphicFrameLocks noGrp="1"/>
          </p:cNvGraphicFramePr>
          <p:nvPr>
            <p:ph idx="1"/>
            <p:extLst>
              <p:ext uri="{D42A27DB-BD31-4B8C-83A1-F6EECF244321}">
                <p14:modId xmlns:p14="http://schemas.microsoft.com/office/powerpoint/2010/main" val="3771673589"/>
              </p:ext>
            </p:extLst>
          </p:nvPr>
        </p:nvGraphicFramePr>
        <p:xfrm>
          <a:off x="1151983" y="2317185"/>
          <a:ext cx="9820817"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8C37030-0EE2-F02A-EF6A-67BBFF9711BA}"/>
              </a:ext>
            </a:extLst>
          </p:cNvPr>
          <p:cNvSpPr txBox="1"/>
          <p:nvPr/>
        </p:nvSpPr>
        <p:spPr>
          <a:xfrm>
            <a:off x="6809878" y="2858947"/>
            <a:ext cx="3479094" cy="307777"/>
          </a:xfrm>
          <a:prstGeom prst="rect">
            <a:avLst/>
          </a:prstGeom>
          <a:noFill/>
        </p:spPr>
        <p:txBody>
          <a:bodyPr wrap="none" rtlCol="0">
            <a:spAutoFit/>
          </a:bodyPr>
          <a:lstStyle/>
          <a:p>
            <a:r>
              <a:rPr lang="en-US" sz="1400" b="1" dirty="0">
                <a:solidFill>
                  <a:schemeClr val="accent2"/>
                </a:solidFill>
              </a:rPr>
              <a:t>AZ Annual percent change = 1.27%, p &lt;0.001</a:t>
            </a:r>
          </a:p>
        </p:txBody>
      </p:sp>
      <p:sp>
        <p:nvSpPr>
          <p:cNvPr id="9" name="TextBox 8">
            <a:extLst>
              <a:ext uri="{FF2B5EF4-FFF2-40B4-BE49-F238E27FC236}">
                <a16:creationId xmlns:a16="http://schemas.microsoft.com/office/drawing/2014/main" id="{73CDCB04-0C7D-DD92-2BFE-2171AFBC7528}"/>
              </a:ext>
            </a:extLst>
          </p:cNvPr>
          <p:cNvSpPr txBox="1"/>
          <p:nvPr/>
        </p:nvSpPr>
        <p:spPr>
          <a:xfrm>
            <a:off x="6922613" y="4851418"/>
            <a:ext cx="3525581" cy="307777"/>
          </a:xfrm>
          <a:prstGeom prst="rect">
            <a:avLst/>
          </a:prstGeom>
          <a:noFill/>
        </p:spPr>
        <p:txBody>
          <a:bodyPr wrap="none" rtlCol="0">
            <a:spAutoFit/>
          </a:bodyPr>
          <a:lstStyle/>
          <a:p>
            <a:r>
              <a:rPr lang="en-US" sz="1400" b="1" dirty="0">
                <a:solidFill>
                  <a:schemeClr val="accent1"/>
                </a:solidFill>
              </a:rPr>
              <a:t>US Annual percent change = 1.71%, p &lt; 0.001</a:t>
            </a:r>
          </a:p>
        </p:txBody>
      </p:sp>
    </p:spTree>
    <p:extLst>
      <p:ext uri="{BB962C8B-B14F-4D97-AF65-F5344CB8AC3E}">
        <p14:creationId xmlns:p14="http://schemas.microsoft.com/office/powerpoint/2010/main" val="3758837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E738-8128-BCAB-745C-1CD63BA4A342}"/>
              </a:ext>
            </a:extLst>
          </p:cNvPr>
          <p:cNvSpPr>
            <a:spLocks noGrp="1"/>
          </p:cNvSpPr>
          <p:nvPr>
            <p:ph type="title"/>
          </p:nvPr>
        </p:nvSpPr>
        <p:spPr>
          <a:xfrm>
            <a:off x="730803" y="637559"/>
            <a:ext cx="10730393" cy="1325563"/>
          </a:xfrm>
        </p:spPr>
        <p:txBody>
          <a:bodyPr anchor="ctr">
            <a:normAutofit/>
          </a:bodyPr>
          <a:lstStyle/>
          <a:p>
            <a:pPr algn="ctr"/>
            <a:r>
              <a:rPr lang="en-US" sz="2800" dirty="0"/>
              <a:t>Firearm Suicide Rates by NH-Race, Ethnicity &amp; Gender, Arizona 1999-2020</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5">
            <a:extLst>
              <a:ext uri="{FF2B5EF4-FFF2-40B4-BE49-F238E27FC236}">
                <a16:creationId xmlns:a16="http://schemas.microsoft.com/office/drawing/2014/main" id="{CA967C23-AA97-F4E1-8EB8-9BAF0214B169}"/>
              </a:ext>
            </a:extLst>
          </p:cNvPr>
          <p:cNvGraphicFramePr>
            <a:graphicFrameLocks noGrp="1"/>
          </p:cNvGraphicFramePr>
          <p:nvPr>
            <p:ph idx="1"/>
            <p:extLst>
              <p:ext uri="{D42A27DB-BD31-4B8C-83A1-F6EECF244321}">
                <p14:modId xmlns:p14="http://schemas.microsoft.com/office/powerpoint/2010/main" val="551476847"/>
              </p:ext>
            </p:extLst>
          </p:nvPr>
        </p:nvGraphicFramePr>
        <p:xfrm>
          <a:off x="838199" y="2248646"/>
          <a:ext cx="10515600" cy="39717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2155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EC27-AC36-AF28-DD52-B0FC9D43A95F}"/>
              </a:ext>
            </a:extLst>
          </p:cNvPr>
          <p:cNvSpPr>
            <a:spLocks noGrp="1"/>
          </p:cNvSpPr>
          <p:nvPr>
            <p:ph type="title"/>
          </p:nvPr>
        </p:nvSpPr>
        <p:spPr>
          <a:xfrm>
            <a:off x="870204" y="606564"/>
            <a:ext cx="10451592" cy="1325563"/>
          </a:xfrm>
        </p:spPr>
        <p:txBody>
          <a:bodyPr anchor="ctr">
            <a:normAutofit/>
          </a:bodyPr>
          <a:lstStyle/>
          <a:p>
            <a:pPr algn="ctr"/>
            <a:r>
              <a:rPr lang="en-US" sz="2800" dirty="0"/>
              <a:t>Rates of Firearm Suicide by Age, Arizona, 1999-2020</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5">
            <a:extLst>
              <a:ext uri="{FF2B5EF4-FFF2-40B4-BE49-F238E27FC236}">
                <a16:creationId xmlns:a16="http://schemas.microsoft.com/office/drawing/2014/main" id="{6AB47804-812E-725D-C17E-D9206853BE31}"/>
              </a:ext>
            </a:extLst>
          </p:cNvPr>
          <p:cNvGraphicFramePr>
            <a:graphicFrameLocks noGrp="1"/>
          </p:cNvGraphicFramePr>
          <p:nvPr>
            <p:ph idx="1"/>
            <p:extLst>
              <p:ext uri="{D42A27DB-BD31-4B8C-83A1-F6EECF244321}">
                <p14:modId xmlns:p14="http://schemas.microsoft.com/office/powerpoint/2010/main" val="3230619563"/>
              </p:ext>
            </p:extLst>
          </p:nvPr>
        </p:nvGraphicFramePr>
        <p:xfrm>
          <a:off x="838200" y="2124485"/>
          <a:ext cx="10515600" cy="40524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3394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E0A28-3962-18C4-A856-E282E3981F75}"/>
              </a:ext>
            </a:extLst>
          </p:cNvPr>
          <p:cNvSpPr>
            <a:spLocks noGrp="1"/>
          </p:cNvSpPr>
          <p:nvPr>
            <p:ph type="title"/>
          </p:nvPr>
        </p:nvSpPr>
        <p:spPr>
          <a:xfrm>
            <a:off x="870204" y="606564"/>
            <a:ext cx="10451592" cy="1325563"/>
          </a:xfrm>
        </p:spPr>
        <p:txBody>
          <a:bodyPr anchor="ctr">
            <a:normAutofit/>
          </a:bodyPr>
          <a:lstStyle/>
          <a:p>
            <a:pPr algn="ctr"/>
            <a:r>
              <a:rPr lang="en-US" sz="2800" dirty="0"/>
              <a:t>Urban-Rural Rates of Firearm Suicide, Arizona, 1999-2020</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1" name="Content Placeholder 10">
            <a:extLst>
              <a:ext uri="{FF2B5EF4-FFF2-40B4-BE49-F238E27FC236}">
                <a16:creationId xmlns:a16="http://schemas.microsoft.com/office/drawing/2014/main" id="{C8AA67C7-4D25-FEA4-0054-391F2084E815}"/>
              </a:ext>
            </a:extLst>
          </p:cNvPr>
          <p:cNvGraphicFramePr>
            <a:graphicFrameLocks noGrp="1"/>
          </p:cNvGraphicFramePr>
          <p:nvPr>
            <p:ph idx="1"/>
            <p:extLst>
              <p:ext uri="{D42A27DB-BD31-4B8C-83A1-F6EECF244321}">
                <p14:modId xmlns:p14="http://schemas.microsoft.com/office/powerpoint/2010/main" val="2210655017"/>
              </p:ext>
            </p:extLst>
          </p:nvPr>
        </p:nvGraphicFramePr>
        <p:xfrm>
          <a:off x="3268883" y="2310635"/>
          <a:ext cx="5990863" cy="394080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5A01C586-FE06-7C84-3709-6C925FA9B614}"/>
              </a:ext>
            </a:extLst>
          </p:cNvPr>
          <p:cNvSpPr txBox="1"/>
          <p:nvPr/>
        </p:nvSpPr>
        <p:spPr>
          <a:xfrm>
            <a:off x="4361762" y="2428914"/>
            <a:ext cx="3805103" cy="307777"/>
          </a:xfrm>
          <a:prstGeom prst="rect">
            <a:avLst/>
          </a:prstGeom>
          <a:noFill/>
        </p:spPr>
        <p:txBody>
          <a:bodyPr wrap="square" rtlCol="0">
            <a:spAutoFit/>
          </a:bodyPr>
          <a:lstStyle/>
          <a:p>
            <a:r>
              <a:rPr lang="en-US" sz="1400" dirty="0">
                <a:solidFill>
                  <a:schemeClr val="tx1">
                    <a:lumMod val="65000"/>
                    <a:lumOff val="35000"/>
                  </a:schemeClr>
                </a:solidFill>
              </a:rPr>
              <a:t>Rate difference is statistically significant, p &lt;0.05</a:t>
            </a:r>
          </a:p>
        </p:txBody>
      </p:sp>
    </p:spTree>
    <p:extLst>
      <p:ext uri="{BB962C8B-B14F-4D97-AF65-F5344CB8AC3E}">
        <p14:creationId xmlns:p14="http://schemas.microsoft.com/office/powerpoint/2010/main" val="82191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E0A28-3962-18C4-A856-E282E3981F75}"/>
              </a:ext>
            </a:extLst>
          </p:cNvPr>
          <p:cNvSpPr>
            <a:spLocks noGrp="1"/>
          </p:cNvSpPr>
          <p:nvPr>
            <p:ph type="title"/>
          </p:nvPr>
        </p:nvSpPr>
        <p:spPr>
          <a:xfrm>
            <a:off x="870204" y="606564"/>
            <a:ext cx="10451592" cy="1325563"/>
          </a:xfrm>
        </p:spPr>
        <p:txBody>
          <a:bodyPr anchor="ctr">
            <a:normAutofit/>
          </a:bodyPr>
          <a:lstStyle/>
          <a:p>
            <a:pPr algn="ctr"/>
            <a:r>
              <a:rPr lang="en-US" sz="2800" dirty="0"/>
              <a:t>Firearm Suicide Rates by County, 1999-2020</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cx4="http://schemas.microsoft.com/office/drawing/2016/5/10/chartex">
        <mc:Choice Requires="cx4">
          <p:graphicFrame>
            <p:nvGraphicFramePr>
              <p:cNvPr id="5" name="Content Placeholder 4">
                <a:extLst>
                  <a:ext uri="{FF2B5EF4-FFF2-40B4-BE49-F238E27FC236}">
                    <a16:creationId xmlns:a16="http://schemas.microsoft.com/office/drawing/2014/main" id="{B8B33FFD-DBE7-EB1D-9754-224EA17C2E9B}"/>
                  </a:ext>
                </a:extLst>
              </p:cNvPr>
              <p:cNvGraphicFramePr>
                <a:graphicFrameLocks noGrp="1"/>
              </p:cNvGraphicFramePr>
              <p:nvPr>
                <p:ph idx="1"/>
                <p:extLst>
                  <p:ext uri="{D42A27DB-BD31-4B8C-83A1-F6EECF244321}">
                    <p14:modId xmlns:p14="http://schemas.microsoft.com/office/powerpoint/2010/main" val="1819450269"/>
                  </p:ext>
                </p:extLst>
              </p:nvPr>
            </p:nvGraphicFramePr>
            <p:xfrm>
              <a:off x="768753" y="2413853"/>
              <a:ext cx="4745620" cy="4052477"/>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ontent Placeholder 4">
                <a:extLst>
                  <a:ext uri="{FF2B5EF4-FFF2-40B4-BE49-F238E27FC236}">
                    <a16:creationId xmlns:a16="http://schemas.microsoft.com/office/drawing/2014/main" id="{B8B33FFD-DBE7-EB1D-9754-224EA17C2E9B}"/>
                  </a:ext>
                </a:extLst>
              </p:cNvPr>
              <p:cNvPicPr>
                <a:picLocks noGrp="1" noRot="1" noChangeAspect="1" noMove="1" noResize="1" noEditPoints="1" noAdjustHandles="1" noChangeArrowheads="1" noChangeShapeType="1"/>
              </p:cNvPicPr>
              <p:nvPr/>
            </p:nvPicPr>
            <p:blipFill>
              <a:blip r:embed="rId4"/>
              <a:stretch>
                <a:fillRect/>
              </a:stretch>
            </p:blipFill>
            <p:spPr>
              <a:xfrm>
                <a:off x="768753" y="2413853"/>
                <a:ext cx="4745620" cy="4052477"/>
              </a:xfrm>
              <a:prstGeom prst="rect">
                <a:avLst/>
              </a:prstGeom>
            </p:spPr>
          </p:pic>
        </mc:Fallback>
      </mc:AlternateContent>
      <p:graphicFrame>
        <p:nvGraphicFramePr>
          <p:cNvPr id="7" name="Chart 6">
            <a:extLst>
              <a:ext uri="{FF2B5EF4-FFF2-40B4-BE49-F238E27FC236}">
                <a16:creationId xmlns:a16="http://schemas.microsoft.com/office/drawing/2014/main" id="{AC76FB5E-C80F-C7E3-39C6-D015BE05051C}"/>
              </a:ext>
            </a:extLst>
          </p:cNvPr>
          <p:cNvGraphicFramePr>
            <a:graphicFrameLocks/>
          </p:cNvGraphicFramePr>
          <p:nvPr>
            <p:extLst>
              <p:ext uri="{D42A27DB-BD31-4B8C-83A1-F6EECF244321}">
                <p14:modId xmlns:p14="http://schemas.microsoft.com/office/powerpoint/2010/main" val="1712311985"/>
              </p:ext>
            </p:extLst>
          </p:nvPr>
        </p:nvGraphicFramePr>
        <p:xfrm>
          <a:off x="5177972" y="2413853"/>
          <a:ext cx="5029200" cy="4114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46831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BEE96-AB58-7BDB-137E-58FFF74853E2}"/>
              </a:ext>
            </a:extLst>
          </p:cNvPr>
          <p:cNvSpPr>
            <a:spLocks noGrp="1"/>
          </p:cNvSpPr>
          <p:nvPr>
            <p:ph type="title"/>
          </p:nvPr>
        </p:nvSpPr>
        <p:spPr>
          <a:xfrm>
            <a:off x="870204" y="606564"/>
            <a:ext cx="10451592" cy="1325563"/>
          </a:xfrm>
        </p:spPr>
        <p:txBody>
          <a:bodyPr anchor="ctr">
            <a:normAutofit/>
          </a:bodyPr>
          <a:lstStyle/>
          <a:p>
            <a:pPr algn="ctr"/>
            <a:r>
              <a:rPr lang="en-US" sz="2800" dirty="0"/>
              <a:t>Firearm Suicide Rates by Age, 1999-2020, AZ vs US</a:t>
            </a:r>
          </a:p>
        </p:txBody>
      </p:sp>
      <p:sp>
        <p:nvSpPr>
          <p:cNvPr id="12" name="Rectangle 11">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7" name="Content Placeholder 16">
            <a:extLst>
              <a:ext uri="{FF2B5EF4-FFF2-40B4-BE49-F238E27FC236}">
                <a16:creationId xmlns:a16="http://schemas.microsoft.com/office/drawing/2014/main" id="{822A6A76-4779-38CC-C859-3B499B1693F2}"/>
              </a:ext>
            </a:extLst>
          </p:cNvPr>
          <p:cNvGraphicFramePr>
            <a:graphicFrameLocks noGrp="1"/>
          </p:cNvGraphicFramePr>
          <p:nvPr>
            <p:ph idx="1"/>
            <p:extLst>
              <p:ext uri="{D42A27DB-BD31-4B8C-83A1-F6EECF244321}">
                <p14:modId xmlns:p14="http://schemas.microsoft.com/office/powerpoint/2010/main" val="212793509"/>
              </p:ext>
            </p:extLst>
          </p:nvPr>
        </p:nvGraphicFramePr>
        <p:xfrm>
          <a:off x="1680172" y="2391317"/>
          <a:ext cx="8541190" cy="38601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1888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CCF351F-99C1-4247-8C30-842262B33F5D}"/>
              </a:ext>
            </a:extLst>
          </p:cNvPr>
          <p:cNvGraphicFramePr/>
          <p:nvPr>
            <p:extLst>
              <p:ext uri="{D42A27DB-BD31-4B8C-83A1-F6EECF244321}">
                <p14:modId xmlns:p14="http://schemas.microsoft.com/office/powerpoint/2010/main" val="421861894"/>
              </p:ext>
            </p:extLst>
          </p:nvPr>
        </p:nvGraphicFramePr>
        <p:xfrm>
          <a:off x="2419349" y="382942"/>
          <a:ext cx="7353301" cy="30460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8D31FFBF-51C6-F247-AA37-D22F12395E5B}"/>
              </a:ext>
            </a:extLst>
          </p:cNvPr>
          <p:cNvGraphicFramePr/>
          <p:nvPr>
            <p:extLst>
              <p:ext uri="{D42A27DB-BD31-4B8C-83A1-F6EECF244321}">
                <p14:modId xmlns:p14="http://schemas.microsoft.com/office/powerpoint/2010/main" val="3964308934"/>
              </p:ext>
            </p:extLst>
          </p:nvPr>
        </p:nvGraphicFramePr>
        <p:xfrm>
          <a:off x="2419350" y="3606127"/>
          <a:ext cx="7353300" cy="30460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58684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78D986-4CC8-9184-338E-7B911792D89D}"/>
              </a:ext>
            </a:extLst>
          </p:cNvPr>
          <p:cNvSpPr>
            <a:spLocks noGrp="1"/>
          </p:cNvSpPr>
          <p:nvPr>
            <p:ph type="ctrTitle"/>
          </p:nvPr>
        </p:nvSpPr>
        <p:spPr>
          <a:xfrm>
            <a:off x="1524003" y="1999615"/>
            <a:ext cx="9144000" cy="2764028"/>
          </a:xfrm>
        </p:spPr>
        <p:txBody>
          <a:bodyPr anchor="ctr">
            <a:normAutofit/>
          </a:bodyPr>
          <a:lstStyle/>
          <a:p>
            <a:r>
              <a:rPr lang="en-US" sz="7200" dirty="0"/>
              <a:t>Firearm Homicides</a:t>
            </a:r>
          </a:p>
        </p:txBody>
      </p:sp>
      <p:sp>
        <p:nvSpPr>
          <p:cNvPr id="20" name="Rectangle 1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0348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F2E9-6137-BCF5-2AA3-1D69414CA2B1}"/>
              </a:ext>
            </a:extLst>
          </p:cNvPr>
          <p:cNvSpPr>
            <a:spLocks noGrp="1"/>
          </p:cNvSpPr>
          <p:nvPr>
            <p:ph type="title"/>
          </p:nvPr>
        </p:nvSpPr>
        <p:spPr>
          <a:xfrm>
            <a:off x="870204" y="606564"/>
            <a:ext cx="10451592" cy="1325563"/>
          </a:xfrm>
        </p:spPr>
        <p:txBody>
          <a:bodyPr anchor="ctr">
            <a:normAutofit/>
          </a:bodyPr>
          <a:lstStyle/>
          <a:p>
            <a:pPr algn="ctr"/>
            <a:r>
              <a:rPr lang="en-US" sz="2800" dirty="0"/>
              <a:t>Rates &amp; Trends of Firearm Homicides, AZ vs US</a:t>
            </a:r>
          </a:p>
        </p:txBody>
      </p:sp>
      <p:sp>
        <p:nvSpPr>
          <p:cNvPr id="13" name="Rectangle 12">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hart 4">
            <a:extLst>
              <a:ext uri="{FF2B5EF4-FFF2-40B4-BE49-F238E27FC236}">
                <a16:creationId xmlns:a16="http://schemas.microsoft.com/office/drawing/2014/main" id="{C216CB0F-D52F-3B49-9FF6-E0F276FE119D}"/>
              </a:ext>
            </a:extLst>
          </p:cNvPr>
          <p:cNvGraphicFramePr>
            <a:graphicFrameLocks/>
          </p:cNvGraphicFramePr>
          <p:nvPr>
            <p:extLst>
              <p:ext uri="{D42A27DB-BD31-4B8C-83A1-F6EECF244321}">
                <p14:modId xmlns:p14="http://schemas.microsoft.com/office/powerpoint/2010/main" val="2849269240"/>
              </p:ext>
            </p:extLst>
          </p:nvPr>
        </p:nvGraphicFramePr>
        <p:xfrm>
          <a:off x="2168565" y="2532202"/>
          <a:ext cx="7854870" cy="34753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0456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CA2751E-5FAB-5577-1402-4A2FA9328E59}"/>
              </a:ext>
            </a:extLst>
          </p:cNvPr>
          <p:cNvPicPr>
            <a:picLocks noChangeAspect="1"/>
          </p:cNvPicPr>
          <p:nvPr/>
        </p:nvPicPr>
        <p:blipFill>
          <a:blip r:embed="rId3"/>
          <a:stretch>
            <a:fillRect/>
          </a:stretch>
        </p:blipFill>
        <p:spPr>
          <a:xfrm>
            <a:off x="7233950" y="5304935"/>
            <a:ext cx="2631021" cy="820130"/>
          </a:xfrm>
          <a:prstGeom prst="rect">
            <a:avLst/>
          </a:prstGeom>
        </p:spPr>
      </p:pic>
      <p:pic>
        <p:nvPicPr>
          <p:cNvPr id="96" name="Picture 95">
            <a:extLst>
              <a:ext uri="{FF2B5EF4-FFF2-40B4-BE49-F238E27FC236}">
                <a16:creationId xmlns:a16="http://schemas.microsoft.com/office/drawing/2014/main" id="{BA387756-E060-5F6E-5B27-900D0D05F072}"/>
              </a:ext>
            </a:extLst>
          </p:cNvPr>
          <p:cNvPicPr>
            <a:picLocks noChangeAspect="1"/>
          </p:cNvPicPr>
          <p:nvPr/>
        </p:nvPicPr>
        <p:blipFill>
          <a:blip r:embed="rId4"/>
          <a:stretch>
            <a:fillRect/>
          </a:stretch>
        </p:blipFill>
        <p:spPr>
          <a:xfrm>
            <a:off x="0" y="0"/>
            <a:ext cx="5299364" cy="6858000"/>
          </a:xfrm>
          <a:prstGeom prst="rect">
            <a:avLst/>
          </a:prstGeom>
        </p:spPr>
      </p:pic>
      <p:sp>
        <p:nvSpPr>
          <p:cNvPr id="98" name="TextBox 97">
            <a:extLst>
              <a:ext uri="{FF2B5EF4-FFF2-40B4-BE49-F238E27FC236}">
                <a16:creationId xmlns:a16="http://schemas.microsoft.com/office/drawing/2014/main" id="{415EB510-63AF-FA51-42E9-02CE6DDF96FC}"/>
              </a:ext>
            </a:extLst>
          </p:cNvPr>
          <p:cNvSpPr txBox="1"/>
          <p:nvPr/>
        </p:nvSpPr>
        <p:spPr>
          <a:xfrm>
            <a:off x="6365834" y="1434198"/>
            <a:ext cx="5299362" cy="2862322"/>
          </a:xfrm>
          <a:prstGeom prst="rect">
            <a:avLst/>
          </a:prstGeom>
          <a:noFill/>
        </p:spPr>
        <p:txBody>
          <a:bodyPr wrap="square">
            <a:spAutoFit/>
          </a:bodyPr>
          <a:lstStyle/>
          <a:p>
            <a:r>
              <a:rPr lang="en-US" sz="3600" dirty="0">
                <a:hlinkClick r:id="rId5"/>
              </a:rPr>
              <a:t>Download the Report</a:t>
            </a:r>
          </a:p>
          <a:p>
            <a:endParaRPr lang="en-US" sz="3600" dirty="0">
              <a:hlinkClick r:id="rId5"/>
            </a:endParaRPr>
          </a:p>
          <a:p>
            <a:r>
              <a:rPr lang="en-US" sz="3600" i="1" dirty="0">
                <a:hlinkClick r:id="rId5"/>
              </a:rPr>
              <a:t>Firearm Violence in Arizona: Data to Support Prevention Policies</a:t>
            </a:r>
            <a:endParaRPr lang="en-US" sz="3600" i="1" dirty="0"/>
          </a:p>
        </p:txBody>
      </p:sp>
    </p:spTree>
    <p:extLst>
      <p:ext uri="{BB962C8B-B14F-4D97-AF65-F5344CB8AC3E}">
        <p14:creationId xmlns:p14="http://schemas.microsoft.com/office/powerpoint/2010/main" val="367445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2D809-3DF1-B25A-D80E-8D26205D7EA3}"/>
              </a:ext>
            </a:extLst>
          </p:cNvPr>
          <p:cNvSpPr>
            <a:spLocks noGrp="1"/>
          </p:cNvSpPr>
          <p:nvPr>
            <p:ph type="title"/>
          </p:nvPr>
        </p:nvSpPr>
        <p:spPr>
          <a:xfrm>
            <a:off x="435102" y="606564"/>
            <a:ext cx="11321796" cy="1325563"/>
          </a:xfrm>
        </p:spPr>
        <p:txBody>
          <a:bodyPr anchor="ctr">
            <a:normAutofit/>
          </a:bodyPr>
          <a:lstStyle/>
          <a:p>
            <a:pPr algn="ctr"/>
            <a:r>
              <a:rPr lang="en-US" sz="2800" dirty="0"/>
              <a:t>Firearm Homicide Rates by NH-Race, Ethnicity &amp; Gender, Arizona 1999-2020</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FAD496DB-8CB3-76DF-F37E-2D5551A42200}"/>
              </a:ext>
            </a:extLst>
          </p:cNvPr>
          <p:cNvGraphicFramePr>
            <a:graphicFrameLocks noGrp="1"/>
          </p:cNvGraphicFramePr>
          <p:nvPr>
            <p:ph idx="1"/>
            <p:extLst>
              <p:ext uri="{D42A27DB-BD31-4B8C-83A1-F6EECF244321}">
                <p14:modId xmlns:p14="http://schemas.microsoft.com/office/powerpoint/2010/main" val="228158053"/>
              </p:ext>
            </p:extLst>
          </p:nvPr>
        </p:nvGraphicFramePr>
        <p:xfrm>
          <a:off x="1000874" y="2385390"/>
          <a:ext cx="10190252" cy="38660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1130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FD26-A237-E78E-0C80-BC8899C827BD}"/>
              </a:ext>
            </a:extLst>
          </p:cNvPr>
          <p:cNvSpPr>
            <a:spLocks noGrp="1"/>
          </p:cNvSpPr>
          <p:nvPr>
            <p:ph type="title"/>
          </p:nvPr>
        </p:nvSpPr>
        <p:spPr>
          <a:xfrm>
            <a:off x="870204" y="606564"/>
            <a:ext cx="10451592" cy="1325563"/>
          </a:xfrm>
        </p:spPr>
        <p:txBody>
          <a:bodyPr anchor="ctr">
            <a:normAutofit/>
          </a:bodyPr>
          <a:lstStyle/>
          <a:p>
            <a:pPr algn="ctr"/>
            <a:r>
              <a:rPr lang="en-US" sz="2800" dirty="0"/>
              <a:t>Firearm Homicide Rates by Age, AZ, 1999-2020</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43D7B3C3-DB6C-0D22-67F3-9546B1C79A3F}"/>
              </a:ext>
            </a:extLst>
          </p:cNvPr>
          <p:cNvGraphicFramePr>
            <a:graphicFrameLocks noGrp="1"/>
          </p:cNvGraphicFramePr>
          <p:nvPr>
            <p:ph idx="1"/>
            <p:extLst>
              <p:ext uri="{D42A27DB-BD31-4B8C-83A1-F6EECF244321}">
                <p14:modId xmlns:p14="http://schemas.microsoft.com/office/powerpoint/2010/main" val="271981549"/>
              </p:ext>
            </p:extLst>
          </p:nvPr>
        </p:nvGraphicFramePr>
        <p:xfrm>
          <a:off x="1000874" y="1708879"/>
          <a:ext cx="10190252" cy="50391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3875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B701-11B0-759C-1B2C-5EE4C45A00B3}"/>
              </a:ext>
            </a:extLst>
          </p:cNvPr>
          <p:cNvSpPr>
            <a:spLocks noGrp="1"/>
          </p:cNvSpPr>
          <p:nvPr>
            <p:ph type="title"/>
          </p:nvPr>
        </p:nvSpPr>
        <p:spPr>
          <a:xfrm>
            <a:off x="870204" y="606564"/>
            <a:ext cx="10451592" cy="1325563"/>
          </a:xfrm>
        </p:spPr>
        <p:txBody>
          <a:bodyPr anchor="ctr">
            <a:normAutofit/>
          </a:bodyPr>
          <a:lstStyle/>
          <a:p>
            <a:pPr algn="ctr"/>
            <a:r>
              <a:rPr lang="en-US" sz="2800" dirty="0"/>
              <a:t>Urban-Rural Rates of Firearm Homicides, AZ, 1999-2020</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D16B8A8C-C86F-ED7F-EC22-BBD2BCC50C3B}"/>
              </a:ext>
            </a:extLst>
          </p:cNvPr>
          <p:cNvGraphicFramePr>
            <a:graphicFrameLocks noGrp="1"/>
          </p:cNvGraphicFramePr>
          <p:nvPr>
            <p:ph idx="1"/>
            <p:extLst>
              <p:ext uri="{D42A27DB-BD31-4B8C-83A1-F6EECF244321}">
                <p14:modId xmlns:p14="http://schemas.microsoft.com/office/powerpoint/2010/main" val="2272095639"/>
              </p:ext>
            </p:extLst>
          </p:nvPr>
        </p:nvGraphicFramePr>
        <p:xfrm>
          <a:off x="2482434" y="2385390"/>
          <a:ext cx="6187004" cy="361784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C20C498-2C5E-C0D8-C36C-EE54A204ED78}"/>
              </a:ext>
            </a:extLst>
          </p:cNvPr>
          <p:cNvSpPr txBox="1"/>
          <p:nvPr/>
        </p:nvSpPr>
        <p:spPr>
          <a:xfrm>
            <a:off x="5575936" y="2638778"/>
            <a:ext cx="3790846" cy="307777"/>
          </a:xfrm>
          <a:prstGeom prst="rect">
            <a:avLst/>
          </a:prstGeom>
          <a:noFill/>
        </p:spPr>
        <p:txBody>
          <a:bodyPr wrap="none" rtlCol="0">
            <a:spAutoFit/>
          </a:bodyPr>
          <a:lstStyle/>
          <a:p>
            <a:r>
              <a:rPr lang="en-US" sz="1400" dirty="0">
                <a:solidFill>
                  <a:schemeClr val="tx1">
                    <a:lumMod val="65000"/>
                    <a:lumOff val="35000"/>
                  </a:schemeClr>
                </a:solidFill>
              </a:rPr>
              <a:t>Rate difference is statistically significant, p &lt; 0.05</a:t>
            </a:r>
          </a:p>
        </p:txBody>
      </p:sp>
    </p:spTree>
    <p:extLst>
      <p:ext uri="{BB962C8B-B14F-4D97-AF65-F5344CB8AC3E}">
        <p14:creationId xmlns:p14="http://schemas.microsoft.com/office/powerpoint/2010/main" val="3864903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hart 4">
            <a:extLst>
              <a:ext uri="{FF2B5EF4-FFF2-40B4-BE49-F238E27FC236}">
                <a16:creationId xmlns:a16="http://schemas.microsoft.com/office/drawing/2014/main" id="{B098437A-4B3A-764A-9476-66BA27143E15}"/>
              </a:ext>
            </a:extLst>
          </p:cNvPr>
          <p:cNvGraphicFramePr>
            <a:graphicFrameLocks/>
          </p:cNvGraphicFramePr>
          <p:nvPr>
            <p:extLst>
              <p:ext uri="{D42A27DB-BD31-4B8C-83A1-F6EECF244321}">
                <p14:modId xmlns:p14="http://schemas.microsoft.com/office/powerpoint/2010/main" val="1727401861"/>
              </p:ext>
            </p:extLst>
          </p:nvPr>
        </p:nvGraphicFramePr>
        <p:xfrm>
          <a:off x="5904392" y="2387157"/>
          <a:ext cx="5060950" cy="386427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D2CA3E4D-22F5-1246-E6A2-A1C067497544}"/>
              </a:ext>
            </a:extLst>
          </p:cNvPr>
          <p:cNvSpPr>
            <a:spLocks noGrp="1"/>
          </p:cNvSpPr>
          <p:nvPr>
            <p:ph type="title"/>
          </p:nvPr>
        </p:nvSpPr>
        <p:spPr>
          <a:xfrm>
            <a:off x="870204" y="606564"/>
            <a:ext cx="10451592" cy="1325563"/>
          </a:xfrm>
        </p:spPr>
        <p:txBody>
          <a:bodyPr anchor="ctr">
            <a:normAutofit/>
          </a:bodyPr>
          <a:lstStyle/>
          <a:p>
            <a:pPr algn="ctr"/>
            <a:r>
              <a:rPr lang="en-US" sz="2800" dirty="0"/>
              <a:t>Firearm Homicide Rates by County, 1999-2020</a:t>
            </a:r>
          </a:p>
        </p:txBody>
      </p:sp>
      <mc:AlternateContent xmlns:mc="http://schemas.openxmlformats.org/markup-compatibility/2006" xmlns:cx4="http://schemas.microsoft.com/office/drawing/2016/5/10/chartex">
        <mc:Choice Requires="cx4">
          <p:graphicFrame>
            <p:nvGraphicFramePr>
              <p:cNvPr id="4" name="Content Placeholder 3">
                <a:extLst>
                  <a:ext uri="{FF2B5EF4-FFF2-40B4-BE49-F238E27FC236}">
                    <a16:creationId xmlns:a16="http://schemas.microsoft.com/office/drawing/2014/main" id="{E18BADD3-75DE-1D4E-BFF5-5E01E729D697}"/>
                  </a:ext>
                </a:extLst>
              </p:cNvPr>
              <p:cNvGraphicFramePr>
                <a:graphicFrameLocks noGrp="1"/>
              </p:cNvGraphicFramePr>
              <p:nvPr>
                <p:ph idx="1"/>
                <p:extLst>
                  <p:ext uri="{D42A27DB-BD31-4B8C-83A1-F6EECF244321}">
                    <p14:modId xmlns:p14="http://schemas.microsoft.com/office/powerpoint/2010/main" val="1662662103"/>
                  </p:ext>
                </p:extLst>
              </p:nvPr>
            </p:nvGraphicFramePr>
            <p:xfrm>
              <a:off x="1329486" y="2416876"/>
              <a:ext cx="4456708" cy="3616325"/>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4" name="Content Placeholder 3">
                <a:extLst>
                  <a:ext uri="{FF2B5EF4-FFF2-40B4-BE49-F238E27FC236}">
                    <a16:creationId xmlns:a16="http://schemas.microsoft.com/office/drawing/2014/main" id="{E18BADD3-75DE-1D4E-BFF5-5E01E729D697}"/>
                  </a:ext>
                </a:extLst>
              </p:cNvPr>
              <p:cNvPicPr>
                <a:picLocks noGrp="1" noRot="1" noChangeAspect="1" noMove="1" noResize="1" noEditPoints="1" noAdjustHandles="1" noChangeArrowheads="1" noChangeShapeType="1"/>
              </p:cNvPicPr>
              <p:nvPr/>
            </p:nvPicPr>
            <p:blipFill>
              <a:blip r:embed="rId5"/>
              <a:stretch>
                <a:fillRect/>
              </a:stretch>
            </p:blipFill>
            <p:spPr>
              <a:xfrm>
                <a:off x="1329486" y="2416876"/>
                <a:ext cx="4456708" cy="3616325"/>
              </a:xfrm>
              <a:prstGeom prst="rect">
                <a:avLst/>
              </a:prstGeom>
            </p:spPr>
          </p:pic>
        </mc:Fallback>
      </mc:AlternateContent>
      <p:sp>
        <p:nvSpPr>
          <p:cNvPr id="6" name="TextBox 5">
            <a:extLst>
              <a:ext uri="{FF2B5EF4-FFF2-40B4-BE49-F238E27FC236}">
                <a16:creationId xmlns:a16="http://schemas.microsoft.com/office/drawing/2014/main" id="{F07A657F-F963-6610-1712-709324FE360D}"/>
              </a:ext>
            </a:extLst>
          </p:cNvPr>
          <p:cNvSpPr txBox="1"/>
          <p:nvPr/>
        </p:nvSpPr>
        <p:spPr>
          <a:xfrm>
            <a:off x="6686551" y="6251436"/>
            <a:ext cx="2966902" cy="276999"/>
          </a:xfrm>
          <a:prstGeom prst="rect">
            <a:avLst/>
          </a:prstGeom>
          <a:noFill/>
        </p:spPr>
        <p:txBody>
          <a:bodyPr wrap="none" rtlCol="0">
            <a:spAutoFit/>
          </a:bodyPr>
          <a:lstStyle/>
          <a:p>
            <a:r>
              <a:rPr lang="en-US" sz="1200" i="1" dirty="0"/>
              <a:t>*Unreliable Rates; Greenlee data suppressed</a:t>
            </a:r>
          </a:p>
        </p:txBody>
      </p:sp>
    </p:spTree>
    <p:extLst>
      <p:ext uri="{BB962C8B-B14F-4D97-AF65-F5344CB8AC3E}">
        <p14:creationId xmlns:p14="http://schemas.microsoft.com/office/powerpoint/2010/main" val="2998392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8B7C4-8992-62E2-3F93-D1A0E88EE55A}"/>
              </a:ext>
            </a:extLst>
          </p:cNvPr>
          <p:cNvSpPr>
            <a:spLocks noGrp="1"/>
          </p:cNvSpPr>
          <p:nvPr>
            <p:ph type="title"/>
          </p:nvPr>
        </p:nvSpPr>
        <p:spPr>
          <a:xfrm>
            <a:off x="870204" y="606564"/>
            <a:ext cx="10451592" cy="1325563"/>
          </a:xfrm>
        </p:spPr>
        <p:txBody>
          <a:bodyPr anchor="ctr">
            <a:normAutofit/>
          </a:bodyPr>
          <a:lstStyle/>
          <a:p>
            <a:pPr algn="ctr"/>
            <a:r>
              <a:rPr lang="en-US" sz="2800" dirty="0"/>
              <a:t>Firearm Homicide Rates, AZ vs US</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97443E47-F4E6-A4A6-D719-BD82DCA64D9F}"/>
              </a:ext>
            </a:extLst>
          </p:cNvPr>
          <p:cNvGraphicFramePr>
            <a:graphicFrameLocks noGrp="1"/>
          </p:cNvGraphicFramePr>
          <p:nvPr>
            <p:ph idx="1"/>
            <p:extLst>
              <p:ext uri="{D42A27DB-BD31-4B8C-83A1-F6EECF244321}">
                <p14:modId xmlns:p14="http://schemas.microsoft.com/office/powerpoint/2010/main" val="1676473069"/>
              </p:ext>
            </p:extLst>
          </p:nvPr>
        </p:nvGraphicFramePr>
        <p:xfrm>
          <a:off x="1000874" y="2236162"/>
          <a:ext cx="10190252" cy="376707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B08E4CA-8E38-21E0-1FD2-84B12C61EF8B}"/>
              </a:ext>
            </a:extLst>
          </p:cNvPr>
          <p:cNvSpPr txBox="1"/>
          <p:nvPr/>
        </p:nvSpPr>
        <p:spPr>
          <a:xfrm>
            <a:off x="8591107" y="3811921"/>
            <a:ext cx="2406108" cy="307777"/>
          </a:xfrm>
          <a:prstGeom prst="rect">
            <a:avLst/>
          </a:prstGeom>
          <a:noFill/>
        </p:spPr>
        <p:txBody>
          <a:bodyPr wrap="none" rtlCol="0">
            <a:spAutoFit/>
          </a:bodyPr>
          <a:lstStyle/>
          <a:p>
            <a:r>
              <a:rPr lang="en-US" sz="1400" dirty="0"/>
              <a:t>Rates significantly higher in AZ</a:t>
            </a:r>
          </a:p>
        </p:txBody>
      </p:sp>
    </p:spTree>
    <p:extLst>
      <p:ext uri="{BB962C8B-B14F-4D97-AF65-F5344CB8AC3E}">
        <p14:creationId xmlns:p14="http://schemas.microsoft.com/office/powerpoint/2010/main" val="3802421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78D986-4CC8-9184-338E-7B911792D89D}"/>
              </a:ext>
            </a:extLst>
          </p:cNvPr>
          <p:cNvSpPr>
            <a:spLocks noGrp="1"/>
          </p:cNvSpPr>
          <p:nvPr>
            <p:ph type="ctrTitle"/>
          </p:nvPr>
        </p:nvSpPr>
        <p:spPr>
          <a:xfrm>
            <a:off x="1524003" y="1999615"/>
            <a:ext cx="9144000" cy="2764028"/>
          </a:xfrm>
        </p:spPr>
        <p:txBody>
          <a:bodyPr anchor="ctr">
            <a:normAutofit/>
          </a:bodyPr>
          <a:lstStyle/>
          <a:p>
            <a:r>
              <a:rPr lang="en-US" sz="7200" dirty="0"/>
              <a:t>Mass Shootings</a:t>
            </a:r>
          </a:p>
        </p:txBody>
      </p:sp>
      <p:sp>
        <p:nvSpPr>
          <p:cNvPr id="20" name="Rectangle 1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407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C092C-367D-9238-15F5-377B4F529420}"/>
              </a:ext>
            </a:extLst>
          </p:cNvPr>
          <p:cNvSpPr>
            <a:spLocks noGrp="1"/>
          </p:cNvSpPr>
          <p:nvPr>
            <p:ph type="title"/>
          </p:nvPr>
        </p:nvSpPr>
        <p:spPr>
          <a:xfrm>
            <a:off x="870204" y="617197"/>
            <a:ext cx="10451592" cy="1325563"/>
          </a:xfrm>
        </p:spPr>
        <p:txBody>
          <a:bodyPr anchor="ctr">
            <a:normAutofit/>
          </a:bodyPr>
          <a:lstStyle/>
          <a:p>
            <a:pPr algn="ctr"/>
            <a:r>
              <a:rPr lang="en-US" sz="2800" dirty="0"/>
              <a:t>Mass Shooting Events, Deaths &amp; Injuries, Arizona</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5749D9F0-0511-FC49-E956-C460FCC2A25C}"/>
              </a:ext>
            </a:extLst>
          </p:cNvPr>
          <p:cNvGraphicFramePr>
            <a:graphicFrameLocks noGrp="1"/>
          </p:cNvGraphicFramePr>
          <p:nvPr>
            <p:ph idx="1"/>
            <p:extLst>
              <p:ext uri="{D42A27DB-BD31-4B8C-83A1-F6EECF244321}">
                <p14:modId xmlns:p14="http://schemas.microsoft.com/office/powerpoint/2010/main" val="4227843275"/>
              </p:ext>
            </p:extLst>
          </p:nvPr>
        </p:nvGraphicFramePr>
        <p:xfrm>
          <a:off x="1000874" y="2385390"/>
          <a:ext cx="10190252" cy="36178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9356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E815-E6A6-412E-3CA4-AC13C53FCF04}"/>
              </a:ext>
            </a:extLst>
          </p:cNvPr>
          <p:cNvSpPr>
            <a:spLocks noGrp="1"/>
          </p:cNvSpPr>
          <p:nvPr>
            <p:ph type="title"/>
          </p:nvPr>
        </p:nvSpPr>
        <p:spPr>
          <a:xfrm>
            <a:off x="870204" y="606564"/>
            <a:ext cx="10451592" cy="1325563"/>
          </a:xfrm>
        </p:spPr>
        <p:txBody>
          <a:bodyPr anchor="ctr">
            <a:normAutofit/>
          </a:bodyPr>
          <a:lstStyle/>
          <a:p>
            <a:pPr algn="ctr"/>
            <a:r>
              <a:rPr lang="en-US" sz="2800" dirty="0"/>
              <a:t>Mass Shootings by Location, AZ 2006-2022</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5A52641C-3E49-3066-8D39-8B662D055A19}"/>
              </a:ext>
            </a:extLst>
          </p:cNvPr>
          <p:cNvGraphicFramePr>
            <a:graphicFrameLocks noGrp="1"/>
          </p:cNvGraphicFramePr>
          <p:nvPr>
            <p:ph idx="1"/>
            <p:extLst>
              <p:ext uri="{D42A27DB-BD31-4B8C-83A1-F6EECF244321}">
                <p14:modId xmlns:p14="http://schemas.microsoft.com/office/powerpoint/2010/main" val="4204295715"/>
              </p:ext>
            </p:extLst>
          </p:nvPr>
        </p:nvGraphicFramePr>
        <p:xfrm>
          <a:off x="1589008" y="2418047"/>
          <a:ext cx="9013983" cy="36178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0088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E815-E6A6-412E-3CA4-AC13C53FCF04}"/>
              </a:ext>
            </a:extLst>
          </p:cNvPr>
          <p:cNvSpPr>
            <a:spLocks noGrp="1"/>
          </p:cNvSpPr>
          <p:nvPr>
            <p:ph type="title"/>
          </p:nvPr>
        </p:nvSpPr>
        <p:spPr>
          <a:xfrm>
            <a:off x="870204" y="606564"/>
            <a:ext cx="10451592" cy="1325563"/>
          </a:xfrm>
        </p:spPr>
        <p:txBody>
          <a:bodyPr anchor="ctr">
            <a:normAutofit/>
          </a:bodyPr>
          <a:lstStyle/>
          <a:p>
            <a:pPr algn="ctr"/>
            <a:r>
              <a:rPr lang="en-US" sz="2800" dirty="0"/>
              <a:t>Weapons Used in Mass Shootings, US 2006-2022</a:t>
            </a:r>
          </a:p>
        </p:txBody>
      </p:sp>
      <p:sp>
        <p:nvSpPr>
          <p:cNvPr id="14" name="Rectangle 13">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5">
            <a:extLst>
              <a:ext uri="{FF2B5EF4-FFF2-40B4-BE49-F238E27FC236}">
                <a16:creationId xmlns:a16="http://schemas.microsoft.com/office/drawing/2014/main" id="{2E004398-037C-284D-E01C-B632B39DE545}"/>
              </a:ext>
            </a:extLst>
          </p:cNvPr>
          <p:cNvGraphicFramePr>
            <a:graphicFrameLocks noGrp="1"/>
          </p:cNvGraphicFramePr>
          <p:nvPr>
            <p:ph idx="1"/>
            <p:extLst>
              <p:ext uri="{D42A27DB-BD31-4B8C-83A1-F6EECF244321}">
                <p14:modId xmlns:p14="http://schemas.microsoft.com/office/powerpoint/2010/main" val="3078004633"/>
              </p:ext>
            </p:extLst>
          </p:nvPr>
        </p:nvGraphicFramePr>
        <p:xfrm>
          <a:off x="1000874" y="2385390"/>
          <a:ext cx="9103246" cy="38660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232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78D986-4CC8-9184-338E-7B911792D89D}"/>
              </a:ext>
            </a:extLst>
          </p:cNvPr>
          <p:cNvSpPr>
            <a:spLocks noGrp="1"/>
          </p:cNvSpPr>
          <p:nvPr>
            <p:ph type="ctrTitle"/>
          </p:nvPr>
        </p:nvSpPr>
        <p:spPr>
          <a:xfrm>
            <a:off x="1524003" y="1999615"/>
            <a:ext cx="9144000" cy="2764028"/>
          </a:xfrm>
        </p:spPr>
        <p:txBody>
          <a:bodyPr anchor="ctr">
            <a:normAutofit/>
          </a:bodyPr>
          <a:lstStyle/>
          <a:p>
            <a:r>
              <a:rPr lang="en-US" sz="7200" dirty="0"/>
              <a:t>School Shootings</a:t>
            </a:r>
          </a:p>
        </p:txBody>
      </p:sp>
      <p:sp>
        <p:nvSpPr>
          <p:cNvPr id="20" name="Rectangle 1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736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8D4704-FAEB-31B3-1586-C1DDCA25C613}"/>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rPr>
              <a:t>Percent of Firearm Deaths by Intent, Arizona, 1999-2020</a:t>
            </a:r>
          </a:p>
        </p:txBody>
      </p:sp>
      <p:graphicFrame>
        <p:nvGraphicFramePr>
          <p:cNvPr id="7" name="Content Placeholder 6">
            <a:extLst>
              <a:ext uri="{FF2B5EF4-FFF2-40B4-BE49-F238E27FC236}">
                <a16:creationId xmlns:a16="http://schemas.microsoft.com/office/drawing/2014/main" id="{EE29D489-643B-584A-8CFF-CBF671773DE6}"/>
              </a:ext>
            </a:extLst>
          </p:cNvPr>
          <p:cNvGraphicFramePr>
            <a:graphicFrameLocks noGrp="1"/>
          </p:cNvGraphicFramePr>
          <p:nvPr>
            <p:ph idx="1"/>
            <p:extLst>
              <p:ext uri="{D42A27DB-BD31-4B8C-83A1-F6EECF244321}">
                <p14:modId xmlns:p14="http://schemas.microsoft.com/office/powerpoint/2010/main" val="1596992368"/>
              </p:ext>
            </p:extLst>
          </p:nvPr>
        </p:nvGraphicFramePr>
        <p:xfrm>
          <a:off x="5468389" y="620392"/>
          <a:ext cx="6263640" cy="5504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7617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8252-4A6C-F0DB-5CED-B1E999E45CD6}"/>
              </a:ext>
            </a:extLst>
          </p:cNvPr>
          <p:cNvSpPr>
            <a:spLocks noGrp="1"/>
          </p:cNvSpPr>
          <p:nvPr>
            <p:ph type="title"/>
          </p:nvPr>
        </p:nvSpPr>
        <p:spPr>
          <a:xfrm>
            <a:off x="870204" y="606564"/>
            <a:ext cx="10451592" cy="1325563"/>
          </a:xfrm>
        </p:spPr>
        <p:txBody>
          <a:bodyPr anchor="ctr">
            <a:normAutofit/>
          </a:bodyPr>
          <a:lstStyle/>
          <a:p>
            <a:pPr algn="ctr"/>
            <a:r>
              <a:rPr lang="en-US" sz="2800" dirty="0"/>
              <a:t>Deaths, Injuries, &amp; Incidents of School Shootings in the US, 1970-2022</a:t>
            </a:r>
            <a:br>
              <a:rPr lang="en-US" sz="2800" dirty="0"/>
            </a:br>
            <a:r>
              <a:rPr lang="en-US" sz="1800" dirty="0"/>
              <a:t>(https://k12ssdb.org)</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729CB1E4-F776-1B70-C1C1-07F81A9288CD}"/>
              </a:ext>
            </a:extLst>
          </p:cNvPr>
          <p:cNvGraphicFramePr>
            <a:graphicFrameLocks noGrp="1"/>
          </p:cNvGraphicFramePr>
          <p:nvPr>
            <p:ph idx="1"/>
            <p:extLst>
              <p:ext uri="{D42A27DB-BD31-4B8C-83A1-F6EECF244321}">
                <p14:modId xmlns:p14="http://schemas.microsoft.com/office/powerpoint/2010/main" val="3161923428"/>
              </p:ext>
            </p:extLst>
          </p:nvPr>
        </p:nvGraphicFramePr>
        <p:xfrm>
          <a:off x="1124386" y="2385390"/>
          <a:ext cx="9762606" cy="3866046"/>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a:extLst>
              <a:ext uri="{FF2B5EF4-FFF2-40B4-BE49-F238E27FC236}">
                <a16:creationId xmlns:a16="http://schemas.microsoft.com/office/drawing/2014/main" id="{ABBBFC80-3D0C-A005-3465-73FCE875EA43}"/>
              </a:ext>
            </a:extLst>
          </p:cNvPr>
          <p:cNvSpPr/>
          <p:nvPr/>
        </p:nvSpPr>
        <p:spPr>
          <a:xfrm>
            <a:off x="10600267" y="2754489"/>
            <a:ext cx="101600" cy="1016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endParaRPr>
          </a:p>
        </p:txBody>
      </p:sp>
    </p:spTree>
    <p:extLst>
      <p:ext uri="{BB962C8B-B14F-4D97-AF65-F5344CB8AC3E}">
        <p14:creationId xmlns:p14="http://schemas.microsoft.com/office/powerpoint/2010/main" val="3188795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C3D3C-B8D8-9137-B333-454E5E9A3886}"/>
              </a:ext>
            </a:extLst>
          </p:cNvPr>
          <p:cNvSpPr>
            <a:spLocks noGrp="1"/>
          </p:cNvSpPr>
          <p:nvPr>
            <p:ph type="title"/>
          </p:nvPr>
        </p:nvSpPr>
        <p:spPr>
          <a:xfrm>
            <a:off x="870204" y="606564"/>
            <a:ext cx="10451592" cy="1325563"/>
          </a:xfrm>
        </p:spPr>
        <p:txBody>
          <a:bodyPr anchor="ctr">
            <a:normAutofit/>
          </a:bodyPr>
          <a:lstStyle/>
          <a:p>
            <a:pPr algn="ctr"/>
            <a:r>
              <a:rPr lang="en-US" sz="3200" dirty="0"/>
              <a:t>Who Are the School Shooters in the US?</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0E190A59-3233-AF91-BFBC-B38D22CE6691}"/>
              </a:ext>
            </a:extLst>
          </p:cNvPr>
          <p:cNvGraphicFramePr>
            <a:graphicFrameLocks noGrp="1"/>
          </p:cNvGraphicFramePr>
          <p:nvPr>
            <p:ph idx="1"/>
            <p:extLst>
              <p:ext uri="{D42A27DB-BD31-4B8C-83A1-F6EECF244321}">
                <p14:modId xmlns:p14="http://schemas.microsoft.com/office/powerpoint/2010/main" val="3706307672"/>
              </p:ext>
            </p:extLst>
          </p:nvPr>
        </p:nvGraphicFramePr>
        <p:xfrm>
          <a:off x="1000874" y="2236161"/>
          <a:ext cx="10190252" cy="44903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8933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5B933-6538-BF6A-73F1-C9791BA4133F}"/>
              </a:ext>
            </a:extLst>
          </p:cNvPr>
          <p:cNvSpPr>
            <a:spLocks noGrp="1"/>
          </p:cNvSpPr>
          <p:nvPr>
            <p:ph type="title"/>
          </p:nvPr>
        </p:nvSpPr>
        <p:spPr>
          <a:xfrm>
            <a:off x="870204" y="606564"/>
            <a:ext cx="10451592" cy="1325563"/>
          </a:xfrm>
        </p:spPr>
        <p:txBody>
          <a:bodyPr anchor="ctr">
            <a:normAutofit/>
          </a:bodyPr>
          <a:lstStyle/>
          <a:p>
            <a:pPr algn="ctr"/>
            <a:r>
              <a:rPr lang="en-US" sz="3200" dirty="0"/>
              <a:t>School Shooting Incidents in Arizona by Decade, </a:t>
            </a:r>
            <a:br>
              <a:rPr lang="en-US" sz="3200" dirty="0"/>
            </a:br>
            <a:r>
              <a:rPr lang="en-US" sz="3200" dirty="0"/>
              <a:t>1970-Nov. 2022</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5AF11D45-58DA-0140-6FB3-BC70C86B5A57}"/>
              </a:ext>
            </a:extLst>
          </p:cNvPr>
          <p:cNvGraphicFramePr>
            <a:graphicFrameLocks noGrp="1"/>
          </p:cNvGraphicFramePr>
          <p:nvPr>
            <p:ph idx="1"/>
            <p:extLst>
              <p:ext uri="{D42A27DB-BD31-4B8C-83A1-F6EECF244321}">
                <p14:modId xmlns:p14="http://schemas.microsoft.com/office/powerpoint/2010/main" val="1531303275"/>
              </p:ext>
            </p:extLst>
          </p:nvPr>
        </p:nvGraphicFramePr>
        <p:xfrm>
          <a:off x="1200091" y="2385390"/>
          <a:ext cx="9791817" cy="361784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BACE71C2-BB85-6EC4-FF27-8FDB37A19C46}"/>
              </a:ext>
            </a:extLst>
          </p:cNvPr>
          <p:cNvSpPr txBox="1"/>
          <p:nvPr/>
        </p:nvSpPr>
        <p:spPr>
          <a:xfrm>
            <a:off x="9247166" y="6006504"/>
            <a:ext cx="2226675" cy="276999"/>
          </a:xfrm>
          <a:prstGeom prst="rect">
            <a:avLst/>
          </a:prstGeom>
          <a:noFill/>
        </p:spPr>
        <p:txBody>
          <a:bodyPr wrap="square" rtlCol="0">
            <a:spAutoFit/>
          </a:bodyPr>
          <a:lstStyle/>
          <a:p>
            <a:r>
              <a:rPr lang="en-US" sz="1200" dirty="0"/>
              <a:t>* First three years of the decade </a:t>
            </a:r>
          </a:p>
        </p:txBody>
      </p:sp>
    </p:spTree>
    <p:extLst>
      <p:ext uri="{BB962C8B-B14F-4D97-AF65-F5344CB8AC3E}">
        <p14:creationId xmlns:p14="http://schemas.microsoft.com/office/powerpoint/2010/main" val="2020626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584FE-CA7D-D8DA-C4AA-B089FBEEE286}"/>
              </a:ext>
            </a:extLst>
          </p:cNvPr>
          <p:cNvSpPr>
            <a:spLocks noGrp="1"/>
          </p:cNvSpPr>
          <p:nvPr>
            <p:ph type="title"/>
          </p:nvPr>
        </p:nvSpPr>
        <p:spPr>
          <a:xfrm>
            <a:off x="870204" y="606564"/>
            <a:ext cx="10451592" cy="1325563"/>
          </a:xfrm>
        </p:spPr>
        <p:txBody>
          <a:bodyPr anchor="ctr">
            <a:normAutofit/>
          </a:bodyPr>
          <a:lstStyle/>
          <a:p>
            <a:pPr algn="ctr"/>
            <a:r>
              <a:rPr lang="en-US" sz="2800" dirty="0"/>
              <a:t>Types of Firearm Used in AZ School Shootings</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44325B58-EE9F-CB8C-D043-245490F59192}"/>
              </a:ext>
            </a:extLst>
          </p:cNvPr>
          <p:cNvGraphicFramePr>
            <a:graphicFrameLocks noGrp="1"/>
          </p:cNvGraphicFramePr>
          <p:nvPr>
            <p:ph idx="1"/>
            <p:extLst>
              <p:ext uri="{D42A27DB-BD31-4B8C-83A1-F6EECF244321}">
                <p14:modId xmlns:p14="http://schemas.microsoft.com/office/powerpoint/2010/main" val="2970388153"/>
              </p:ext>
            </p:extLst>
          </p:nvPr>
        </p:nvGraphicFramePr>
        <p:xfrm>
          <a:off x="1000874" y="2435632"/>
          <a:ext cx="10190252" cy="36178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775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78D986-4CC8-9184-338E-7B911792D89D}"/>
              </a:ext>
            </a:extLst>
          </p:cNvPr>
          <p:cNvSpPr>
            <a:spLocks noGrp="1"/>
          </p:cNvSpPr>
          <p:nvPr>
            <p:ph type="ctrTitle"/>
          </p:nvPr>
        </p:nvSpPr>
        <p:spPr>
          <a:xfrm>
            <a:off x="1524003" y="1999615"/>
            <a:ext cx="9144000" cy="2764028"/>
          </a:xfrm>
        </p:spPr>
        <p:txBody>
          <a:bodyPr anchor="ctr">
            <a:normAutofit/>
          </a:bodyPr>
          <a:lstStyle/>
          <a:p>
            <a:r>
              <a:rPr lang="en-US" sz="7200" dirty="0"/>
              <a:t>Firearm Ownership</a:t>
            </a:r>
          </a:p>
        </p:txBody>
      </p:sp>
      <p:sp>
        <p:nvSpPr>
          <p:cNvPr id="20" name="Rectangle 1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607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DF26C-AC43-D9F0-DF5B-64B336629C5F}"/>
              </a:ext>
            </a:extLst>
          </p:cNvPr>
          <p:cNvSpPr>
            <a:spLocks noGrp="1"/>
          </p:cNvSpPr>
          <p:nvPr>
            <p:ph type="title"/>
          </p:nvPr>
        </p:nvSpPr>
        <p:spPr>
          <a:xfrm>
            <a:off x="870204" y="606564"/>
            <a:ext cx="10451592" cy="1325563"/>
          </a:xfrm>
        </p:spPr>
        <p:txBody>
          <a:bodyPr anchor="ctr">
            <a:normAutofit/>
          </a:bodyPr>
          <a:lstStyle/>
          <a:p>
            <a:pPr algn="ctr"/>
            <a:r>
              <a:rPr lang="en-US" sz="2800" dirty="0"/>
              <a:t>Estimated Proportion of Adults Who Live in a Household With a Firearm, AZ, 1980-2016</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4769CA8D-B324-DB43-81E3-63A3120205AE}"/>
              </a:ext>
            </a:extLst>
          </p:cNvPr>
          <p:cNvGraphicFramePr>
            <a:graphicFrameLocks noGrp="1"/>
          </p:cNvGraphicFramePr>
          <p:nvPr>
            <p:ph idx="1"/>
            <p:extLst>
              <p:ext uri="{D42A27DB-BD31-4B8C-83A1-F6EECF244321}">
                <p14:modId xmlns:p14="http://schemas.microsoft.com/office/powerpoint/2010/main" val="934606118"/>
              </p:ext>
            </p:extLst>
          </p:nvPr>
        </p:nvGraphicFramePr>
        <p:xfrm>
          <a:off x="1447442" y="2359239"/>
          <a:ext cx="8940568" cy="38921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8304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E8816-4D96-D79C-4269-7CF68FAE0A02}"/>
              </a:ext>
            </a:extLst>
          </p:cNvPr>
          <p:cNvSpPr>
            <a:spLocks noGrp="1"/>
          </p:cNvSpPr>
          <p:nvPr>
            <p:ph type="title"/>
          </p:nvPr>
        </p:nvSpPr>
        <p:spPr>
          <a:xfrm>
            <a:off x="870204" y="606564"/>
            <a:ext cx="10451592" cy="1325563"/>
          </a:xfrm>
        </p:spPr>
        <p:txBody>
          <a:bodyPr anchor="ctr">
            <a:normAutofit/>
          </a:bodyPr>
          <a:lstStyle/>
          <a:p>
            <a:pPr algn="ctr"/>
            <a:r>
              <a:rPr lang="en-US" sz="2800" dirty="0"/>
              <a:t>Estimated Annual Firearm Sales, AZ, 2000-2021</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EFE99EC3-0B1B-5D21-D995-03F6D55F4883}"/>
              </a:ext>
            </a:extLst>
          </p:cNvPr>
          <p:cNvGraphicFramePr>
            <a:graphicFrameLocks noGrp="1"/>
          </p:cNvGraphicFramePr>
          <p:nvPr>
            <p:ph idx="1"/>
            <p:extLst>
              <p:ext uri="{D42A27DB-BD31-4B8C-83A1-F6EECF244321}">
                <p14:modId xmlns:p14="http://schemas.microsoft.com/office/powerpoint/2010/main" val="2826072677"/>
              </p:ext>
            </p:extLst>
          </p:nvPr>
        </p:nvGraphicFramePr>
        <p:xfrm>
          <a:off x="1606929" y="2236162"/>
          <a:ext cx="7845414" cy="41114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C4C3FE0-81D7-CD02-645F-75F15A7167D2}"/>
              </a:ext>
            </a:extLst>
          </p:cNvPr>
          <p:cNvSpPr txBox="1"/>
          <p:nvPr/>
        </p:nvSpPr>
        <p:spPr>
          <a:xfrm>
            <a:off x="6096000" y="2922085"/>
            <a:ext cx="1993687" cy="523220"/>
          </a:xfrm>
          <a:prstGeom prst="rect">
            <a:avLst/>
          </a:prstGeom>
          <a:noFill/>
        </p:spPr>
        <p:txBody>
          <a:bodyPr wrap="none" rtlCol="0">
            <a:spAutoFit/>
          </a:bodyPr>
          <a:lstStyle/>
          <a:p>
            <a:pPr algn="ctr"/>
            <a:r>
              <a:rPr lang="en-US" sz="1400" i="1" dirty="0">
                <a:solidFill>
                  <a:schemeClr val="tx1">
                    <a:lumMod val="65000"/>
                    <a:lumOff val="35000"/>
                  </a:schemeClr>
                </a:solidFill>
              </a:rPr>
              <a:t>104% increase over 2019</a:t>
            </a:r>
          </a:p>
          <a:p>
            <a:pPr algn="ctr"/>
            <a:r>
              <a:rPr lang="en-US" sz="1400" i="1" dirty="0">
                <a:solidFill>
                  <a:schemeClr val="tx1">
                    <a:lumMod val="65000"/>
                    <a:lumOff val="35000"/>
                  </a:schemeClr>
                </a:solidFill>
              </a:rPr>
              <a:t>(296,000 to 603,000)</a:t>
            </a:r>
          </a:p>
        </p:txBody>
      </p:sp>
      <p:cxnSp>
        <p:nvCxnSpPr>
          <p:cNvPr id="7" name="Straight Arrow Connector 6">
            <a:extLst>
              <a:ext uri="{FF2B5EF4-FFF2-40B4-BE49-F238E27FC236}">
                <a16:creationId xmlns:a16="http://schemas.microsoft.com/office/drawing/2014/main" id="{8135A44B-2AB9-BF3E-9A9F-2C37AD08963B}"/>
              </a:ext>
            </a:extLst>
          </p:cNvPr>
          <p:cNvCxnSpPr>
            <a:cxnSpLocks/>
          </p:cNvCxnSpPr>
          <p:nvPr/>
        </p:nvCxnSpPr>
        <p:spPr>
          <a:xfrm>
            <a:off x="8089687" y="3152459"/>
            <a:ext cx="493810" cy="153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279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78D986-4CC8-9184-338E-7B911792D89D}"/>
              </a:ext>
            </a:extLst>
          </p:cNvPr>
          <p:cNvSpPr>
            <a:spLocks noGrp="1"/>
          </p:cNvSpPr>
          <p:nvPr>
            <p:ph type="ctrTitle"/>
          </p:nvPr>
        </p:nvSpPr>
        <p:spPr>
          <a:xfrm>
            <a:off x="1524003" y="1999615"/>
            <a:ext cx="9144000" cy="2764028"/>
          </a:xfrm>
        </p:spPr>
        <p:txBody>
          <a:bodyPr anchor="ctr">
            <a:normAutofit/>
          </a:bodyPr>
          <a:lstStyle/>
          <a:p>
            <a:r>
              <a:rPr lang="en-US" sz="7200" dirty="0"/>
              <a:t>Unintentional Shootings</a:t>
            </a:r>
          </a:p>
        </p:txBody>
      </p:sp>
      <p:sp>
        <p:nvSpPr>
          <p:cNvPr id="20" name="Rectangle 1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703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CAB0C-404F-4C24-6FAB-5CD052FE7030}"/>
              </a:ext>
            </a:extLst>
          </p:cNvPr>
          <p:cNvSpPr>
            <a:spLocks noGrp="1"/>
          </p:cNvSpPr>
          <p:nvPr>
            <p:ph type="title"/>
          </p:nvPr>
        </p:nvSpPr>
        <p:spPr>
          <a:xfrm>
            <a:off x="870204" y="606564"/>
            <a:ext cx="10451592" cy="1325563"/>
          </a:xfrm>
        </p:spPr>
        <p:txBody>
          <a:bodyPr anchor="ctr">
            <a:normAutofit/>
          </a:bodyPr>
          <a:lstStyle/>
          <a:p>
            <a:pPr algn="ctr"/>
            <a:r>
              <a:rPr lang="en-US" sz="2800" dirty="0"/>
              <a:t>Unintentional Firearm Mortality Rates &amp; Trend, Children Aged 1-4, US</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94BA5E76-4582-DAA5-1532-78E8A7EC57A3}"/>
              </a:ext>
            </a:extLst>
          </p:cNvPr>
          <p:cNvGraphicFramePr>
            <a:graphicFrameLocks noGrp="1"/>
          </p:cNvGraphicFramePr>
          <p:nvPr>
            <p:ph idx="1"/>
            <p:extLst>
              <p:ext uri="{D42A27DB-BD31-4B8C-83A1-F6EECF244321}">
                <p14:modId xmlns:p14="http://schemas.microsoft.com/office/powerpoint/2010/main" val="2295315893"/>
              </p:ext>
            </p:extLst>
          </p:nvPr>
        </p:nvGraphicFramePr>
        <p:xfrm>
          <a:off x="1452286" y="2420114"/>
          <a:ext cx="8877644" cy="3957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676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78ECA23-B219-54F4-529A-723871300F43}"/>
              </a:ext>
            </a:extLst>
          </p:cNvPr>
          <p:cNvGraphicFramePr>
            <a:graphicFrameLocks noGrp="1"/>
          </p:cNvGraphicFramePr>
          <p:nvPr>
            <p:extLst>
              <p:ext uri="{D42A27DB-BD31-4B8C-83A1-F6EECF244321}">
                <p14:modId xmlns:p14="http://schemas.microsoft.com/office/powerpoint/2010/main" val="100021753"/>
              </p:ext>
            </p:extLst>
          </p:nvPr>
        </p:nvGraphicFramePr>
        <p:xfrm>
          <a:off x="1484867" y="1506930"/>
          <a:ext cx="8867953" cy="4661957"/>
        </p:xfrm>
        <a:graphic>
          <a:graphicData uri="http://schemas.openxmlformats.org/drawingml/2006/table">
            <a:tbl>
              <a:tblPr firstRow="1" firstCol="1" bandRow="1">
                <a:tableStyleId>{5C22544A-7EE6-4342-B048-85BDC9FD1C3A}</a:tableStyleId>
              </a:tblPr>
              <a:tblGrid>
                <a:gridCol w="3719835">
                  <a:extLst>
                    <a:ext uri="{9D8B030D-6E8A-4147-A177-3AD203B41FA5}">
                      <a16:colId xmlns:a16="http://schemas.microsoft.com/office/drawing/2014/main" val="2331891831"/>
                    </a:ext>
                  </a:extLst>
                </a:gridCol>
                <a:gridCol w="1177628">
                  <a:extLst>
                    <a:ext uri="{9D8B030D-6E8A-4147-A177-3AD203B41FA5}">
                      <a16:colId xmlns:a16="http://schemas.microsoft.com/office/drawing/2014/main" val="216060315"/>
                    </a:ext>
                  </a:extLst>
                </a:gridCol>
                <a:gridCol w="1036372">
                  <a:extLst>
                    <a:ext uri="{9D8B030D-6E8A-4147-A177-3AD203B41FA5}">
                      <a16:colId xmlns:a16="http://schemas.microsoft.com/office/drawing/2014/main" val="1245563228"/>
                    </a:ext>
                  </a:extLst>
                </a:gridCol>
                <a:gridCol w="512466">
                  <a:extLst>
                    <a:ext uri="{9D8B030D-6E8A-4147-A177-3AD203B41FA5}">
                      <a16:colId xmlns:a16="http://schemas.microsoft.com/office/drawing/2014/main" val="2465544466"/>
                    </a:ext>
                  </a:extLst>
                </a:gridCol>
                <a:gridCol w="1165608">
                  <a:extLst>
                    <a:ext uri="{9D8B030D-6E8A-4147-A177-3AD203B41FA5}">
                      <a16:colId xmlns:a16="http://schemas.microsoft.com/office/drawing/2014/main" val="1226469722"/>
                    </a:ext>
                  </a:extLst>
                </a:gridCol>
                <a:gridCol w="1256044">
                  <a:extLst>
                    <a:ext uri="{9D8B030D-6E8A-4147-A177-3AD203B41FA5}">
                      <a16:colId xmlns:a16="http://schemas.microsoft.com/office/drawing/2014/main" val="159191303"/>
                    </a:ext>
                  </a:extLst>
                </a:gridCol>
              </a:tblGrid>
              <a:tr h="268042">
                <a:tc rowSpan="2">
                  <a:txBody>
                    <a:bodyPr/>
                    <a:lstStyle/>
                    <a:p>
                      <a:pPr marL="0" marR="0" algn="ctr">
                        <a:spcBef>
                          <a:spcPts val="0"/>
                        </a:spcBef>
                        <a:spcAft>
                          <a:spcPts val="0"/>
                        </a:spcAft>
                      </a:pPr>
                      <a:r>
                        <a:rPr lang="en-US" sz="1300">
                          <a:effectLst/>
                        </a:rPr>
                        <a:t> </a:t>
                      </a:r>
                      <a:endParaRPr lang="en-US" sz="1600">
                        <a:effectLst/>
                      </a:endParaRPr>
                    </a:p>
                    <a:p>
                      <a:pPr marL="0" marR="0" algn="ctr">
                        <a:spcBef>
                          <a:spcPts val="0"/>
                        </a:spcBef>
                        <a:spcAft>
                          <a:spcPts val="0"/>
                        </a:spcAft>
                      </a:pPr>
                      <a:r>
                        <a:rPr lang="en-US" sz="1300" cap="all">
                          <a:effectLst/>
                        </a:rPr>
                        <a:t>Circumstance</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tc>
                <a:tc gridSpan="2">
                  <a:txBody>
                    <a:bodyPr/>
                    <a:lstStyle/>
                    <a:p>
                      <a:pPr marL="0" marR="0" algn="ctr">
                        <a:spcBef>
                          <a:spcPts val="0"/>
                        </a:spcBef>
                        <a:spcAft>
                          <a:spcPts val="0"/>
                        </a:spcAft>
                      </a:pPr>
                      <a:r>
                        <a:rPr lang="en-US" sz="1300">
                          <a:effectLst/>
                        </a:rPr>
                        <a:t>Arizona</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tc>
                <a:tc hMerge="1">
                  <a:txBody>
                    <a:bodyPr/>
                    <a:lstStyle/>
                    <a:p>
                      <a:endParaRPr lang="en-US"/>
                    </a:p>
                  </a:txBody>
                  <a:tcPr/>
                </a:tc>
                <a:tc>
                  <a:txBody>
                    <a:bodyPr/>
                    <a:lstStyle/>
                    <a:p>
                      <a:pPr marL="0" marR="0" algn="ctr">
                        <a:spcBef>
                          <a:spcPts val="0"/>
                        </a:spcBef>
                        <a:spcAft>
                          <a:spcPts val="0"/>
                        </a:spcAft>
                      </a:pPr>
                      <a:r>
                        <a:rPr lang="en-US" sz="1300">
                          <a:effectLst/>
                        </a:rPr>
                        <a:t> </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tc>
                <a:tc gridSpan="2">
                  <a:txBody>
                    <a:bodyPr/>
                    <a:lstStyle/>
                    <a:p>
                      <a:pPr marL="0" marR="0" algn="ctr">
                        <a:spcBef>
                          <a:spcPts val="0"/>
                        </a:spcBef>
                        <a:spcAft>
                          <a:spcPts val="0"/>
                        </a:spcAft>
                      </a:pPr>
                      <a:r>
                        <a:rPr lang="en-US" sz="1300" dirty="0">
                          <a:effectLst/>
                        </a:rPr>
                        <a:t>24 States</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tc>
                <a:tc hMerge="1">
                  <a:txBody>
                    <a:bodyPr/>
                    <a:lstStyle/>
                    <a:p>
                      <a:endParaRPr lang="en-US"/>
                    </a:p>
                  </a:txBody>
                  <a:tcPr/>
                </a:tc>
                <a:extLst>
                  <a:ext uri="{0D108BD9-81ED-4DB2-BD59-A6C34878D82A}">
                    <a16:rowId xmlns:a16="http://schemas.microsoft.com/office/drawing/2014/main" val="406734726"/>
                  </a:ext>
                </a:extLst>
              </a:tr>
              <a:tr h="268042">
                <a:tc vMerge="1">
                  <a:txBody>
                    <a:bodyPr/>
                    <a:lstStyle/>
                    <a:p>
                      <a:endParaRPr lang="en-US"/>
                    </a:p>
                  </a:txBody>
                  <a:tcPr/>
                </a:tc>
                <a:tc>
                  <a:txBody>
                    <a:bodyPr/>
                    <a:lstStyle/>
                    <a:p>
                      <a:pPr marL="0" marR="0" algn="ctr">
                        <a:spcBef>
                          <a:spcPts val="0"/>
                        </a:spcBef>
                        <a:spcAft>
                          <a:spcPts val="0"/>
                        </a:spcAft>
                      </a:pPr>
                      <a:r>
                        <a:rPr lang="en-US" sz="1400" dirty="0">
                          <a:effectLst/>
                        </a:rPr>
                        <a:t>Deaths</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tc>
                <a:tc>
                  <a:txBody>
                    <a:bodyPr/>
                    <a:lstStyle/>
                    <a:p>
                      <a:pPr marL="0" marR="0" algn="ctr">
                        <a:spcBef>
                          <a:spcPts val="0"/>
                        </a:spcBef>
                        <a:spcAft>
                          <a:spcPts val="0"/>
                        </a:spcAft>
                      </a:pPr>
                      <a:r>
                        <a:rPr lang="en-US" sz="1400">
                          <a:effectLst/>
                        </a:rPr>
                        <a:t>Percent</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tc>
                <a:tc>
                  <a:txBody>
                    <a:bodyPr/>
                    <a:lstStyle/>
                    <a:p>
                      <a:pPr marL="0" marR="0" algn="ctr">
                        <a:spcBef>
                          <a:spcPts val="0"/>
                        </a:spcBef>
                        <a:spcAft>
                          <a:spcPts val="0"/>
                        </a:spcAft>
                      </a:pPr>
                      <a:r>
                        <a:rPr lang="en-US" sz="1400">
                          <a:effectLst/>
                        </a:rPr>
                        <a:t> </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tc>
                <a:tc>
                  <a:txBody>
                    <a:bodyPr/>
                    <a:lstStyle/>
                    <a:p>
                      <a:pPr marL="0" marR="0" algn="ctr">
                        <a:spcBef>
                          <a:spcPts val="0"/>
                        </a:spcBef>
                        <a:spcAft>
                          <a:spcPts val="0"/>
                        </a:spcAft>
                      </a:pPr>
                      <a:r>
                        <a:rPr lang="en-US" sz="1400">
                          <a:effectLst/>
                        </a:rPr>
                        <a:t>Deaths</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tc>
                <a:tc>
                  <a:txBody>
                    <a:bodyPr/>
                    <a:lstStyle/>
                    <a:p>
                      <a:pPr marL="0" marR="0" algn="ctr">
                        <a:spcBef>
                          <a:spcPts val="0"/>
                        </a:spcBef>
                        <a:spcAft>
                          <a:spcPts val="0"/>
                        </a:spcAft>
                      </a:pPr>
                      <a:r>
                        <a:rPr lang="en-US" sz="1400">
                          <a:effectLst/>
                        </a:rPr>
                        <a:t>Percent</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tc>
                <a:extLst>
                  <a:ext uri="{0D108BD9-81ED-4DB2-BD59-A6C34878D82A}">
                    <a16:rowId xmlns:a16="http://schemas.microsoft.com/office/drawing/2014/main" val="363474479"/>
                  </a:ext>
                </a:extLst>
              </a:tr>
              <a:tr h="268042">
                <a:tc>
                  <a:txBody>
                    <a:bodyPr/>
                    <a:lstStyle/>
                    <a:p>
                      <a:pPr marL="0" marR="0" algn="ctr">
                        <a:spcBef>
                          <a:spcPts val="0"/>
                        </a:spcBef>
                        <a:spcAft>
                          <a:spcPts val="0"/>
                        </a:spcAft>
                      </a:pPr>
                      <a:r>
                        <a:rPr lang="en-US" sz="1300" cap="all">
                          <a:effectLst/>
                        </a:rPr>
                        <a:t>Unintentionally pulled trigger</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31</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43.1%</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 </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220</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23.9%</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extLst>
                  <a:ext uri="{0D108BD9-81ED-4DB2-BD59-A6C34878D82A}">
                    <a16:rowId xmlns:a16="http://schemas.microsoft.com/office/drawing/2014/main" val="731395827"/>
                  </a:ext>
                </a:extLst>
              </a:tr>
              <a:tr h="268042">
                <a:tc>
                  <a:txBody>
                    <a:bodyPr/>
                    <a:lstStyle/>
                    <a:p>
                      <a:pPr marL="0" marR="0" algn="ctr">
                        <a:spcBef>
                          <a:spcPts val="0"/>
                        </a:spcBef>
                        <a:spcAft>
                          <a:spcPts val="0"/>
                        </a:spcAft>
                      </a:pPr>
                      <a:r>
                        <a:rPr lang="en-US" sz="1300" cap="all">
                          <a:effectLst/>
                        </a:rPr>
                        <a:t>Playing with gun</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dirty="0">
                          <a:effectLst/>
                        </a:rPr>
                        <a:t>25</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34.7%</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 </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340</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36.9%</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extLst>
                  <a:ext uri="{0D108BD9-81ED-4DB2-BD59-A6C34878D82A}">
                    <a16:rowId xmlns:a16="http://schemas.microsoft.com/office/drawing/2014/main" val="2739120090"/>
                  </a:ext>
                </a:extLst>
              </a:tr>
              <a:tr h="268042">
                <a:tc>
                  <a:txBody>
                    <a:bodyPr/>
                    <a:lstStyle/>
                    <a:p>
                      <a:pPr marL="0" marR="0" algn="ctr">
                        <a:spcBef>
                          <a:spcPts val="0"/>
                        </a:spcBef>
                        <a:spcAft>
                          <a:spcPts val="0"/>
                        </a:spcAft>
                      </a:pPr>
                      <a:r>
                        <a:rPr lang="en-US" sz="1300" cap="all">
                          <a:effectLst/>
                        </a:rPr>
                        <a:t>Other context of injury</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dirty="0">
                          <a:effectLst/>
                        </a:rPr>
                        <a:t>24</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dirty="0">
                          <a:effectLst/>
                        </a:rPr>
                        <a:t>33.3%</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 </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251</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27.2%</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extLst>
                  <a:ext uri="{0D108BD9-81ED-4DB2-BD59-A6C34878D82A}">
                    <a16:rowId xmlns:a16="http://schemas.microsoft.com/office/drawing/2014/main" val="2952809976"/>
                  </a:ext>
                </a:extLst>
              </a:tr>
              <a:tr h="268042">
                <a:tc>
                  <a:txBody>
                    <a:bodyPr/>
                    <a:lstStyle/>
                    <a:p>
                      <a:pPr marL="0" marR="0" algn="ctr">
                        <a:spcBef>
                          <a:spcPts val="0"/>
                        </a:spcBef>
                        <a:spcAft>
                          <a:spcPts val="0"/>
                        </a:spcAft>
                      </a:pPr>
                      <a:r>
                        <a:rPr lang="en-US" sz="1300" cap="all">
                          <a:effectLst/>
                        </a:rPr>
                        <a:t>Thought gun was unloaded-other</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21</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dirty="0">
                          <a:effectLst/>
                        </a:rPr>
                        <a:t>29.2%</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 </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129</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14.0%</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extLst>
                  <a:ext uri="{0D108BD9-81ED-4DB2-BD59-A6C34878D82A}">
                    <a16:rowId xmlns:a16="http://schemas.microsoft.com/office/drawing/2014/main" val="3983506762"/>
                  </a:ext>
                </a:extLst>
              </a:tr>
              <a:tr h="268042">
                <a:tc>
                  <a:txBody>
                    <a:bodyPr/>
                    <a:lstStyle/>
                    <a:p>
                      <a:pPr marL="0" marR="0" algn="ctr">
                        <a:spcBef>
                          <a:spcPts val="0"/>
                        </a:spcBef>
                        <a:spcAft>
                          <a:spcPts val="0"/>
                        </a:spcAft>
                      </a:pPr>
                      <a:r>
                        <a:rPr lang="en-US" sz="1300" cap="all">
                          <a:effectLst/>
                        </a:rPr>
                        <a:t>Other mechanism of injury</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19</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dirty="0">
                          <a:effectLst/>
                        </a:rPr>
                        <a:t>26.4%</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 </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197</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21.4%</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extLst>
                  <a:ext uri="{0D108BD9-81ED-4DB2-BD59-A6C34878D82A}">
                    <a16:rowId xmlns:a16="http://schemas.microsoft.com/office/drawing/2014/main" val="4110282622"/>
                  </a:ext>
                </a:extLst>
              </a:tr>
              <a:tr h="373285">
                <a:tc>
                  <a:txBody>
                    <a:bodyPr/>
                    <a:lstStyle/>
                    <a:p>
                      <a:pPr marL="0" marR="0" algn="ctr">
                        <a:spcBef>
                          <a:spcPts val="0"/>
                        </a:spcBef>
                        <a:spcAft>
                          <a:spcPts val="0"/>
                        </a:spcAft>
                      </a:pPr>
                      <a:r>
                        <a:rPr lang="en-US" sz="1300" cap="all" dirty="0">
                          <a:effectLst/>
                        </a:rPr>
                        <a:t>Thought unloaded magazine disengaged</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14</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dirty="0">
                          <a:effectLst/>
                        </a:rPr>
                        <a:t>19.4%</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dirty="0">
                          <a:effectLst/>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67</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dirty="0">
                          <a:effectLst/>
                        </a:rPr>
                        <a:t>7.3%</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extLst>
                  <a:ext uri="{0D108BD9-81ED-4DB2-BD59-A6C34878D82A}">
                    <a16:rowId xmlns:a16="http://schemas.microsoft.com/office/drawing/2014/main" val="2721052041"/>
                  </a:ext>
                </a:extLst>
              </a:tr>
              <a:tr h="268042">
                <a:tc>
                  <a:txBody>
                    <a:bodyPr/>
                    <a:lstStyle/>
                    <a:p>
                      <a:pPr marL="0" marR="0" algn="ctr">
                        <a:spcBef>
                          <a:spcPts val="0"/>
                        </a:spcBef>
                        <a:spcAft>
                          <a:spcPts val="0"/>
                        </a:spcAft>
                      </a:pPr>
                      <a:r>
                        <a:rPr lang="en-US" sz="1300" cap="all">
                          <a:effectLst/>
                        </a:rPr>
                        <a:t>Cleaning gun</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13</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18.1%</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dirty="0">
                          <a:effectLst/>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90</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9.8%</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extLst>
                  <a:ext uri="{0D108BD9-81ED-4DB2-BD59-A6C34878D82A}">
                    <a16:rowId xmlns:a16="http://schemas.microsoft.com/office/drawing/2014/main" val="2507085471"/>
                  </a:ext>
                </a:extLst>
              </a:tr>
              <a:tr h="268042">
                <a:tc>
                  <a:txBody>
                    <a:bodyPr/>
                    <a:lstStyle/>
                    <a:p>
                      <a:pPr marL="0" marR="0" algn="ctr">
                        <a:spcBef>
                          <a:spcPts val="0"/>
                        </a:spcBef>
                        <a:spcAft>
                          <a:spcPts val="0"/>
                        </a:spcAft>
                      </a:pPr>
                      <a:r>
                        <a:rPr lang="en-US" sz="1300" cap="all">
                          <a:effectLst/>
                        </a:rPr>
                        <a:t>Showing gun to others</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9</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12.5%</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dirty="0">
                          <a:effectLst/>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dirty="0">
                          <a:effectLst/>
                        </a:rPr>
                        <a:t>111</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12.0%</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extLst>
                  <a:ext uri="{0D108BD9-81ED-4DB2-BD59-A6C34878D82A}">
                    <a16:rowId xmlns:a16="http://schemas.microsoft.com/office/drawing/2014/main" val="2907979373"/>
                  </a:ext>
                </a:extLst>
              </a:tr>
              <a:tr h="268042">
                <a:tc>
                  <a:txBody>
                    <a:bodyPr/>
                    <a:lstStyle/>
                    <a:p>
                      <a:pPr marL="0" marR="0" algn="ctr">
                        <a:spcBef>
                          <a:spcPts val="0"/>
                        </a:spcBef>
                        <a:spcAft>
                          <a:spcPts val="0"/>
                        </a:spcAft>
                      </a:pPr>
                      <a:r>
                        <a:rPr lang="en-US" sz="1300" cap="all">
                          <a:effectLst/>
                        </a:rPr>
                        <a:t>Gun fired loading/unloading</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8</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11.1%</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 </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dirty="0">
                          <a:effectLst/>
                        </a:rPr>
                        <a:t>47</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5.1%</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extLst>
                  <a:ext uri="{0D108BD9-81ED-4DB2-BD59-A6C34878D82A}">
                    <a16:rowId xmlns:a16="http://schemas.microsoft.com/office/drawing/2014/main" val="2854372519"/>
                  </a:ext>
                </a:extLst>
              </a:tr>
              <a:tr h="268042">
                <a:tc>
                  <a:txBody>
                    <a:bodyPr/>
                    <a:lstStyle/>
                    <a:p>
                      <a:pPr marL="0" marR="0" algn="ctr">
                        <a:spcBef>
                          <a:spcPts val="0"/>
                        </a:spcBef>
                        <a:spcAft>
                          <a:spcPts val="0"/>
                        </a:spcAft>
                      </a:pPr>
                      <a:r>
                        <a:rPr lang="en-US" sz="1300" cap="all">
                          <a:effectLst/>
                        </a:rPr>
                        <a:t>Dropped gun</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dirty="0">
                          <a:effectLst/>
                        </a:rPr>
                        <a:t>4</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5.6%</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 </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dirty="0">
                          <a:effectLst/>
                        </a:rPr>
                        <a:t>52</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5.6%</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extLst>
                  <a:ext uri="{0D108BD9-81ED-4DB2-BD59-A6C34878D82A}">
                    <a16:rowId xmlns:a16="http://schemas.microsoft.com/office/drawing/2014/main" val="3060375400"/>
                  </a:ext>
                </a:extLst>
              </a:tr>
              <a:tr h="268042">
                <a:tc>
                  <a:txBody>
                    <a:bodyPr/>
                    <a:lstStyle/>
                    <a:p>
                      <a:pPr marL="0" marR="0" algn="ctr">
                        <a:spcBef>
                          <a:spcPts val="0"/>
                        </a:spcBef>
                        <a:spcAft>
                          <a:spcPts val="0"/>
                        </a:spcAft>
                      </a:pPr>
                      <a:r>
                        <a:rPr lang="en-US" sz="1300" cap="all">
                          <a:effectLst/>
                        </a:rPr>
                        <a:t>Hunting</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2</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2.8%</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 </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dirty="0">
                          <a:effectLst/>
                        </a:rPr>
                        <a:t>68</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7.4%</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extLst>
                  <a:ext uri="{0D108BD9-81ED-4DB2-BD59-A6C34878D82A}">
                    <a16:rowId xmlns:a16="http://schemas.microsoft.com/office/drawing/2014/main" val="527774592"/>
                  </a:ext>
                </a:extLst>
              </a:tr>
              <a:tr h="268042">
                <a:tc>
                  <a:txBody>
                    <a:bodyPr/>
                    <a:lstStyle/>
                    <a:p>
                      <a:pPr marL="0" marR="0" algn="ctr">
                        <a:spcBef>
                          <a:spcPts val="0"/>
                        </a:spcBef>
                        <a:spcAft>
                          <a:spcPts val="0"/>
                        </a:spcAft>
                      </a:pPr>
                      <a:r>
                        <a:rPr lang="en-US" sz="1300" cap="all">
                          <a:effectLst/>
                        </a:rPr>
                        <a:t>Target shooting</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2</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2.8%</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 </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dirty="0">
                          <a:effectLst/>
                        </a:rPr>
                        <a:t>36</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3.9%</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extLst>
                  <a:ext uri="{0D108BD9-81ED-4DB2-BD59-A6C34878D82A}">
                    <a16:rowId xmlns:a16="http://schemas.microsoft.com/office/drawing/2014/main" val="962869101"/>
                  </a:ext>
                </a:extLst>
              </a:tr>
              <a:tr h="268042">
                <a:tc>
                  <a:txBody>
                    <a:bodyPr/>
                    <a:lstStyle/>
                    <a:p>
                      <a:pPr marL="0" marR="0" algn="ctr">
                        <a:spcBef>
                          <a:spcPts val="0"/>
                        </a:spcBef>
                        <a:spcAft>
                          <a:spcPts val="0"/>
                        </a:spcAft>
                      </a:pPr>
                      <a:r>
                        <a:rPr lang="en-US" sz="1300" cap="all">
                          <a:effectLst/>
                        </a:rPr>
                        <a:t>Gun defect or malfunction</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2</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2.8%</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 </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dirty="0">
                          <a:effectLst/>
                        </a:rPr>
                        <a:t>35</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3.8%</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extLst>
                  <a:ext uri="{0D108BD9-81ED-4DB2-BD59-A6C34878D82A}">
                    <a16:rowId xmlns:a16="http://schemas.microsoft.com/office/drawing/2014/main" val="1273210214"/>
                  </a:ext>
                </a:extLst>
              </a:tr>
              <a:tr h="268042">
                <a:tc>
                  <a:txBody>
                    <a:bodyPr/>
                    <a:lstStyle/>
                    <a:p>
                      <a:pPr marL="0" marR="0" algn="ctr">
                        <a:spcBef>
                          <a:spcPts val="0"/>
                        </a:spcBef>
                        <a:spcAft>
                          <a:spcPts val="0"/>
                        </a:spcAft>
                      </a:pPr>
                      <a:r>
                        <a:rPr lang="en-US" sz="1300" cap="all">
                          <a:effectLst/>
                        </a:rPr>
                        <a:t>Gun mistaken for toy</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2</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2.8%</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 </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dirty="0">
                          <a:effectLst/>
                        </a:rPr>
                        <a:t>27</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dirty="0">
                          <a:effectLst/>
                        </a:rPr>
                        <a:t>2.9%</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extLst>
                  <a:ext uri="{0D108BD9-81ED-4DB2-BD59-A6C34878D82A}">
                    <a16:rowId xmlns:a16="http://schemas.microsoft.com/office/drawing/2014/main" val="1141064069"/>
                  </a:ext>
                </a:extLst>
              </a:tr>
              <a:tr h="268042">
                <a:tc>
                  <a:txBody>
                    <a:bodyPr/>
                    <a:lstStyle/>
                    <a:p>
                      <a:pPr marL="0" marR="0" algn="ctr">
                        <a:spcBef>
                          <a:spcPts val="0"/>
                        </a:spcBef>
                        <a:spcAft>
                          <a:spcPts val="0"/>
                        </a:spcAft>
                      </a:pPr>
                      <a:r>
                        <a:rPr lang="en-US" sz="1300" cap="all">
                          <a:effectLst/>
                        </a:rPr>
                        <a:t>Thought safety was engaged</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dirty="0">
                          <a:effectLst/>
                        </a:rPr>
                        <a:t>0</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0.0%</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 </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a:effectLst/>
                        </a:rPr>
                        <a:t>18</a:t>
                      </a:r>
                      <a:endParaRPr lang="en-US" sz="140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tc>
                  <a:txBody>
                    <a:bodyPr/>
                    <a:lstStyle/>
                    <a:p>
                      <a:pPr marL="0" marR="0" algn="ctr">
                        <a:spcBef>
                          <a:spcPts val="0"/>
                        </a:spcBef>
                        <a:spcAft>
                          <a:spcPts val="0"/>
                        </a:spcAft>
                      </a:pPr>
                      <a:r>
                        <a:rPr lang="en-US" sz="1400" dirty="0">
                          <a:effectLst/>
                        </a:rPr>
                        <a:t>2.0%</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90159" marR="90159" marT="0" marB="0" anchor="ctr"/>
                </a:tc>
                <a:extLst>
                  <a:ext uri="{0D108BD9-81ED-4DB2-BD59-A6C34878D82A}">
                    <a16:rowId xmlns:a16="http://schemas.microsoft.com/office/drawing/2014/main" val="1558402501"/>
                  </a:ext>
                </a:extLst>
              </a:tr>
            </a:tbl>
          </a:graphicData>
        </a:graphic>
      </p:graphicFrame>
      <p:sp>
        <p:nvSpPr>
          <p:cNvPr id="3" name="TextBox 2">
            <a:extLst>
              <a:ext uri="{FF2B5EF4-FFF2-40B4-BE49-F238E27FC236}">
                <a16:creationId xmlns:a16="http://schemas.microsoft.com/office/drawing/2014/main" id="{E7A5ED4B-DFB1-B24C-F30C-8646B283C871}"/>
              </a:ext>
            </a:extLst>
          </p:cNvPr>
          <p:cNvSpPr txBox="1"/>
          <p:nvPr/>
        </p:nvSpPr>
        <p:spPr>
          <a:xfrm>
            <a:off x="1457740" y="552823"/>
            <a:ext cx="8922208" cy="954107"/>
          </a:xfrm>
          <a:prstGeom prst="rect">
            <a:avLst/>
          </a:prstGeom>
          <a:noFill/>
        </p:spPr>
        <p:txBody>
          <a:bodyPr wrap="square" rtlCol="0">
            <a:spAutoFit/>
          </a:bodyPr>
          <a:lstStyle/>
          <a:p>
            <a:r>
              <a:rPr lang="en-US" sz="2800" dirty="0"/>
              <a:t>Unintentional Firearm Deaths by Circumstance, Arizona &amp; 24 States with Available Data, 2015-2019</a:t>
            </a:r>
          </a:p>
        </p:txBody>
      </p:sp>
    </p:spTree>
    <p:extLst>
      <p:ext uri="{BB962C8B-B14F-4D97-AF65-F5344CB8AC3E}">
        <p14:creationId xmlns:p14="http://schemas.microsoft.com/office/powerpoint/2010/main" val="3190596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EAAE0C-BF4B-2605-D0DE-94DA8591FC4E}"/>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rPr>
              <a:t>Total Firearm Deaths by Gender, AZ, 1999-2020</a:t>
            </a:r>
          </a:p>
        </p:txBody>
      </p:sp>
      <p:graphicFrame>
        <p:nvGraphicFramePr>
          <p:cNvPr id="4" name="Content Placeholder 3">
            <a:extLst>
              <a:ext uri="{FF2B5EF4-FFF2-40B4-BE49-F238E27FC236}">
                <a16:creationId xmlns:a16="http://schemas.microsoft.com/office/drawing/2014/main" id="{AD8CB8CB-41D3-18AC-521D-34B1DE88598D}"/>
              </a:ext>
            </a:extLst>
          </p:cNvPr>
          <p:cNvGraphicFramePr>
            <a:graphicFrameLocks noGrp="1"/>
          </p:cNvGraphicFramePr>
          <p:nvPr>
            <p:ph idx="1"/>
            <p:extLst>
              <p:ext uri="{D42A27DB-BD31-4B8C-83A1-F6EECF244321}">
                <p14:modId xmlns:p14="http://schemas.microsoft.com/office/powerpoint/2010/main" val="1320591218"/>
              </p:ext>
            </p:extLst>
          </p:nvPr>
        </p:nvGraphicFramePr>
        <p:xfrm>
          <a:off x="5468389" y="620392"/>
          <a:ext cx="6263640" cy="5504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7711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7A297-730B-F900-0370-A853DB3CC328}"/>
              </a:ext>
            </a:extLst>
          </p:cNvPr>
          <p:cNvSpPr>
            <a:spLocks noGrp="1"/>
          </p:cNvSpPr>
          <p:nvPr>
            <p:ph type="title"/>
          </p:nvPr>
        </p:nvSpPr>
        <p:spPr>
          <a:xfrm>
            <a:off x="870204" y="606564"/>
            <a:ext cx="10451592" cy="1325563"/>
          </a:xfrm>
        </p:spPr>
        <p:txBody>
          <a:bodyPr anchor="ctr">
            <a:normAutofit/>
          </a:bodyPr>
          <a:lstStyle/>
          <a:p>
            <a:pPr algn="ctr"/>
            <a:r>
              <a:rPr lang="en-US" sz="2800" dirty="0"/>
              <a:t>Unintentional Firearm Mortality Rates 1999-2020 vs Household Gun Ownership 1999-2016, 47 States</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CD0211AC-E2B0-FA4B-B8F0-DF1D33D0AF74}"/>
              </a:ext>
            </a:extLst>
          </p:cNvPr>
          <p:cNvGraphicFramePr>
            <a:graphicFrameLocks noGrp="1"/>
          </p:cNvGraphicFramePr>
          <p:nvPr>
            <p:ph idx="1"/>
            <p:extLst>
              <p:ext uri="{D42A27DB-BD31-4B8C-83A1-F6EECF244321}">
                <p14:modId xmlns:p14="http://schemas.microsoft.com/office/powerpoint/2010/main" val="2068454255"/>
              </p:ext>
            </p:extLst>
          </p:nvPr>
        </p:nvGraphicFramePr>
        <p:xfrm>
          <a:off x="1000874" y="2236162"/>
          <a:ext cx="10190252" cy="40152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1811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78D986-4CC8-9184-338E-7B911792D89D}"/>
              </a:ext>
            </a:extLst>
          </p:cNvPr>
          <p:cNvSpPr>
            <a:spLocks noGrp="1"/>
          </p:cNvSpPr>
          <p:nvPr>
            <p:ph type="ctrTitle"/>
          </p:nvPr>
        </p:nvSpPr>
        <p:spPr>
          <a:xfrm>
            <a:off x="1524003" y="1999615"/>
            <a:ext cx="9144000" cy="2764028"/>
          </a:xfrm>
        </p:spPr>
        <p:txBody>
          <a:bodyPr anchor="ctr">
            <a:normAutofit/>
          </a:bodyPr>
          <a:lstStyle/>
          <a:p>
            <a:r>
              <a:rPr lang="en-US" sz="7200" dirty="0"/>
              <a:t>Police Shootings</a:t>
            </a:r>
            <a:br>
              <a:rPr lang="en-US" sz="7200" dirty="0"/>
            </a:br>
            <a:r>
              <a:rPr lang="en-US" sz="4800" i="1" dirty="0"/>
              <a:t>(AKA </a:t>
            </a:r>
            <a:r>
              <a:rPr lang="en-US" sz="4800" dirty="0"/>
              <a:t>Law Enforcement Intervention</a:t>
            </a:r>
            <a:r>
              <a:rPr lang="en-US" sz="4800" i="1" dirty="0"/>
              <a:t>)</a:t>
            </a:r>
          </a:p>
        </p:txBody>
      </p:sp>
      <p:sp>
        <p:nvSpPr>
          <p:cNvPr id="20" name="Rectangle 1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3074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E5378-5968-72AA-834D-637DD6AC5148}"/>
              </a:ext>
            </a:extLst>
          </p:cNvPr>
          <p:cNvSpPr>
            <a:spLocks noGrp="1"/>
          </p:cNvSpPr>
          <p:nvPr>
            <p:ph type="title"/>
          </p:nvPr>
        </p:nvSpPr>
        <p:spPr>
          <a:xfrm>
            <a:off x="870204" y="606564"/>
            <a:ext cx="10451592" cy="1325563"/>
          </a:xfrm>
        </p:spPr>
        <p:txBody>
          <a:bodyPr anchor="ctr">
            <a:normAutofit/>
          </a:bodyPr>
          <a:lstStyle/>
          <a:p>
            <a:pPr algn="ctr"/>
            <a:r>
              <a:rPr lang="en-US" sz="2800" dirty="0"/>
              <a:t>Rates of Police Shootings for 20 States with Reliable Data from NVDRS, 2015-2019</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93384A6E-7D71-2052-87C5-87B15299D0E1}"/>
              </a:ext>
            </a:extLst>
          </p:cNvPr>
          <p:cNvGraphicFramePr>
            <a:graphicFrameLocks noGrp="1"/>
          </p:cNvGraphicFramePr>
          <p:nvPr>
            <p:ph idx="1"/>
            <p:extLst>
              <p:ext uri="{D42A27DB-BD31-4B8C-83A1-F6EECF244321}">
                <p14:modId xmlns:p14="http://schemas.microsoft.com/office/powerpoint/2010/main" val="817654202"/>
              </p:ext>
            </p:extLst>
          </p:nvPr>
        </p:nvGraphicFramePr>
        <p:xfrm>
          <a:off x="1659242" y="2236162"/>
          <a:ext cx="7503046" cy="4374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0488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hart 3">
            <a:extLst>
              <a:ext uri="{FF2B5EF4-FFF2-40B4-BE49-F238E27FC236}">
                <a16:creationId xmlns:a16="http://schemas.microsoft.com/office/drawing/2014/main" id="{8C3E2225-FE4A-B144-8D01-DC47CC4F07F7}"/>
              </a:ext>
            </a:extLst>
          </p:cNvPr>
          <p:cNvGraphicFramePr>
            <a:graphicFrameLocks/>
          </p:cNvGraphicFramePr>
          <p:nvPr>
            <p:extLst>
              <p:ext uri="{D42A27DB-BD31-4B8C-83A1-F6EECF244321}">
                <p14:modId xmlns:p14="http://schemas.microsoft.com/office/powerpoint/2010/main" val="520901770"/>
              </p:ext>
            </p:extLst>
          </p:nvPr>
        </p:nvGraphicFramePr>
        <p:xfrm>
          <a:off x="1000125" y="2384425"/>
          <a:ext cx="5060950" cy="36163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125B30AE-9989-1A48-A384-5DE5A441BC41}"/>
              </a:ext>
            </a:extLst>
          </p:cNvPr>
          <p:cNvGraphicFramePr>
            <a:graphicFrameLocks/>
          </p:cNvGraphicFramePr>
          <p:nvPr>
            <p:extLst>
              <p:ext uri="{D42A27DB-BD31-4B8C-83A1-F6EECF244321}">
                <p14:modId xmlns:p14="http://schemas.microsoft.com/office/powerpoint/2010/main" val="2429062333"/>
              </p:ext>
            </p:extLst>
          </p:nvPr>
        </p:nvGraphicFramePr>
        <p:xfrm>
          <a:off x="6129338" y="2384425"/>
          <a:ext cx="5060950" cy="361632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F3FCB62B-BDF5-2CDF-EFD7-16227005899E}"/>
              </a:ext>
            </a:extLst>
          </p:cNvPr>
          <p:cNvSpPr>
            <a:spLocks noGrp="1"/>
          </p:cNvSpPr>
          <p:nvPr>
            <p:ph type="title"/>
          </p:nvPr>
        </p:nvSpPr>
        <p:spPr>
          <a:xfrm>
            <a:off x="870204" y="606564"/>
            <a:ext cx="10451592" cy="1325563"/>
          </a:xfrm>
        </p:spPr>
        <p:txBody>
          <a:bodyPr anchor="ctr">
            <a:normAutofit/>
          </a:bodyPr>
          <a:lstStyle/>
          <a:p>
            <a:pPr algn="ctr"/>
            <a:r>
              <a:rPr lang="en-US" sz="2800" dirty="0"/>
              <a:t>Rates of Fatal Police Shootings, 10 Largest US Cities, 2015-2021</a:t>
            </a:r>
          </a:p>
        </p:txBody>
      </p:sp>
      <p:sp>
        <p:nvSpPr>
          <p:cNvPr id="6" name="TextBox 5">
            <a:extLst>
              <a:ext uri="{FF2B5EF4-FFF2-40B4-BE49-F238E27FC236}">
                <a16:creationId xmlns:a16="http://schemas.microsoft.com/office/drawing/2014/main" id="{662A823E-EFED-D32D-55F6-9E6CB371B452}"/>
              </a:ext>
            </a:extLst>
          </p:cNvPr>
          <p:cNvSpPr txBox="1"/>
          <p:nvPr/>
        </p:nvSpPr>
        <p:spPr>
          <a:xfrm>
            <a:off x="4029739" y="6260689"/>
            <a:ext cx="2994731" cy="307777"/>
          </a:xfrm>
          <a:prstGeom prst="rect">
            <a:avLst/>
          </a:prstGeom>
          <a:noFill/>
        </p:spPr>
        <p:txBody>
          <a:bodyPr wrap="none" rtlCol="0">
            <a:spAutoFit/>
          </a:bodyPr>
          <a:lstStyle/>
          <a:p>
            <a:r>
              <a:rPr lang="en-US" sz="1400" dirty="0">
                <a:solidFill>
                  <a:schemeClr val="tx1">
                    <a:lumMod val="65000"/>
                    <a:lumOff val="35000"/>
                  </a:schemeClr>
                </a:solidFill>
              </a:rPr>
              <a:t>Sources: MPV; FBI Crime Data Explorer</a:t>
            </a:r>
          </a:p>
        </p:txBody>
      </p:sp>
    </p:spTree>
    <p:extLst>
      <p:ext uri="{BB962C8B-B14F-4D97-AF65-F5344CB8AC3E}">
        <p14:creationId xmlns:p14="http://schemas.microsoft.com/office/powerpoint/2010/main" val="781415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CABDF-FF24-616E-6F1E-7953EE125958}"/>
              </a:ext>
            </a:extLst>
          </p:cNvPr>
          <p:cNvSpPr>
            <a:spLocks noGrp="1"/>
          </p:cNvSpPr>
          <p:nvPr>
            <p:ph type="title"/>
          </p:nvPr>
        </p:nvSpPr>
        <p:spPr>
          <a:xfrm>
            <a:off x="870204" y="606564"/>
            <a:ext cx="10451592" cy="1325563"/>
          </a:xfrm>
        </p:spPr>
        <p:txBody>
          <a:bodyPr anchor="ctr">
            <a:normAutofit/>
          </a:bodyPr>
          <a:lstStyle/>
          <a:p>
            <a:pPr algn="ctr"/>
            <a:r>
              <a:rPr lang="en-US" sz="2800" dirty="0"/>
              <a:t>Rates of Fatal Police Shootings by Three City Police Departments in AZ, 2015-2021</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85337E92-D03C-7B96-F970-DCC190FB7E74}"/>
              </a:ext>
            </a:extLst>
          </p:cNvPr>
          <p:cNvGraphicFramePr>
            <a:graphicFrameLocks noGrp="1"/>
          </p:cNvGraphicFramePr>
          <p:nvPr>
            <p:ph idx="1"/>
            <p:extLst>
              <p:ext uri="{D42A27DB-BD31-4B8C-83A1-F6EECF244321}">
                <p14:modId xmlns:p14="http://schemas.microsoft.com/office/powerpoint/2010/main" val="2629358807"/>
              </p:ext>
            </p:extLst>
          </p:nvPr>
        </p:nvGraphicFramePr>
        <p:xfrm>
          <a:off x="1000874" y="2385390"/>
          <a:ext cx="10190252" cy="36178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9826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80BA1-EC1B-8724-7CE6-B9E2B2C33243}"/>
              </a:ext>
            </a:extLst>
          </p:cNvPr>
          <p:cNvSpPr>
            <a:spLocks noGrp="1"/>
          </p:cNvSpPr>
          <p:nvPr>
            <p:ph type="title"/>
          </p:nvPr>
        </p:nvSpPr>
        <p:spPr>
          <a:xfrm>
            <a:off x="870204" y="606564"/>
            <a:ext cx="10451592" cy="1325563"/>
          </a:xfrm>
        </p:spPr>
        <p:txBody>
          <a:bodyPr anchor="ctr">
            <a:normAutofit/>
          </a:bodyPr>
          <a:lstStyle/>
          <a:p>
            <a:pPr algn="ctr"/>
            <a:r>
              <a:rPr lang="en-US" sz="2800" dirty="0"/>
              <a:t>Trends in Police Shootings, AZ vs US, 2000-2021</a:t>
            </a:r>
            <a:br>
              <a:rPr lang="en-US" sz="4000" dirty="0"/>
            </a:br>
            <a:r>
              <a:rPr lang="en-US" sz="1800" dirty="0"/>
              <a:t>(Source: FatalEncounters.org)</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E402E3F9-02B6-5870-39C9-19F8E10E56FC}"/>
              </a:ext>
            </a:extLst>
          </p:cNvPr>
          <p:cNvGraphicFramePr>
            <a:graphicFrameLocks noGrp="1"/>
          </p:cNvGraphicFramePr>
          <p:nvPr>
            <p:ph idx="1"/>
            <p:extLst>
              <p:ext uri="{D42A27DB-BD31-4B8C-83A1-F6EECF244321}">
                <p14:modId xmlns:p14="http://schemas.microsoft.com/office/powerpoint/2010/main" val="372082990"/>
              </p:ext>
            </p:extLst>
          </p:nvPr>
        </p:nvGraphicFramePr>
        <p:xfrm>
          <a:off x="1000874" y="2385390"/>
          <a:ext cx="10190252" cy="36252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B8B07A58-0425-4385-5C4D-45ADB5815092}"/>
              </a:ext>
            </a:extLst>
          </p:cNvPr>
          <p:cNvSpPr txBox="1"/>
          <p:nvPr/>
        </p:nvSpPr>
        <p:spPr>
          <a:xfrm>
            <a:off x="5678530" y="3121223"/>
            <a:ext cx="3427798" cy="307777"/>
          </a:xfrm>
          <a:prstGeom prst="rect">
            <a:avLst/>
          </a:prstGeom>
          <a:noFill/>
        </p:spPr>
        <p:txBody>
          <a:bodyPr wrap="none" rtlCol="0">
            <a:spAutoFit/>
          </a:bodyPr>
          <a:lstStyle/>
          <a:p>
            <a:r>
              <a:rPr lang="en-US" sz="1400" b="1" dirty="0">
                <a:solidFill>
                  <a:schemeClr val="accent2"/>
                </a:solidFill>
              </a:rPr>
              <a:t>AZ Annual percent change = 4.0%, p &lt; 0.001</a:t>
            </a:r>
          </a:p>
        </p:txBody>
      </p:sp>
    </p:spTree>
    <p:extLst>
      <p:ext uri="{BB962C8B-B14F-4D97-AF65-F5344CB8AC3E}">
        <p14:creationId xmlns:p14="http://schemas.microsoft.com/office/powerpoint/2010/main" val="3225948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78D986-4CC8-9184-338E-7B911792D89D}"/>
              </a:ext>
            </a:extLst>
          </p:cNvPr>
          <p:cNvSpPr>
            <a:spLocks noGrp="1"/>
          </p:cNvSpPr>
          <p:nvPr>
            <p:ph type="ctrTitle"/>
          </p:nvPr>
        </p:nvSpPr>
        <p:spPr>
          <a:xfrm>
            <a:off x="1524003" y="1999615"/>
            <a:ext cx="9144000" cy="2764028"/>
          </a:xfrm>
        </p:spPr>
        <p:txBody>
          <a:bodyPr anchor="ctr">
            <a:normAutofit/>
          </a:bodyPr>
          <a:lstStyle/>
          <a:p>
            <a:r>
              <a:rPr lang="en-US" sz="6600" dirty="0"/>
              <a:t>Gun Law Status &amp; Impacts</a:t>
            </a:r>
          </a:p>
        </p:txBody>
      </p:sp>
      <p:sp>
        <p:nvSpPr>
          <p:cNvPr id="20" name="Rectangle 1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35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2F601-6896-EA67-9542-5DEA8CDFCD7A}"/>
              </a:ext>
            </a:extLst>
          </p:cNvPr>
          <p:cNvSpPr>
            <a:spLocks noGrp="1"/>
          </p:cNvSpPr>
          <p:nvPr>
            <p:ph type="title"/>
          </p:nvPr>
        </p:nvSpPr>
        <p:spPr>
          <a:xfrm>
            <a:off x="870204" y="606564"/>
            <a:ext cx="10451592" cy="1325563"/>
          </a:xfrm>
        </p:spPr>
        <p:txBody>
          <a:bodyPr anchor="ctr">
            <a:normAutofit/>
          </a:bodyPr>
          <a:lstStyle/>
          <a:p>
            <a:pPr algn="ctr"/>
            <a:r>
              <a:rPr lang="en-US" sz="2400" dirty="0"/>
              <a:t>Giffords Ratings of State Gun Laws from Strongest (A) to Weakest (F), 2021 </a:t>
            </a:r>
            <a:br>
              <a:rPr lang="en-US" sz="2800" dirty="0"/>
            </a:br>
            <a:r>
              <a:rPr lang="en-US" sz="2000" dirty="0"/>
              <a:t>(Giffords Law Center)</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cx4="http://schemas.microsoft.com/office/drawing/2016/5/10/chartex">
        <mc:Choice Requires="cx4">
          <p:graphicFrame>
            <p:nvGraphicFramePr>
              <p:cNvPr id="4" name="Content Placeholder 3">
                <a:extLst>
                  <a:ext uri="{FF2B5EF4-FFF2-40B4-BE49-F238E27FC236}">
                    <a16:creationId xmlns:a16="http://schemas.microsoft.com/office/drawing/2014/main" id="{99C17065-D413-0756-6CCC-5B71A179E92D}"/>
                  </a:ext>
                </a:extLst>
              </p:cNvPr>
              <p:cNvGraphicFramePr>
                <a:graphicFrameLocks noGrp="1"/>
              </p:cNvGraphicFramePr>
              <p:nvPr>
                <p:ph idx="1"/>
                <p:extLst>
                  <p:ext uri="{D42A27DB-BD31-4B8C-83A1-F6EECF244321}">
                    <p14:modId xmlns:p14="http://schemas.microsoft.com/office/powerpoint/2010/main" val="962182091"/>
                  </p:ext>
                </p:extLst>
              </p:nvPr>
            </p:nvGraphicFramePr>
            <p:xfrm>
              <a:off x="1252041" y="2236162"/>
              <a:ext cx="10190252" cy="4015274"/>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Content Placeholder 3">
                <a:extLst>
                  <a:ext uri="{FF2B5EF4-FFF2-40B4-BE49-F238E27FC236}">
                    <a16:creationId xmlns:a16="http://schemas.microsoft.com/office/drawing/2014/main" id="{99C17065-D413-0756-6CCC-5B71A179E92D}"/>
                  </a:ext>
                </a:extLst>
              </p:cNvPr>
              <p:cNvPicPr>
                <a:picLocks noGrp="1" noRot="1" noChangeAspect="1" noMove="1" noResize="1" noEditPoints="1" noAdjustHandles="1" noChangeArrowheads="1" noChangeShapeType="1"/>
              </p:cNvPicPr>
              <p:nvPr/>
            </p:nvPicPr>
            <p:blipFill>
              <a:blip r:embed="rId4"/>
              <a:stretch>
                <a:fillRect/>
              </a:stretch>
            </p:blipFill>
            <p:spPr>
              <a:xfrm>
                <a:off x="1252041" y="2236162"/>
                <a:ext cx="10190252" cy="4015274"/>
              </a:xfrm>
              <a:prstGeom prst="rect">
                <a:avLst/>
              </a:prstGeom>
            </p:spPr>
          </p:pic>
        </mc:Fallback>
      </mc:AlternateContent>
    </p:spTree>
    <p:extLst>
      <p:ext uri="{BB962C8B-B14F-4D97-AF65-F5344CB8AC3E}">
        <p14:creationId xmlns:p14="http://schemas.microsoft.com/office/powerpoint/2010/main" val="31347410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3DAFB4D8-64E4-2693-54E9-5B479498F3A8}"/>
              </a:ext>
            </a:extLst>
          </p:cNvPr>
          <p:cNvGraphicFramePr>
            <a:graphicFrameLocks/>
          </p:cNvGraphicFramePr>
          <p:nvPr>
            <p:extLst>
              <p:ext uri="{D42A27DB-BD31-4B8C-83A1-F6EECF244321}">
                <p14:modId xmlns:p14="http://schemas.microsoft.com/office/powerpoint/2010/main" val="2187314774"/>
              </p:ext>
            </p:extLst>
          </p:nvPr>
        </p:nvGraphicFramePr>
        <p:xfrm>
          <a:off x="3686175" y="371789"/>
          <a:ext cx="5156374" cy="633046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B1B3B3C-9FA6-5C5E-D83D-FEF74A0A49A2}"/>
              </a:ext>
            </a:extLst>
          </p:cNvPr>
          <p:cNvSpPr txBox="1"/>
          <p:nvPr/>
        </p:nvSpPr>
        <p:spPr>
          <a:xfrm>
            <a:off x="5529032" y="5345723"/>
            <a:ext cx="735330" cy="307777"/>
          </a:xfrm>
          <a:prstGeom prst="rect">
            <a:avLst/>
          </a:prstGeom>
          <a:noFill/>
        </p:spPr>
        <p:txBody>
          <a:bodyPr wrap="none" rtlCol="0">
            <a:spAutoFit/>
          </a:bodyPr>
          <a:lstStyle/>
          <a:p>
            <a:r>
              <a:rPr lang="en-US" sz="1400" dirty="0"/>
              <a:t>Arizona</a:t>
            </a:r>
          </a:p>
        </p:txBody>
      </p:sp>
      <p:sp>
        <p:nvSpPr>
          <p:cNvPr id="5" name="TextBox 4">
            <a:extLst>
              <a:ext uri="{FF2B5EF4-FFF2-40B4-BE49-F238E27FC236}">
                <a16:creationId xmlns:a16="http://schemas.microsoft.com/office/drawing/2014/main" id="{D7790A5C-9DB1-F128-34AF-6C80BCE6668A}"/>
              </a:ext>
            </a:extLst>
          </p:cNvPr>
          <p:cNvSpPr txBox="1"/>
          <p:nvPr/>
        </p:nvSpPr>
        <p:spPr>
          <a:xfrm>
            <a:off x="864158" y="558461"/>
            <a:ext cx="2822017" cy="2677656"/>
          </a:xfrm>
          <a:prstGeom prst="rect">
            <a:avLst/>
          </a:prstGeom>
          <a:noFill/>
        </p:spPr>
        <p:txBody>
          <a:bodyPr wrap="square" rtlCol="0">
            <a:spAutoFit/>
          </a:bodyPr>
          <a:lstStyle/>
          <a:p>
            <a:r>
              <a:rPr lang="en-US" sz="2800" dirty="0"/>
              <a:t>Everytown Research State</a:t>
            </a:r>
          </a:p>
          <a:p>
            <a:r>
              <a:rPr lang="en-US" sz="2800" dirty="0"/>
              <a:t>Gun Law Rating Scores Based</a:t>
            </a:r>
          </a:p>
          <a:p>
            <a:r>
              <a:rPr lang="en-US" sz="2800" dirty="0"/>
              <a:t>On 50 Key Gun Policies</a:t>
            </a:r>
          </a:p>
        </p:txBody>
      </p:sp>
    </p:spTree>
    <p:extLst>
      <p:ext uri="{BB962C8B-B14F-4D97-AF65-F5344CB8AC3E}">
        <p14:creationId xmlns:p14="http://schemas.microsoft.com/office/powerpoint/2010/main" val="33366796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839A2-5E9B-5820-6AE7-693590523E25}"/>
              </a:ext>
            </a:extLst>
          </p:cNvPr>
          <p:cNvSpPr>
            <a:spLocks noGrp="1"/>
          </p:cNvSpPr>
          <p:nvPr>
            <p:ph type="title"/>
          </p:nvPr>
        </p:nvSpPr>
        <p:spPr>
          <a:xfrm>
            <a:off x="870204" y="606564"/>
            <a:ext cx="10451592" cy="1325563"/>
          </a:xfrm>
        </p:spPr>
        <p:txBody>
          <a:bodyPr anchor="ctr">
            <a:normAutofit/>
          </a:bodyPr>
          <a:lstStyle/>
          <a:p>
            <a:pPr algn="ctr"/>
            <a:r>
              <a:rPr lang="en-US" sz="2800" dirty="0"/>
              <a:t>Overall Firearm Mortality Rates Among </a:t>
            </a:r>
            <a:r>
              <a:rPr lang="en-US" sz="2800" dirty="0">
                <a:solidFill>
                  <a:srgbClr val="FF0000"/>
                </a:solidFill>
              </a:rPr>
              <a:t>Everytown's</a:t>
            </a:r>
            <a:r>
              <a:rPr lang="en-US" sz="2800" dirty="0"/>
              <a:t> 14 States with the Weakest Gun Laws vs. 8 States with the Strongest Gun Laws by Gender, Race/Ethnicity, 1999-2020</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5293C1DD-C5D2-CB19-436B-D293399702D2}"/>
              </a:ext>
            </a:extLst>
          </p:cNvPr>
          <p:cNvGraphicFramePr>
            <a:graphicFrameLocks noGrp="1"/>
          </p:cNvGraphicFramePr>
          <p:nvPr>
            <p:ph idx="1"/>
            <p:extLst>
              <p:ext uri="{D42A27DB-BD31-4B8C-83A1-F6EECF244321}">
                <p14:modId xmlns:p14="http://schemas.microsoft.com/office/powerpoint/2010/main" val="2645808322"/>
              </p:ext>
            </p:extLst>
          </p:nvPr>
        </p:nvGraphicFramePr>
        <p:xfrm>
          <a:off x="1000874" y="2385389"/>
          <a:ext cx="10190252"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3317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D5235-DBDB-8C7B-A84F-075EF6EC02B0}"/>
              </a:ext>
            </a:extLst>
          </p:cNvPr>
          <p:cNvSpPr>
            <a:spLocks noGrp="1"/>
          </p:cNvSpPr>
          <p:nvPr>
            <p:ph type="title"/>
          </p:nvPr>
        </p:nvSpPr>
        <p:spPr>
          <a:xfrm>
            <a:off x="447122" y="606564"/>
            <a:ext cx="11194417" cy="1325563"/>
          </a:xfrm>
        </p:spPr>
        <p:txBody>
          <a:bodyPr anchor="ctr">
            <a:normAutofit/>
          </a:bodyPr>
          <a:lstStyle/>
          <a:p>
            <a:pPr algn="ctr"/>
            <a:r>
              <a:rPr lang="en-US" sz="2800" dirty="0"/>
              <a:t>Numbers &amp; Rates of Total Firearm Deaths per 100,000 by County, 1999-2020</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Content Placeholder 6">
            <a:extLst>
              <a:ext uri="{FF2B5EF4-FFF2-40B4-BE49-F238E27FC236}">
                <a16:creationId xmlns:a16="http://schemas.microsoft.com/office/drawing/2014/main" id="{E8517949-E2BC-2546-9365-71B631B8F794}"/>
              </a:ext>
            </a:extLst>
          </p:cNvPr>
          <p:cNvGraphicFramePr>
            <a:graphicFrameLocks noGrp="1"/>
          </p:cNvGraphicFramePr>
          <p:nvPr>
            <p:ph idx="1"/>
            <p:extLst>
              <p:ext uri="{D42A27DB-BD31-4B8C-83A1-F6EECF244321}">
                <p14:modId xmlns:p14="http://schemas.microsoft.com/office/powerpoint/2010/main" val="3205037917"/>
              </p:ext>
            </p:extLst>
          </p:nvPr>
        </p:nvGraphicFramePr>
        <p:xfrm>
          <a:off x="5471886" y="2236162"/>
          <a:ext cx="5881913" cy="4351338"/>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cx4="http://schemas.microsoft.com/office/drawing/2016/5/10/chartex">
        <mc:Choice Requires="cx4">
          <p:graphicFrame>
            <p:nvGraphicFramePr>
              <p:cNvPr id="3" name="Chart 2">
                <a:extLst>
                  <a:ext uri="{FF2B5EF4-FFF2-40B4-BE49-F238E27FC236}">
                    <a16:creationId xmlns:a16="http://schemas.microsoft.com/office/drawing/2014/main" id="{8B72AA50-95AA-8485-8FFE-D28671F7D599}"/>
                  </a:ext>
                </a:extLst>
              </p:cNvPr>
              <p:cNvGraphicFramePr/>
              <p:nvPr>
                <p:extLst>
                  <p:ext uri="{D42A27DB-BD31-4B8C-83A1-F6EECF244321}">
                    <p14:modId xmlns:p14="http://schemas.microsoft.com/office/powerpoint/2010/main" val="2317947426"/>
                  </p:ext>
                </p:extLst>
              </p:nvPr>
            </p:nvGraphicFramePr>
            <p:xfrm>
              <a:off x="797021" y="2236162"/>
              <a:ext cx="4341587" cy="4454159"/>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3" name="Chart 2">
                <a:extLst>
                  <a:ext uri="{FF2B5EF4-FFF2-40B4-BE49-F238E27FC236}">
                    <a16:creationId xmlns:a16="http://schemas.microsoft.com/office/drawing/2014/main" id="{8B72AA50-95AA-8485-8FFE-D28671F7D599}"/>
                  </a:ext>
                </a:extLst>
              </p:cNvPr>
              <p:cNvPicPr>
                <a:picLocks noGrp="1" noRot="1" noChangeAspect="1" noMove="1" noResize="1" noEditPoints="1" noAdjustHandles="1" noChangeArrowheads="1" noChangeShapeType="1"/>
              </p:cNvPicPr>
              <p:nvPr/>
            </p:nvPicPr>
            <p:blipFill>
              <a:blip r:embed="rId5"/>
              <a:stretch>
                <a:fillRect/>
              </a:stretch>
            </p:blipFill>
            <p:spPr>
              <a:xfrm>
                <a:off x="797021" y="2236162"/>
                <a:ext cx="4341587" cy="4454159"/>
              </a:xfrm>
              <a:prstGeom prst="rect">
                <a:avLst/>
              </a:prstGeom>
            </p:spPr>
          </p:pic>
        </mc:Fallback>
      </mc:AlternateContent>
    </p:spTree>
    <p:extLst>
      <p:ext uri="{BB962C8B-B14F-4D97-AF65-F5344CB8AC3E}">
        <p14:creationId xmlns:p14="http://schemas.microsoft.com/office/powerpoint/2010/main" val="29836735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78D986-4CC8-9184-338E-7B911792D89D}"/>
              </a:ext>
            </a:extLst>
          </p:cNvPr>
          <p:cNvSpPr>
            <a:spLocks noGrp="1"/>
          </p:cNvSpPr>
          <p:nvPr>
            <p:ph type="ctrTitle"/>
          </p:nvPr>
        </p:nvSpPr>
        <p:spPr>
          <a:xfrm>
            <a:off x="1524003" y="1999615"/>
            <a:ext cx="9144000" cy="2764028"/>
          </a:xfrm>
        </p:spPr>
        <p:txBody>
          <a:bodyPr anchor="ctr">
            <a:normAutofit/>
          </a:bodyPr>
          <a:lstStyle/>
          <a:p>
            <a:r>
              <a:rPr lang="en-US" sz="7200" dirty="0"/>
              <a:t>Policy Options</a:t>
            </a:r>
          </a:p>
        </p:txBody>
      </p:sp>
      <p:sp>
        <p:nvSpPr>
          <p:cNvPr id="20" name="Rectangle 1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49182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699CD0-A2ED-CFA0-3277-F96265A35FFF}"/>
              </a:ext>
            </a:extLst>
          </p:cNvPr>
          <p:cNvPicPr>
            <a:picLocks noChangeAspect="1"/>
          </p:cNvPicPr>
          <p:nvPr/>
        </p:nvPicPr>
        <p:blipFill>
          <a:blip r:embed="rId3"/>
          <a:stretch>
            <a:fillRect/>
          </a:stretch>
        </p:blipFill>
        <p:spPr>
          <a:xfrm>
            <a:off x="1281911" y="685031"/>
            <a:ext cx="4293368" cy="5612246"/>
          </a:xfrm>
          <a:prstGeom prst="rect">
            <a:avLst/>
          </a:prstGeom>
        </p:spPr>
      </p:pic>
      <p:pic>
        <p:nvPicPr>
          <p:cNvPr id="1025" name="Picture 1" descr="page16image62126720">
            <a:extLst>
              <a:ext uri="{FF2B5EF4-FFF2-40B4-BE49-F238E27FC236}">
                <a16:creationId xmlns:a16="http://schemas.microsoft.com/office/drawing/2014/main" id="{59537324-AB98-DDEF-9859-12B190BBE36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88972" y="643467"/>
            <a:ext cx="5383382" cy="58356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e1image55844928">
            <a:extLst>
              <a:ext uri="{FF2B5EF4-FFF2-40B4-BE49-F238E27FC236}">
                <a16:creationId xmlns:a16="http://schemas.microsoft.com/office/drawing/2014/main" id="{6D336A1F-6AC0-AA46-3AD4-14166D8C64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946" y="41564"/>
            <a:ext cx="393700" cy="279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E6ECCB1-873C-A349-AFEF-821E698AEB39}"/>
              </a:ext>
            </a:extLst>
          </p:cNvPr>
          <p:cNvSpPr txBox="1"/>
          <p:nvPr/>
        </p:nvSpPr>
        <p:spPr>
          <a:xfrm>
            <a:off x="1404098" y="366468"/>
            <a:ext cx="4048994" cy="276999"/>
          </a:xfrm>
          <a:prstGeom prst="rect">
            <a:avLst/>
          </a:prstGeom>
          <a:noFill/>
        </p:spPr>
        <p:txBody>
          <a:bodyPr wrap="none" rtlCol="0">
            <a:spAutoFit/>
          </a:bodyPr>
          <a:lstStyle/>
          <a:p>
            <a:r>
              <a:rPr lang="en-US" sz="1200" dirty="0">
                <a:hlinkClick r:id="rId6"/>
              </a:rPr>
              <a:t>https://www.rand.org/pubs/research_reports/RRA243-4.html</a:t>
            </a:r>
            <a:r>
              <a:rPr lang="en-US" sz="1200" dirty="0"/>
              <a:t> </a:t>
            </a:r>
          </a:p>
        </p:txBody>
      </p:sp>
    </p:spTree>
    <p:extLst>
      <p:ext uri="{BB962C8B-B14F-4D97-AF65-F5344CB8AC3E}">
        <p14:creationId xmlns:p14="http://schemas.microsoft.com/office/powerpoint/2010/main" val="21431948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6F6A608-4CCB-4D48-BF00-4A579AC8C5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F84BC036-CADA-49BB-8D47-EC2CAA139C90}"/>
              </a:ext>
            </a:extLst>
          </p:cNvPr>
          <p:cNvSpPr txBox="1">
            <a:spLocks/>
          </p:cNvSpPr>
          <p:nvPr/>
        </p:nvSpPr>
        <p:spPr>
          <a:xfrm>
            <a:off x="990600" y="642926"/>
            <a:ext cx="3276600" cy="5572141"/>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00" dirty="0">
                <a:latin typeface="+mn-lt"/>
              </a:rPr>
              <a:t>Pass Child Access Prevention (CAP) and safe storage laws.</a:t>
            </a:r>
          </a:p>
          <a:p>
            <a:endParaRPr lang="en-US" sz="2100" dirty="0">
              <a:latin typeface="+mn-lt"/>
            </a:endParaRPr>
          </a:p>
          <a:p>
            <a:r>
              <a:rPr lang="en-US" sz="1800" b="1" dirty="0"/>
              <a:t>CAP laws</a:t>
            </a:r>
            <a:r>
              <a:rPr lang="en-US" sz="1800" dirty="0"/>
              <a:t>: make adults criminally liable for negligently storing or recklessly providing children with access to firearms </a:t>
            </a:r>
          </a:p>
          <a:p>
            <a:endParaRPr lang="en-US" sz="1800" dirty="0"/>
          </a:p>
          <a:p>
            <a:r>
              <a:rPr lang="en-US" sz="1800" b="1" dirty="0"/>
              <a:t>Safe storage laws</a:t>
            </a:r>
            <a:r>
              <a:rPr lang="en-US" sz="1800" dirty="0"/>
              <a:t>: require guns to be stored locked and unloaded when a child (or other person prevented from having a gun) is in a home</a:t>
            </a:r>
          </a:p>
          <a:p>
            <a:br>
              <a:rPr lang="en-US" sz="2100" dirty="0">
                <a:latin typeface="+mn-lt"/>
              </a:rPr>
            </a:br>
            <a:br>
              <a:rPr lang="en-US" sz="2100" dirty="0">
                <a:latin typeface="+mn-lt"/>
              </a:rPr>
            </a:br>
            <a:br>
              <a:rPr lang="en-US" sz="2100" dirty="0">
                <a:latin typeface="+mn-lt"/>
              </a:rPr>
            </a:br>
            <a:endParaRPr lang="en-US" sz="2100" dirty="0"/>
          </a:p>
        </p:txBody>
      </p:sp>
      <p:sp>
        <p:nvSpPr>
          <p:cNvPr id="6" name="Title 1">
            <a:extLst>
              <a:ext uri="{FF2B5EF4-FFF2-40B4-BE49-F238E27FC236}">
                <a16:creationId xmlns:a16="http://schemas.microsoft.com/office/drawing/2014/main" id="{18F2D37E-F5F7-AC2C-253D-0CFA6FE72399}"/>
              </a:ext>
            </a:extLst>
          </p:cNvPr>
          <p:cNvSpPr>
            <a:spLocks noGrp="1"/>
          </p:cNvSpPr>
          <p:nvPr>
            <p:ph type="title"/>
          </p:nvPr>
        </p:nvSpPr>
        <p:spPr>
          <a:xfrm>
            <a:off x="4856988" y="665128"/>
            <a:ext cx="3276600" cy="5572141"/>
          </a:xfrm>
        </p:spPr>
        <p:txBody>
          <a:bodyPr anchor="t">
            <a:noAutofit/>
          </a:bodyPr>
          <a:lstStyle/>
          <a:p>
            <a:r>
              <a:rPr lang="en-US" sz="2100" dirty="0">
                <a:effectLst/>
                <a:latin typeface="+mn-lt"/>
              </a:rPr>
              <a:t>Repeal stand-your-ground (“shoot first”) laws.</a:t>
            </a:r>
            <a:br>
              <a:rPr lang="en-US" sz="2100" dirty="0">
                <a:effectLst/>
                <a:latin typeface="+mn-lt"/>
              </a:rPr>
            </a:br>
            <a:br>
              <a:rPr lang="en-US" sz="2100" dirty="0">
                <a:latin typeface="+mn-lt"/>
              </a:rPr>
            </a:br>
            <a:r>
              <a:rPr lang="en-US" sz="1800" b="1" dirty="0"/>
              <a:t>Stand-your-ground laws</a:t>
            </a:r>
            <a:r>
              <a:rPr lang="en-US" sz="1800" dirty="0"/>
              <a:t>: allow individuals to legally shoot and kill someone if they are intimidated, even if they could retreat and if they started the confrontation</a:t>
            </a:r>
            <a:br>
              <a:rPr lang="en-US" sz="1800" dirty="0">
                <a:latin typeface="+mn-lt"/>
              </a:rPr>
            </a:br>
            <a:br>
              <a:rPr lang="en-US" sz="2100" dirty="0"/>
            </a:br>
            <a:br>
              <a:rPr lang="en-US" sz="2100" b="1" dirty="0">
                <a:effectLst/>
                <a:latin typeface="Arial" panose="020B0604020202020204" pitchFamily="34" charset="0"/>
              </a:rPr>
            </a:br>
            <a:br>
              <a:rPr lang="en-US" sz="2100" dirty="0">
                <a:effectLst/>
              </a:rPr>
            </a:br>
            <a:endParaRPr lang="en-US" sz="2100" dirty="0"/>
          </a:p>
        </p:txBody>
      </p:sp>
      <p:sp>
        <p:nvSpPr>
          <p:cNvPr id="8" name="Title 1">
            <a:extLst>
              <a:ext uri="{FF2B5EF4-FFF2-40B4-BE49-F238E27FC236}">
                <a16:creationId xmlns:a16="http://schemas.microsoft.com/office/drawing/2014/main" id="{CC124A0C-AFB3-7D1D-3C0C-EBF80E8ABE25}"/>
              </a:ext>
            </a:extLst>
          </p:cNvPr>
          <p:cNvSpPr txBox="1">
            <a:spLocks/>
          </p:cNvSpPr>
          <p:nvPr/>
        </p:nvSpPr>
        <p:spPr>
          <a:xfrm>
            <a:off x="8617458" y="642925"/>
            <a:ext cx="3276600" cy="557214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00" dirty="0">
                <a:latin typeface="+mn-lt"/>
              </a:rPr>
              <a:t>Pass requirements for a background check and/or permit to purchase a firearm.</a:t>
            </a:r>
            <a:br>
              <a:rPr lang="en-US" sz="2100" b="1" dirty="0">
                <a:latin typeface="Arial" panose="020B0604020202020204" pitchFamily="34" charset="0"/>
              </a:rPr>
            </a:br>
            <a:br>
              <a:rPr lang="en-US" sz="2100" dirty="0"/>
            </a:br>
            <a:r>
              <a:rPr lang="en-US" sz="1800" b="1" dirty="0"/>
              <a:t>Background checks laws</a:t>
            </a:r>
            <a:r>
              <a:rPr lang="en-US" sz="1800" dirty="0"/>
              <a:t>: </a:t>
            </a:r>
            <a:r>
              <a:rPr lang="en-US" sz="1800" dirty="0">
                <a:effectLst/>
                <a:ea typeface="Arial" panose="020B0604020202020204" pitchFamily="34" charset="0"/>
              </a:rPr>
              <a:t>require a background check for handgun purchases at the point of sale and/or require a background check for a permit to purchase a handgun</a:t>
            </a:r>
            <a:r>
              <a:rPr lang="en-US" sz="1800" dirty="0">
                <a:ea typeface="Arial" panose="020B0604020202020204" pitchFamily="34" charset="0"/>
              </a:rPr>
              <a:t>. These laws are very popular (93% in support of requiring background checks on all sales).</a:t>
            </a:r>
            <a:br>
              <a:rPr lang="en-US" sz="2100" b="1" dirty="0">
                <a:latin typeface="Arial" panose="020B0604020202020204" pitchFamily="34" charset="0"/>
              </a:rPr>
            </a:br>
            <a:br>
              <a:rPr lang="en-US" sz="2100" dirty="0"/>
            </a:br>
            <a:endParaRPr lang="en-US" sz="2100" dirty="0"/>
          </a:p>
        </p:txBody>
      </p:sp>
      <p:pic>
        <p:nvPicPr>
          <p:cNvPr id="10" name="Picture 9">
            <a:extLst>
              <a:ext uri="{FF2B5EF4-FFF2-40B4-BE49-F238E27FC236}">
                <a16:creationId xmlns:a16="http://schemas.microsoft.com/office/drawing/2014/main" id="{CF30620E-12C5-1FC6-D51D-C81DEDA06C5F}"/>
              </a:ext>
            </a:extLst>
          </p:cNvPr>
          <p:cNvPicPr>
            <a:picLocks noChangeAspect="1"/>
          </p:cNvPicPr>
          <p:nvPr/>
        </p:nvPicPr>
        <p:blipFill>
          <a:blip r:embed="rId3"/>
          <a:stretch>
            <a:fillRect/>
          </a:stretch>
        </p:blipFill>
        <p:spPr>
          <a:xfrm>
            <a:off x="949071" y="4453733"/>
            <a:ext cx="2794000" cy="2082800"/>
          </a:xfrm>
          <a:prstGeom prst="rect">
            <a:avLst/>
          </a:prstGeom>
        </p:spPr>
      </p:pic>
      <p:pic>
        <p:nvPicPr>
          <p:cNvPr id="2052" name="Picture 4" descr="90955175-stand-your-ground-law • KKFI">
            <a:extLst>
              <a:ext uri="{FF2B5EF4-FFF2-40B4-BE49-F238E27FC236}">
                <a16:creationId xmlns:a16="http://schemas.microsoft.com/office/drawing/2014/main" id="{7DE3579C-7ED5-3933-94EC-1647727FE0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699" t="16050" r="8494" b="16050"/>
          <a:stretch/>
        </p:blipFill>
        <p:spPr bwMode="auto">
          <a:xfrm>
            <a:off x="4733671" y="3587998"/>
            <a:ext cx="3465576" cy="29485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ational Instant Criminal Background Check System - Wikipedia">
            <a:extLst>
              <a:ext uri="{FF2B5EF4-FFF2-40B4-BE49-F238E27FC236}">
                <a16:creationId xmlns:a16="http://schemas.microsoft.com/office/drawing/2014/main" id="{FE16C055-AE0F-25B3-381C-524FC3AA58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9695" y="4284407"/>
            <a:ext cx="2252125" cy="225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8262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6F6A608-4CCB-4D48-BF00-4A579AC8C5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F84BC036-CADA-49BB-8D47-EC2CAA139C90}"/>
              </a:ext>
            </a:extLst>
          </p:cNvPr>
          <p:cNvSpPr txBox="1">
            <a:spLocks/>
          </p:cNvSpPr>
          <p:nvPr/>
        </p:nvSpPr>
        <p:spPr>
          <a:xfrm>
            <a:off x="990600" y="642926"/>
            <a:ext cx="4055533" cy="3085337"/>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00" dirty="0">
                <a:latin typeface="+mn-lt"/>
              </a:rPr>
              <a:t>Pass permit requirements for anybody carrying a concealed firearm in public</a:t>
            </a:r>
          </a:p>
          <a:p>
            <a:endParaRPr lang="en-US" sz="2100" dirty="0">
              <a:latin typeface="+mn-lt"/>
            </a:endParaRPr>
          </a:p>
          <a:p>
            <a:r>
              <a:rPr lang="en-US" sz="1800" b="1" dirty="0"/>
              <a:t>Concealed carry permitting</a:t>
            </a:r>
            <a:r>
              <a:rPr lang="en-US" sz="1800" dirty="0"/>
              <a:t>: these laws require individuals to have a permit to carry a loaded and concealed handgun in public. Arizona is a “shall-issue” state, meaning that anybody who meets state requirements to own a gun can be issued a concealed carry permit. </a:t>
            </a:r>
            <a:endParaRPr lang="en-US" sz="2100" dirty="0"/>
          </a:p>
        </p:txBody>
      </p:sp>
      <p:sp>
        <p:nvSpPr>
          <p:cNvPr id="6" name="Title 1">
            <a:extLst>
              <a:ext uri="{FF2B5EF4-FFF2-40B4-BE49-F238E27FC236}">
                <a16:creationId xmlns:a16="http://schemas.microsoft.com/office/drawing/2014/main" id="{18F2D37E-F5F7-AC2C-253D-0CFA6FE72399}"/>
              </a:ext>
            </a:extLst>
          </p:cNvPr>
          <p:cNvSpPr>
            <a:spLocks noGrp="1"/>
          </p:cNvSpPr>
          <p:nvPr>
            <p:ph type="title"/>
          </p:nvPr>
        </p:nvSpPr>
        <p:spPr>
          <a:xfrm>
            <a:off x="990600" y="3728264"/>
            <a:ext cx="4055533" cy="2808269"/>
          </a:xfrm>
        </p:spPr>
        <p:txBody>
          <a:bodyPr anchor="t">
            <a:noAutofit/>
          </a:bodyPr>
          <a:lstStyle/>
          <a:p>
            <a:r>
              <a:rPr lang="en-US" sz="2100" dirty="0">
                <a:effectLst/>
                <a:latin typeface="+mn-lt"/>
              </a:rPr>
              <a:t>Pass an Extreme Risk (Red Flag) law</a:t>
            </a:r>
            <a:br>
              <a:rPr lang="en-US" sz="2100" dirty="0">
                <a:effectLst/>
                <a:latin typeface="+mn-lt"/>
              </a:rPr>
            </a:br>
            <a:br>
              <a:rPr lang="en-US" sz="2000" dirty="0">
                <a:latin typeface="+mn-lt"/>
              </a:rPr>
            </a:br>
            <a:r>
              <a:rPr lang="en-US" sz="1800" b="1" dirty="0">
                <a:effectLst/>
                <a:ea typeface="Arial" panose="020B0604020202020204" pitchFamily="34" charset="0"/>
              </a:rPr>
              <a:t>Extreme Risk Laws: </a:t>
            </a:r>
            <a:r>
              <a:rPr lang="en-US" sz="1800" dirty="0">
                <a:effectLst/>
                <a:ea typeface="Arial" panose="020B0604020202020204" pitchFamily="34" charset="0"/>
              </a:rPr>
              <a:t>allow immediate family members and law enforcement to contact local authorities to petition a civil court for an extreme risk protection order (ERPO) to temporarily restrict access to guns for someone who is seriously at-risk of harming themselves or others.</a:t>
            </a:r>
            <a:endParaRPr lang="en-US" sz="2100" dirty="0"/>
          </a:p>
        </p:txBody>
      </p:sp>
      <p:pic>
        <p:nvPicPr>
          <p:cNvPr id="4100" name="Picture 4" descr="Cartoon Gallery: 75 gun control cartoons – Orange County Register">
            <a:extLst>
              <a:ext uri="{FF2B5EF4-FFF2-40B4-BE49-F238E27FC236}">
                <a16:creationId xmlns:a16="http://schemas.microsoft.com/office/drawing/2014/main" id="{BE2D5AC8-BD3C-6DDC-B68D-BCB542FABC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6133" y="987447"/>
            <a:ext cx="6617310" cy="4838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6992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CA2751E-5FAB-5577-1402-4A2FA9328E59}"/>
              </a:ext>
            </a:extLst>
          </p:cNvPr>
          <p:cNvPicPr>
            <a:picLocks noChangeAspect="1"/>
          </p:cNvPicPr>
          <p:nvPr/>
        </p:nvPicPr>
        <p:blipFill>
          <a:blip r:embed="rId3"/>
          <a:stretch>
            <a:fillRect/>
          </a:stretch>
        </p:blipFill>
        <p:spPr>
          <a:xfrm>
            <a:off x="7233950" y="5304935"/>
            <a:ext cx="2631021" cy="820130"/>
          </a:xfrm>
          <a:prstGeom prst="rect">
            <a:avLst/>
          </a:prstGeom>
        </p:spPr>
      </p:pic>
      <p:pic>
        <p:nvPicPr>
          <p:cNvPr id="96" name="Picture 95">
            <a:extLst>
              <a:ext uri="{FF2B5EF4-FFF2-40B4-BE49-F238E27FC236}">
                <a16:creationId xmlns:a16="http://schemas.microsoft.com/office/drawing/2014/main" id="{BA387756-E060-5F6E-5B27-900D0D05F072}"/>
              </a:ext>
            </a:extLst>
          </p:cNvPr>
          <p:cNvPicPr>
            <a:picLocks noChangeAspect="1"/>
          </p:cNvPicPr>
          <p:nvPr/>
        </p:nvPicPr>
        <p:blipFill>
          <a:blip r:embed="rId4"/>
          <a:stretch>
            <a:fillRect/>
          </a:stretch>
        </p:blipFill>
        <p:spPr>
          <a:xfrm>
            <a:off x="0" y="0"/>
            <a:ext cx="5299364" cy="6858000"/>
          </a:xfrm>
          <a:prstGeom prst="rect">
            <a:avLst/>
          </a:prstGeom>
        </p:spPr>
      </p:pic>
      <p:sp>
        <p:nvSpPr>
          <p:cNvPr id="98" name="TextBox 97">
            <a:extLst>
              <a:ext uri="{FF2B5EF4-FFF2-40B4-BE49-F238E27FC236}">
                <a16:creationId xmlns:a16="http://schemas.microsoft.com/office/drawing/2014/main" id="{415EB510-63AF-FA51-42E9-02CE6DDF96FC}"/>
              </a:ext>
            </a:extLst>
          </p:cNvPr>
          <p:cNvSpPr txBox="1"/>
          <p:nvPr/>
        </p:nvSpPr>
        <p:spPr>
          <a:xfrm>
            <a:off x="6365834" y="1434198"/>
            <a:ext cx="5299362" cy="2862322"/>
          </a:xfrm>
          <a:prstGeom prst="rect">
            <a:avLst/>
          </a:prstGeom>
          <a:noFill/>
        </p:spPr>
        <p:txBody>
          <a:bodyPr wrap="square">
            <a:spAutoFit/>
          </a:bodyPr>
          <a:lstStyle/>
          <a:p>
            <a:r>
              <a:rPr lang="en-US" sz="3600" dirty="0">
                <a:hlinkClick r:id="rId5"/>
              </a:rPr>
              <a:t>Download the Report</a:t>
            </a:r>
          </a:p>
          <a:p>
            <a:endParaRPr lang="en-US" sz="3600" dirty="0">
              <a:hlinkClick r:id="rId5"/>
            </a:endParaRPr>
          </a:p>
          <a:p>
            <a:r>
              <a:rPr lang="en-US" sz="3600" i="1" dirty="0">
                <a:hlinkClick r:id="rId5"/>
              </a:rPr>
              <a:t>Firearm Violence in Arizona: Data to Support Prevention Policies</a:t>
            </a:r>
            <a:endParaRPr lang="en-US" sz="3600" i="1" dirty="0"/>
          </a:p>
        </p:txBody>
      </p:sp>
    </p:spTree>
    <p:extLst>
      <p:ext uri="{BB962C8B-B14F-4D97-AF65-F5344CB8AC3E}">
        <p14:creationId xmlns:p14="http://schemas.microsoft.com/office/powerpoint/2010/main" val="4238306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F2E9-6137-BCF5-2AA3-1D69414CA2B1}"/>
              </a:ext>
            </a:extLst>
          </p:cNvPr>
          <p:cNvSpPr>
            <a:spLocks noGrp="1"/>
          </p:cNvSpPr>
          <p:nvPr>
            <p:ph type="title"/>
          </p:nvPr>
        </p:nvSpPr>
        <p:spPr>
          <a:xfrm>
            <a:off x="870204" y="606564"/>
            <a:ext cx="10451592" cy="1325563"/>
          </a:xfrm>
        </p:spPr>
        <p:txBody>
          <a:bodyPr anchor="ctr">
            <a:normAutofit/>
          </a:bodyPr>
          <a:lstStyle/>
          <a:p>
            <a:pPr algn="ctr"/>
            <a:r>
              <a:rPr lang="en-US" sz="2800" dirty="0"/>
              <a:t>Age-Adjusted Rates &amp; Trends, Total Firearm Mortality</a:t>
            </a:r>
          </a:p>
        </p:txBody>
      </p:sp>
      <p:sp>
        <p:nvSpPr>
          <p:cNvPr id="13" name="Rectangle 12">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Content Placeholder 7">
            <a:extLst>
              <a:ext uri="{FF2B5EF4-FFF2-40B4-BE49-F238E27FC236}">
                <a16:creationId xmlns:a16="http://schemas.microsoft.com/office/drawing/2014/main" id="{B93A7449-38B3-4C48-90E1-CE3249482325}"/>
              </a:ext>
            </a:extLst>
          </p:cNvPr>
          <p:cNvGraphicFramePr>
            <a:graphicFrameLocks noGrp="1"/>
          </p:cNvGraphicFramePr>
          <p:nvPr>
            <p:ph idx="1"/>
            <p:extLst>
              <p:ext uri="{D42A27DB-BD31-4B8C-83A1-F6EECF244321}">
                <p14:modId xmlns:p14="http://schemas.microsoft.com/office/powerpoint/2010/main" val="1853397966"/>
              </p:ext>
            </p:extLst>
          </p:nvPr>
        </p:nvGraphicFramePr>
        <p:xfrm>
          <a:off x="1201478" y="2316846"/>
          <a:ext cx="9579935" cy="421154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C3331ED-7A34-309C-A937-5EC491FB9372}"/>
              </a:ext>
            </a:extLst>
          </p:cNvPr>
          <p:cNvSpPr txBox="1"/>
          <p:nvPr/>
        </p:nvSpPr>
        <p:spPr>
          <a:xfrm>
            <a:off x="7259125" y="4810722"/>
            <a:ext cx="3063211" cy="276999"/>
          </a:xfrm>
          <a:prstGeom prst="rect">
            <a:avLst/>
          </a:prstGeom>
          <a:noFill/>
        </p:spPr>
        <p:txBody>
          <a:bodyPr wrap="none" rtlCol="0">
            <a:spAutoFit/>
          </a:bodyPr>
          <a:lstStyle/>
          <a:p>
            <a:r>
              <a:rPr lang="en-US" sz="1200" b="1" dirty="0">
                <a:solidFill>
                  <a:schemeClr val="accent1"/>
                </a:solidFill>
              </a:rPr>
              <a:t>US Annual percent change  = 3.44%, p &lt;0.001</a:t>
            </a:r>
          </a:p>
        </p:txBody>
      </p:sp>
    </p:spTree>
    <p:extLst>
      <p:ext uri="{BB962C8B-B14F-4D97-AF65-F5344CB8AC3E}">
        <p14:creationId xmlns:p14="http://schemas.microsoft.com/office/powerpoint/2010/main" val="718462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9056B-70CB-45CD-EB94-2CEAF561C9D2}"/>
              </a:ext>
            </a:extLst>
          </p:cNvPr>
          <p:cNvSpPr>
            <a:spLocks noGrp="1"/>
          </p:cNvSpPr>
          <p:nvPr>
            <p:ph type="title"/>
          </p:nvPr>
        </p:nvSpPr>
        <p:spPr>
          <a:xfrm>
            <a:off x="870204" y="606564"/>
            <a:ext cx="10451592" cy="1325563"/>
          </a:xfrm>
        </p:spPr>
        <p:txBody>
          <a:bodyPr anchor="ctr">
            <a:normAutofit/>
          </a:bodyPr>
          <a:lstStyle/>
          <a:p>
            <a:pPr algn="ctr"/>
            <a:r>
              <a:rPr lang="en-US" sz="3200" dirty="0"/>
              <a:t>Trends – Three Leading Causes of Death, Age 1-19, Arizona</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8815A22E-0ECD-81DF-6595-1CC0BF6F836B}"/>
              </a:ext>
            </a:extLst>
          </p:cNvPr>
          <p:cNvGraphicFramePr>
            <a:graphicFrameLocks noGrp="1"/>
          </p:cNvGraphicFramePr>
          <p:nvPr>
            <p:ph idx="1"/>
            <p:extLst>
              <p:ext uri="{D42A27DB-BD31-4B8C-83A1-F6EECF244321}">
                <p14:modId xmlns:p14="http://schemas.microsoft.com/office/powerpoint/2010/main" val="3669013620"/>
              </p:ext>
            </p:extLst>
          </p:nvPr>
        </p:nvGraphicFramePr>
        <p:xfrm>
          <a:off x="1000874" y="2385390"/>
          <a:ext cx="10190252" cy="37890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661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35588-A733-E8A8-2EAD-0E09411AD174}"/>
              </a:ext>
            </a:extLst>
          </p:cNvPr>
          <p:cNvSpPr>
            <a:spLocks noGrp="1"/>
          </p:cNvSpPr>
          <p:nvPr>
            <p:ph type="title"/>
          </p:nvPr>
        </p:nvSpPr>
        <p:spPr>
          <a:xfrm>
            <a:off x="870204" y="606564"/>
            <a:ext cx="10451592" cy="1325563"/>
          </a:xfrm>
        </p:spPr>
        <p:txBody>
          <a:bodyPr anchor="ctr">
            <a:normAutofit/>
          </a:bodyPr>
          <a:lstStyle/>
          <a:p>
            <a:pPr algn="ctr"/>
            <a:r>
              <a:rPr lang="en-US" sz="3200" dirty="0"/>
              <a:t>Three Leading Causes of Death in 2020, Age 1-19, AZ vs US</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 name="Content Placeholder 13">
            <a:extLst>
              <a:ext uri="{FF2B5EF4-FFF2-40B4-BE49-F238E27FC236}">
                <a16:creationId xmlns:a16="http://schemas.microsoft.com/office/drawing/2014/main" id="{3DE93FBB-8DE1-A04B-8A6E-25BA8701C1DF}"/>
              </a:ext>
            </a:extLst>
          </p:cNvPr>
          <p:cNvGraphicFramePr>
            <a:graphicFrameLocks noGrp="1"/>
          </p:cNvGraphicFramePr>
          <p:nvPr>
            <p:ph idx="1"/>
            <p:extLst>
              <p:ext uri="{D42A27DB-BD31-4B8C-83A1-F6EECF244321}">
                <p14:modId xmlns:p14="http://schemas.microsoft.com/office/powerpoint/2010/main" val="2309836299"/>
              </p:ext>
            </p:extLst>
          </p:nvPr>
        </p:nvGraphicFramePr>
        <p:xfrm>
          <a:off x="806196" y="2401214"/>
          <a:ext cx="10515600" cy="38502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3549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3599F5-91CB-2A69-2084-0B596D31CD80}"/>
              </a:ext>
            </a:extLst>
          </p:cNvPr>
          <p:cNvSpPr>
            <a:spLocks noGrp="1"/>
          </p:cNvSpPr>
          <p:nvPr>
            <p:ph type="title"/>
          </p:nvPr>
        </p:nvSpPr>
        <p:spPr>
          <a:xfrm>
            <a:off x="943277" y="712269"/>
            <a:ext cx="3370998" cy="5502264"/>
          </a:xfrm>
        </p:spPr>
        <p:txBody>
          <a:bodyPr>
            <a:normAutofit/>
          </a:bodyPr>
          <a:lstStyle/>
          <a:p>
            <a:r>
              <a:rPr lang="en-US" dirty="0">
                <a:solidFill>
                  <a:srgbClr val="FFFFFF"/>
                </a:solidFill>
              </a:rPr>
              <a:t>Estimated Lifetime Risk of Death by Firearm</a:t>
            </a:r>
            <a:br>
              <a:rPr lang="en-US" dirty="0">
                <a:solidFill>
                  <a:srgbClr val="FFFFFF"/>
                </a:solidFill>
              </a:rPr>
            </a:br>
            <a:r>
              <a:rPr lang="en-US" dirty="0">
                <a:solidFill>
                  <a:srgbClr val="FFFFFF"/>
                </a:solidFill>
              </a:rPr>
              <a:t> </a:t>
            </a:r>
            <a:br>
              <a:rPr lang="en-US" dirty="0">
                <a:solidFill>
                  <a:srgbClr val="FFFFFF"/>
                </a:solidFill>
              </a:rPr>
            </a:br>
            <a:r>
              <a:rPr lang="en-US" sz="2400" dirty="0">
                <a:solidFill>
                  <a:srgbClr val="FFFFFF"/>
                </a:solidFill>
              </a:rPr>
              <a:t>(Sehgal, 2020)</a:t>
            </a: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9AE675B7-2A87-92B2-7AE2-29DC297B12A5}"/>
              </a:ext>
            </a:extLst>
          </p:cNvPr>
          <p:cNvGraphicFramePr>
            <a:graphicFrameLocks noGrp="1"/>
          </p:cNvGraphicFramePr>
          <p:nvPr>
            <p:ph idx="1"/>
            <p:extLst>
              <p:ext uri="{D42A27DB-BD31-4B8C-83A1-F6EECF244321}">
                <p14:modId xmlns:p14="http://schemas.microsoft.com/office/powerpoint/2010/main" val="3186794025"/>
              </p:ext>
            </p:extLst>
          </p:nvPr>
        </p:nvGraphicFramePr>
        <p:xfrm>
          <a:off x="5280025" y="217283"/>
          <a:ext cx="6269038" cy="64732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715170"/>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10376</TotalTime>
  <Words>3564</Words>
  <Application>Microsoft Office PowerPoint</Application>
  <PresentationFormat>Widescreen</PresentationFormat>
  <Paragraphs>415</Paragraphs>
  <Slides>54</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Wingdings</vt:lpstr>
      <vt:lpstr>Office Theme 2013 - 2022</vt:lpstr>
      <vt:lpstr>Firearm Gun Violence in Arizona: Data to Inform Prevention</vt:lpstr>
      <vt:lpstr>PowerPoint Presentation</vt:lpstr>
      <vt:lpstr>Percent of Firearm Deaths by Intent, Arizona, 1999-2020</vt:lpstr>
      <vt:lpstr>Total Firearm Deaths by Gender, AZ, 1999-2020</vt:lpstr>
      <vt:lpstr>Numbers &amp; Rates of Total Firearm Deaths per 100,000 by County, 1999-2020</vt:lpstr>
      <vt:lpstr>Age-Adjusted Rates &amp; Trends, Total Firearm Mortality</vt:lpstr>
      <vt:lpstr>Trends – Three Leading Causes of Death, Age 1-19, Arizona</vt:lpstr>
      <vt:lpstr>Three Leading Causes of Death in 2020, Age 1-19, AZ vs US</vt:lpstr>
      <vt:lpstr>Estimated Lifetime Risk of Death by Firearm   (Sehgal, 2020)</vt:lpstr>
      <vt:lpstr>Firearm Suicides</vt:lpstr>
      <vt:lpstr>Rates &amp; Trends of Firearm Suicides, AZ vs US</vt:lpstr>
      <vt:lpstr>Firearm Suicide Rates by NH-Race, Ethnicity &amp; Gender, Arizona 1999-2020</vt:lpstr>
      <vt:lpstr>Rates of Firearm Suicide by Age, Arizona, 1999-2020</vt:lpstr>
      <vt:lpstr>Urban-Rural Rates of Firearm Suicide, Arizona, 1999-2020</vt:lpstr>
      <vt:lpstr>Firearm Suicide Rates by County, 1999-2020</vt:lpstr>
      <vt:lpstr>Firearm Suicide Rates by Age, 1999-2020, AZ vs US</vt:lpstr>
      <vt:lpstr>PowerPoint Presentation</vt:lpstr>
      <vt:lpstr>Firearm Homicides</vt:lpstr>
      <vt:lpstr>Rates &amp; Trends of Firearm Homicides, AZ vs US</vt:lpstr>
      <vt:lpstr>Firearm Homicide Rates by NH-Race, Ethnicity &amp; Gender, Arizona 1999-2020</vt:lpstr>
      <vt:lpstr>Firearm Homicide Rates by Age, AZ, 1999-2020</vt:lpstr>
      <vt:lpstr>Urban-Rural Rates of Firearm Homicides, AZ, 1999-2020</vt:lpstr>
      <vt:lpstr>Firearm Homicide Rates by County, 1999-2020</vt:lpstr>
      <vt:lpstr>Firearm Homicide Rates, AZ vs US</vt:lpstr>
      <vt:lpstr>Mass Shootings</vt:lpstr>
      <vt:lpstr>Mass Shooting Events, Deaths &amp; Injuries, Arizona</vt:lpstr>
      <vt:lpstr>Mass Shootings by Location, AZ 2006-2022</vt:lpstr>
      <vt:lpstr>Weapons Used in Mass Shootings, US 2006-2022</vt:lpstr>
      <vt:lpstr>School Shootings</vt:lpstr>
      <vt:lpstr>Deaths, Injuries, &amp; Incidents of School Shootings in the US, 1970-2022 (https://k12ssdb.org)</vt:lpstr>
      <vt:lpstr>Who Are the School Shooters in the US?</vt:lpstr>
      <vt:lpstr>School Shooting Incidents in Arizona by Decade,  1970-Nov. 2022</vt:lpstr>
      <vt:lpstr>Types of Firearm Used in AZ School Shootings</vt:lpstr>
      <vt:lpstr>Firearm Ownership</vt:lpstr>
      <vt:lpstr>Estimated Proportion of Adults Who Live in a Household With a Firearm, AZ, 1980-2016</vt:lpstr>
      <vt:lpstr>Estimated Annual Firearm Sales, AZ, 2000-2021</vt:lpstr>
      <vt:lpstr>Unintentional Shootings</vt:lpstr>
      <vt:lpstr>Unintentional Firearm Mortality Rates &amp; Trend, Children Aged 1-4, US</vt:lpstr>
      <vt:lpstr>PowerPoint Presentation</vt:lpstr>
      <vt:lpstr>Unintentional Firearm Mortality Rates 1999-2020 vs Household Gun Ownership 1999-2016, 47 States</vt:lpstr>
      <vt:lpstr>Police Shootings (AKA Law Enforcement Intervention)</vt:lpstr>
      <vt:lpstr>Rates of Police Shootings for 20 States with Reliable Data from NVDRS, 2015-2019</vt:lpstr>
      <vt:lpstr>Rates of Fatal Police Shootings, 10 Largest US Cities, 2015-2021</vt:lpstr>
      <vt:lpstr>Rates of Fatal Police Shootings by Three City Police Departments in AZ, 2015-2021</vt:lpstr>
      <vt:lpstr>Trends in Police Shootings, AZ vs US, 2000-2021 (Source: FatalEncounters.org)</vt:lpstr>
      <vt:lpstr>Gun Law Status &amp; Impacts</vt:lpstr>
      <vt:lpstr>Giffords Ratings of State Gun Laws from Strongest (A) to Weakest (F), 2021  (Giffords Law Center)</vt:lpstr>
      <vt:lpstr>PowerPoint Presentation</vt:lpstr>
      <vt:lpstr>Overall Firearm Mortality Rates Among Everytown's 14 States with the Weakest Gun Laws vs. 8 States with the Strongest Gun Laws by Gender, Race/Ethnicity, 1999-2020</vt:lpstr>
      <vt:lpstr>Policy Options</vt:lpstr>
      <vt:lpstr>PowerPoint Presentation</vt:lpstr>
      <vt:lpstr>Repeal stand-your-ground (“shoot first”) laws.  Stand-your-ground laws: allow individuals to legally shoot and kill someone if they are intimidated, even if they could retreat and if they started the confrontation    </vt:lpstr>
      <vt:lpstr>Pass an Extreme Risk (Red Flag) law  Extreme Risk Laws: allow immediate family members and law enforcement to contact local authorities to petition a civil court for an extreme risk protection order (ERPO) to temporarily restrict access to guns for someone who is seriously at-risk of harming themselves or others.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Firearm Violence in Arizona</dc:title>
  <dc:creator>Allan N Williams</dc:creator>
  <cp:lastModifiedBy>will humble</cp:lastModifiedBy>
  <cp:revision>265</cp:revision>
  <cp:lastPrinted>2023-03-07T21:17:36Z</cp:lastPrinted>
  <dcterms:created xsi:type="dcterms:W3CDTF">2022-12-22T20:52:42Z</dcterms:created>
  <dcterms:modified xsi:type="dcterms:W3CDTF">2023-06-05T22:15:21Z</dcterms:modified>
</cp:coreProperties>
</file>