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92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94" r:id="rId13"/>
    <p:sldId id="269" r:id="rId14"/>
    <p:sldId id="270" r:id="rId15"/>
    <p:sldId id="271" r:id="rId16"/>
    <p:sldId id="289" r:id="rId17"/>
    <p:sldId id="272" r:id="rId18"/>
    <p:sldId id="273" r:id="rId19"/>
    <p:sldId id="274" r:id="rId20"/>
    <p:sldId id="275" r:id="rId21"/>
    <p:sldId id="276" r:id="rId22"/>
    <p:sldId id="277" r:id="rId23"/>
    <p:sldId id="291" r:id="rId24"/>
    <p:sldId id="278" r:id="rId25"/>
    <p:sldId id="279" r:id="rId26"/>
    <p:sldId id="280" r:id="rId27"/>
    <p:sldId id="293" r:id="rId28"/>
    <p:sldId id="281" r:id="rId29"/>
    <p:sldId id="282" r:id="rId30"/>
    <p:sldId id="290" r:id="rId31"/>
    <p:sldId id="288" r:id="rId32"/>
    <p:sldId id="284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 humble" userId="737f7d215fdcc0f3" providerId="LiveId" clId="{48B64502-329C-43ED-AD7A-8B8F9A27E925}"/>
    <pc:docChg chg="undo custSel addSld delSld modSld">
      <pc:chgData name="will humble" userId="737f7d215fdcc0f3" providerId="LiveId" clId="{48B64502-329C-43ED-AD7A-8B8F9A27E925}" dt="2023-05-02T15:42:13.940" v="884" actId="20577"/>
      <pc:docMkLst>
        <pc:docMk/>
      </pc:docMkLst>
      <pc:sldChg chg="modSp mod">
        <pc:chgData name="will humble" userId="737f7d215fdcc0f3" providerId="LiveId" clId="{48B64502-329C-43ED-AD7A-8B8F9A27E925}" dt="2023-05-02T15:26:20.949" v="12" actId="6549"/>
        <pc:sldMkLst>
          <pc:docMk/>
          <pc:sldMk cId="1518037183" sldId="256"/>
        </pc:sldMkLst>
        <pc:spChg chg="mod">
          <ac:chgData name="will humble" userId="737f7d215fdcc0f3" providerId="LiveId" clId="{48B64502-329C-43ED-AD7A-8B8F9A27E925}" dt="2023-05-02T15:26:20.949" v="12" actId="6549"/>
          <ac:spMkLst>
            <pc:docMk/>
            <pc:sldMk cId="1518037183" sldId="256"/>
            <ac:spMk id="3" creationId="{DBBB67DD-B118-D78E-B2D3-9EC59BEC4ACD}"/>
          </ac:spMkLst>
        </pc:spChg>
      </pc:sldChg>
      <pc:sldChg chg="modSp mod">
        <pc:chgData name="will humble" userId="737f7d215fdcc0f3" providerId="LiveId" clId="{48B64502-329C-43ED-AD7A-8B8F9A27E925}" dt="2023-05-02T15:30:00.392" v="219" actId="113"/>
        <pc:sldMkLst>
          <pc:docMk/>
          <pc:sldMk cId="2567003621" sldId="262"/>
        </pc:sldMkLst>
        <pc:spChg chg="mod">
          <ac:chgData name="will humble" userId="737f7d215fdcc0f3" providerId="LiveId" clId="{48B64502-329C-43ED-AD7A-8B8F9A27E925}" dt="2023-05-02T15:30:00.392" v="219" actId="113"/>
          <ac:spMkLst>
            <pc:docMk/>
            <pc:sldMk cId="2567003621" sldId="262"/>
            <ac:spMk id="3" creationId="{4E779A93-A2D8-CA7E-4F1F-CE62268032F0}"/>
          </ac:spMkLst>
        </pc:spChg>
      </pc:sldChg>
      <pc:sldChg chg="modSp mod">
        <pc:chgData name="will humble" userId="737f7d215fdcc0f3" providerId="LiveId" clId="{48B64502-329C-43ED-AD7A-8B8F9A27E925}" dt="2023-05-02T15:32:00.468" v="302" actId="113"/>
        <pc:sldMkLst>
          <pc:docMk/>
          <pc:sldMk cId="1243607850" sldId="269"/>
        </pc:sldMkLst>
        <pc:spChg chg="mod">
          <ac:chgData name="will humble" userId="737f7d215fdcc0f3" providerId="LiveId" clId="{48B64502-329C-43ED-AD7A-8B8F9A27E925}" dt="2023-05-02T15:32:00.468" v="302" actId="113"/>
          <ac:spMkLst>
            <pc:docMk/>
            <pc:sldMk cId="1243607850" sldId="269"/>
            <ac:spMk id="3" creationId="{67C5BF8B-ABA1-0A09-6383-75B01B109A38}"/>
          </ac:spMkLst>
        </pc:spChg>
      </pc:sldChg>
      <pc:sldChg chg="modSp mod">
        <pc:chgData name="will humble" userId="737f7d215fdcc0f3" providerId="LiveId" clId="{48B64502-329C-43ED-AD7A-8B8F9A27E925}" dt="2023-05-02T15:28:39.564" v="150" actId="6549"/>
        <pc:sldMkLst>
          <pc:docMk/>
          <pc:sldMk cId="1651507993" sldId="292"/>
        </pc:sldMkLst>
        <pc:spChg chg="mod">
          <ac:chgData name="will humble" userId="737f7d215fdcc0f3" providerId="LiveId" clId="{48B64502-329C-43ED-AD7A-8B8F9A27E925}" dt="2023-05-02T15:28:39.564" v="150" actId="6549"/>
          <ac:spMkLst>
            <pc:docMk/>
            <pc:sldMk cId="1651507993" sldId="292"/>
            <ac:spMk id="3" creationId="{004FFCBA-695F-1387-6DB6-467ECA8B1001}"/>
          </ac:spMkLst>
        </pc:spChg>
      </pc:sldChg>
      <pc:sldChg chg="modSp add mod">
        <pc:chgData name="will humble" userId="737f7d215fdcc0f3" providerId="LiveId" clId="{48B64502-329C-43ED-AD7A-8B8F9A27E925}" dt="2023-05-02T15:42:13.940" v="884" actId="20577"/>
        <pc:sldMkLst>
          <pc:docMk/>
          <pc:sldMk cId="703349683" sldId="294"/>
        </pc:sldMkLst>
        <pc:spChg chg="mod">
          <ac:chgData name="will humble" userId="737f7d215fdcc0f3" providerId="LiveId" clId="{48B64502-329C-43ED-AD7A-8B8F9A27E925}" dt="2023-05-02T15:36:33.150" v="375" actId="6549"/>
          <ac:spMkLst>
            <pc:docMk/>
            <pc:sldMk cId="703349683" sldId="294"/>
            <ac:spMk id="2" creationId="{CA5A100D-6DB3-08BD-54CD-4BE7AD260529}"/>
          </ac:spMkLst>
        </pc:spChg>
        <pc:spChg chg="mod">
          <ac:chgData name="will humble" userId="737f7d215fdcc0f3" providerId="LiveId" clId="{48B64502-329C-43ED-AD7A-8B8F9A27E925}" dt="2023-05-02T15:42:13.940" v="884" actId="20577"/>
          <ac:spMkLst>
            <pc:docMk/>
            <pc:sldMk cId="703349683" sldId="294"/>
            <ac:spMk id="3" creationId="{AD69C090-F9F8-5513-C0CA-85219F849E4B}"/>
          </ac:spMkLst>
        </pc:spChg>
      </pc:sldChg>
      <pc:sldChg chg="new del">
        <pc:chgData name="will humble" userId="737f7d215fdcc0f3" providerId="LiveId" clId="{48B64502-329C-43ED-AD7A-8B8F9A27E925}" dt="2023-05-02T15:26:38.438" v="14" actId="680"/>
        <pc:sldMkLst>
          <pc:docMk/>
          <pc:sldMk cId="4256116349" sldId="29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CBCED-6097-CAAA-C9AA-081119750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7D9D61-6576-6E0E-D961-23DF48AFF3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ACB29-CABA-3603-16E3-B63208D7D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9D0B9-6CF1-E2B4-93FB-42D44156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4340A-7652-510C-AB8F-9CC374678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3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96A5B-F992-D1C6-E070-66D85A663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568719-4689-5EA3-34A1-36C00154D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50441-7F9B-2235-9943-1EA0E33D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3F8DC-8CA6-95DC-50A6-6DD91A2AD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3BDA5-01EB-6B19-DCE1-D1FE262B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2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EFDD88-7690-AFA7-0CCC-7446998CA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7234D-1D09-BBB2-016F-F34D720FB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64AEE-1A51-4670-666A-5C7E93E42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6DC2E-B170-7942-16B3-5C4C73F76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D2E79-8160-DE6C-AAC0-3B3236DD6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8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4B883-3030-6DF2-A4CD-AAC87D04E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1907B-92A6-CEE9-D2EE-5BFBD572C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9720E-5C85-D444-F737-B4710A733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70F23-2271-474D-A6A1-F9818E6B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CB53A-1539-FFB2-1BC3-629EF0526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2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5CD86-862F-4F22-393C-CD7292472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75A0C-95C2-0EBC-C258-805D7D12E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7CC87-E90C-ACF8-24BD-138503865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28A79-6E09-06E0-3742-89D898925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61E8F-0AE1-08B1-9C44-0C7A69A98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79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C7D54-79C9-A433-6E0C-88CA27558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B2EA4-5039-4B4E-55F5-DF5235FAE8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DAABAA-4116-F89F-6CF2-FE8D03069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9D4B3-7A36-83EE-4570-D5E6E2C6D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55044-450C-E86E-9D62-E70D7850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499D09-A1E4-6206-C597-01BFDA9D4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0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BF0E8-0436-8310-B496-C7659DF08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BBEAB3-1B93-E9E0-0F35-38E2C56BB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DFD8A7-3F54-2FF8-39E0-F35357576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D8F784-6F4E-12E6-DF26-07B83E1135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731141-2D09-E42A-8614-41A0FBC15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3768EB-3290-0CF8-1259-2F82A0407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BC6AE5-96F3-797A-16ED-1405AA026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9B5C0D-61CA-EE0A-9FF9-A7C80653E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6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16BE6-AB33-63DC-DBD4-6F5B8359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6FE28-604A-D21D-732F-EDC41AD83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6E87BA-C0C9-5EC8-E7B7-6FF3A44AE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65E706-E39A-7886-5AA2-DDAEC27B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2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0976E5-267B-6480-2F07-AE9B9609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7C9D65-71A4-F936-FFB1-ABCA415F0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44EEE-9E16-B1DE-D4AF-306762396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6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27BFF-AF3C-7C9B-72C5-07F5F82B7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90DA-02AE-0034-8FF4-22520E3C4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DA4CD-C697-BB2A-5CAE-7A25C6B1D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1A5DA-5592-6BFF-0C1F-2DFBDE5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4E6EF-15F4-2317-276D-653D84FC4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9C163A-B052-7B13-DECB-CC501F932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7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ED58-E810-1136-D119-C58D673FA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821872-B524-5FCB-9EA8-C454AF01D7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924061-5ED1-071C-8AE1-CC9197CF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D76EB-A97A-B598-169A-1C2B9BB7D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87B4-9407-41B8-BA50-6C52F6C7824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9C7FC1-F64F-F37B-D438-BA4895855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0A538-32BE-5360-2B51-991610437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D33641-A2A1-4C4D-D3D7-2F57154CF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198A2-9330-94DA-2223-766EA2CAC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5F82D-28B4-0920-554F-C1A74BFCE1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187B4-9407-41B8-BA50-6C52F6C7824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F8D1E-0816-D036-915C-2F52FEB208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557CE-19D1-D2F7-656A-6BE93D709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9603-6554-4E73-8169-61D923524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2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45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5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55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60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6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61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912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94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960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947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pps.azleg.gov/BillStatus/BillOverview/7802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06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0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08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67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68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73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7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85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87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93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pps.azleg.gov/BillStatus/BillOverview/7949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936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939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93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13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22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26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26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28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azleg.gov/BillStatus/BillOverview/7830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F18C0F-6ED9-4508-C903-187D779F8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4872" y="982272"/>
            <a:ext cx="3388419" cy="45609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2023 Legislative Session: </a:t>
            </a:r>
            <a:b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dirty="0" err="1">
                <a:solidFill>
                  <a:srgbClr val="FFFFFF"/>
                </a:solidFill>
              </a:rPr>
              <a:t>AzPHA’s</a:t>
            </a:r>
            <a:r>
              <a:rPr lang="en-US" sz="4000" dirty="0">
                <a:solidFill>
                  <a:srgbClr val="FFFFFF"/>
                </a:solidFill>
              </a:rPr>
              <a:t> Evergreen Tracking PowerPoint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BB67DD-B118-D78E-B2D3-9EC59BEC4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1862" y="1719618"/>
            <a:ext cx="5948831" cy="43346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EFFFF"/>
                </a:solidFill>
              </a:rPr>
              <a:t>May 2, 2023 Update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>
              <a:solidFill>
                <a:srgbClr val="FEFFFF"/>
              </a:solidFill>
            </a:endParaRPr>
          </a:p>
          <a:p>
            <a:r>
              <a:rPr lang="en-US" dirty="0">
                <a:solidFill>
                  <a:srgbClr val="FEFFFF"/>
                </a:solidFill>
              </a:rPr>
              <a:t>Will Humble</a:t>
            </a:r>
          </a:p>
          <a:p>
            <a:r>
              <a:rPr lang="en-US" dirty="0">
                <a:solidFill>
                  <a:srgbClr val="FEFFFF"/>
                </a:solidFill>
              </a:rPr>
              <a:t>Arizona Public Health Association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FE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392BA4-BD1C-E25F-FAAA-1E6BAA740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527" y="327555"/>
            <a:ext cx="2723909" cy="84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037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7AE397-9EAF-1CE6-9C19-8BB7A9447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HB2338 Preventive Adult Dental Care AHCCCS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6EC7B-C9FE-23D8-6F59-B133E5267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HB2338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43-15; Passed Senate HHS &amp; </a:t>
            </a:r>
            <a:r>
              <a:rPr lang="en-US" sz="2400" b="0" i="0" u="none" strike="noStrike" dirty="0" err="1">
                <a:effectLst/>
                <a:latin typeface="Open Sans" panose="020B0606030504020204" pitchFamily="34" charset="0"/>
              </a:rPr>
              <a:t>Approps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. Languishing in Senate Rules, Could still appear in budget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Requires AHCCCS to provide preventive dental care to adults. Kids already have coverage.</a:t>
            </a:r>
          </a:p>
          <a:p>
            <a:r>
              <a:rPr lang="en-US" sz="2400" dirty="0"/>
              <a:t>The modified AHCCCS estimated cost of the dental benefit is $7.3M in state general fund with a total of $33.8M including federal matching funds.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766385-A9E1-CBFD-F164-9405B9C92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9676" y="5610387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9DCC33A1-EBF6-32F1-9CC3-1C9944A86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576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5A100D-6DB3-08BD-54CD-4BE7AD260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HB2401 Feminine Hygiene Exemption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9C090-F9F8-5513-C0CA-85219F849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HB2401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Died in the House, Could still appear in budget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Exempts feminine hygiene products and diapers from state sales tax.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007AE4-6C67-35A7-14CD-8872EE136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6816" y="5653037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B0C41D7D-64AF-4C4A-4FC1-E424834B9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23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5A100D-6DB3-08BD-54CD-4BE7AD260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HB2432 AHCCCS Supplemental Appropriation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9C090-F9F8-5513-C0CA-85219F849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>
                <a:solidFill>
                  <a:srgbClr val="2C81BA"/>
                </a:solidFill>
                <a:effectLst/>
                <a:latin typeface="Open Sans" panose="020B0606030504020204" pitchFamily="34" charset="0"/>
                <a:hlinkClick r:id="rId2"/>
              </a:rPr>
              <a:t>HB2432</a:t>
            </a:r>
            <a:r>
              <a:rPr lang="en-US" sz="2400" b="0" i="0" u="none" strike="noStrike">
                <a:solidFill>
                  <a:srgbClr val="2C81BA"/>
                </a:solidFill>
                <a:effectLst/>
                <a:latin typeface="Open Sans" panose="020B0606030504020204" pitchFamily="34" charset="0"/>
              </a:rPr>
              <a:t> New </a:t>
            </a:r>
            <a:r>
              <a:rPr lang="en-US" sz="2400" b="0" i="0" u="none" strike="noStrike">
                <a:effectLst/>
                <a:latin typeface="Open Sans" panose="020B0606030504020204" pitchFamily="34" charset="0"/>
              </a:rPr>
              <a:t>Strike 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All Amendment: Up in Senate Rules Wednesday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Appropriates $3.3B in AHCCCS expenditure authority for the remainder of this Fiscal Year for formula requirements. If not approved soon, AHCCCS won’t be able to pay their MCO contractors beginning in May.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007AE4-6C67-35A7-14CD-8872EE136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6816" y="5653037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B0C41D7D-64AF-4C4A-4FC1-E424834B9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349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746DF6-75FB-CB6F-87EB-0C9CFE788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HB2474 School Vaccinations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5BF8B-ABA1-0A09-6383-75B01B109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 i="0" u="none" strike="noStrike" dirty="0">
                <a:effectLst/>
                <a:latin typeface="Open Sans" panose="020B0606030504020204" pitchFamily="34" charset="0"/>
                <a:hlinkClick r:id="rId2"/>
              </a:rPr>
              <a:t>HB2474</a:t>
            </a:r>
            <a:r>
              <a:rPr lang="en-US" sz="2400" b="1" i="0" u="none" strike="noStrike" dirty="0">
                <a:effectLst/>
                <a:latin typeface="Open Sans" panose="020B0606030504020204" pitchFamily="34" charset="0"/>
              </a:rPr>
              <a:t> Vetoed by Governor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Says EUA immunizations can’t be required for school attendance.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B76201-2354-1ECB-3B62-9A7522802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0467" y="5586875"/>
            <a:ext cx="2725148" cy="847417"/>
          </a:xfrm>
          <a:prstGeom prst="rect">
            <a:avLst/>
          </a:prstGeom>
        </p:spPr>
      </p:pic>
      <p:pic>
        <p:nvPicPr>
          <p:cNvPr id="2050" name="Picture 2" descr="Cross Sign Red Hand Drawn Brush Paint X Letter Handwritten Crisscross  Symbol Painted Isolate On White Stock Illustration - Download Image Now -  iStock">
            <a:extLst>
              <a:ext uri="{FF2B5EF4-FFF2-40B4-BE49-F238E27FC236}">
                <a16:creationId xmlns:a16="http://schemas.microsoft.com/office/drawing/2014/main" id="{19418BCF-4102-2426-72AD-776E18E69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697" y="5673879"/>
            <a:ext cx="760413" cy="76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607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CC5315-D34A-C4EF-79DD-D5C674CA4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HB2499 Nutrition Assistance Pilot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D8E51-8541-B515-1884-54806AC36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HB2499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40-18; Languishing in Senate, Could still appear in budget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Requires ADES to develop the SNAP Pilot Program to provide nutrition assistance to individuals and families who no longer qualify for the SNAP produce incentive program.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50A9A9-BEBB-A906-7E26-646BCE4A8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6667" y="5633899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CB288AFD-7333-1FF4-F520-29E4CC9EC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712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A326B8-D0B3-2F8D-1B36-710CC4D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HB2501 Dependent Tax Credit Increase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3EC81-4B5C-13C8-5A2E-71F961852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HB2501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</a:t>
            </a:r>
            <a:r>
              <a:rPr lang="en-US" sz="2400" dirty="0">
                <a:latin typeface="Open Sans" panose="020B0606030504020204" pitchFamily="34" charset="0"/>
              </a:rPr>
              <a:t>Died in the House</a:t>
            </a:r>
            <a:endParaRPr lang="en-US" sz="2400" b="0" i="0" u="none" strike="noStrike" dirty="0">
              <a:effectLst/>
              <a:latin typeface="Open Sans" panose="020B0606030504020204" pitchFamily="34" charset="0"/>
            </a:endParaRP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Expands the dependent tax credit to include the months the taxpayer was pregnant.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4DC8AB-F862-71DD-896C-D53094E76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397" y="5600634"/>
            <a:ext cx="2725148" cy="8474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F31979-7167-7EC0-9879-F4EE5BE295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5064" y="5692081"/>
            <a:ext cx="762066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690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A326B8-D0B3-2F8D-1B36-710CC4D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HB2558 </a:t>
            </a:r>
            <a:r>
              <a:rPr lang="en-US" sz="4000" dirty="0" err="1">
                <a:solidFill>
                  <a:srgbClr val="FFFFFF"/>
                </a:solidFill>
              </a:rPr>
              <a:t>Dietition</a:t>
            </a:r>
            <a:r>
              <a:rPr lang="en-US" sz="4000" dirty="0">
                <a:solidFill>
                  <a:srgbClr val="FFFFFF"/>
                </a:solidFill>
              </a:rPr>
              <a:t> Licensure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3EC81-4B5C-13C8-5A2E-71F961852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solidFill>
                  <a:srgbClr val="2C81BA"/>
                </a:solidFill>
                <a:effectLst/>
                <a:latin typeface="Open Sans" panose="020B0606030504020204" pitchFamily="34" charset="0"/>
                <a:hlinkClick r:id="rId2"/>
              </a:rPr>
              <a:t>HB2558</a:t>
            </a:r>
            <a:r>
              <a:rPr lang="en-US" sz="2400" b="0" i="0" u="none" strike="noStrike" dirty="0">
                <a:solidFill>
                  <a:srgbClr val="2C81BA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Passed House 39-19; Languishing in Senate, Appears Dead</a:t>
            </a:r>
          </a:p>
          <a:p>
            <a:pPr marL="0" indent="0">
              <a:buNone/>
            </a:pPr>
            <a:endParaRPr lang="en-US" sz="2400" b="0" i="0" u="none" strike="noStrike" dirty="0">
              <a:effectLst/>
              <a:latin typeface="Open Sans" panose="020B060603050402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Open Sans SemiBold" panose="020B0604020202020204" pitchFamily="34" charset="0"/>
                <a:cs typeface="Calibri" panose="020F0502020204030204" pitchFamily="34" charset="0"/>
              </a:rPr>
              <a:t>Allows ADHS to create license Licensed Dietitian Nutritionists and implement an Advisory Committee to assist them to administer the program.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4DC8AB-F862-71DD-896C-D53094E76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397" y="5600634"/>
            <a:ext cx="2725148" cy="8474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B90173-3A34-C113-5509-7197E3512B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9625" y="5663676"/>
            <a:ext cx="621846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909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5B4DD1-DE28-FDB4-493E-9F9E21F9E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HB2563 OBGYN On Call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65D8D-C683-542D-C3FD-A2B74A3F7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HB2563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40-17; Languishing in Senate, Appears Dead but Could Appear in Budget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Appropriates $7,500,000 from the state General Fund in FYs 2024 through 2026 to AHCCCS use for on-call obstetrics and gynecological services in low-volume obstetric delivery areas and rural communities.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CA6A4C-3B2E-5E37-A525-BE63415DF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6667" y="5633899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87C39467-8153-2007-8373-C7DB80ACD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108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32E8A8-DDCF-A30C-8342-4028E63BB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HB2753 Graduate Medical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AC189-A161-B593-885F-87E36D7B4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9908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HB2753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31-28; Passed Senate HHS &amp; </a:t>
            </a:r>
            <a:r>
              <a:rPr lang="en-US" sz="2400" b="0" i="0" u="none" strike="noStrike" dirty="0" err="1">
                <a:effectLst/>
                <a:latin typeface="Open Sans" panose="020B0606030504020204" pitchFamily="34" charset="0"/>
              </a:rPr>
              <a:t>Approps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, Languishing in Rules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Funds the AHECs to establish primary care residency programs at FQHCs &amp; RHCs.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83AB96-B8E0-DDEC-38DA-EA250F627E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397" y="5633899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CE808248-57B7-2B77-124E-DCF552AA0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040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B3B703-4D72-B3D1-E830-BFA3782CC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HB2625 Residential Care Facility Inspections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ECE40-8669-AFEF-82C9-09F5F063F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HB2625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58-0; Died in Senate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Adds residential care institutions (group homes) to the list of entities from which ADHS cannot accept an accreditation report instead of a compliance inspection.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36A128-A818-A80B-084D-ACBDC645D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397" y="5633899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36D9B593-7396-45A2-87A3-18C71230A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168" y="5749144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668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C68167-83C3-D3E4-8298-2CF243ABB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HB2001 ADHS Rulemaking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FFCBA-695F-1387-6DB6-467ECA8B1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1874520"/>
            <a:ext cx="9708995" cy="481203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HB2001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60-0; Languishing in Senate</a:t>
            </a:r>
          </a:p>
          <a:p>
            <a:endParaRPr lang="en-US" sz="2400" dirty="0"/>
          </a:p>
          <a:p>
            <a:r>
              <a:rPr lang="en-US" sz="2400" dirty="0"/>
              <a:t>Exempts the ADHS from the Arizona Administrative Procedures Act if certain criteria are met. Amended to restrict the exemptions to accredited hospital rules.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9C97E9-B743-BD18-3319-A3EE2067D2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189" y="5959477"/>
            <a:ext cx="2030625" cy="631447"/>
          </a:xfrm>
          <a:prstGeom prst="rect">
            <a:avLst/>
          </a:prstGeom>
        </p:spPr>
      </p:pic>
      <p:pic>
        <p:nvPicPr>
          <p:cNvPr id="1026" name="Picture 2" descr="HD Green Check True Tick Mark Icon Sign PNG | Citypng">
            <a:extLst>
              <a:ext uri="{FF2B5EF4-FFF2-40B4-BE49-F238E27FC236}">
                <a16:creationId xmlns:a16="http://schemas.microsoft.com/office/drawing/2014/main" id="{C8E4BD3A-1A80-D07D-4F9D-470AF47DF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299" y="5795011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612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38383F-5E27-3A90-1F77-6F5C73AD1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SB1016 Speech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D8210-ACCA-6A80-4B05-7EA2A1331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SB1016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Senate 24-5; Passed House HHS, Languishing in Rules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Requires AHCCCS to cover the costs of speech therapy for eligible persons who are at least 21 years old (kids already qualify)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83AAD8-6AF1-380C-9359-74BAD2CCE2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6667" y="5454876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6D348876-B1A3-601E-8E5D-5A5020B4D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816" y="5524254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592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F64005-4227-B143-50E3-369E25E96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SB1017 Cochlear Implants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E57AF-F46C-82B0-9833-EFD32A21B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SB1017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Senate 23-6; Passed House HHS, Languishing in Rules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Requires AHCCCS to cover the costs of cochlear implants for eligible persons who are at least 21 years old (kids can already).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316B14-B2F8-00A3-65C6-A88A8A72D2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6667" y="5586875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16652D48-6593-D27A-37B9-F4CECC899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942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787DF2-F89E-8905-0433-F6A639B64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SB1032 Spina Bifida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06450-2381-102E-7A86-ED43E5258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40475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SB1032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Senate 25-4; Languishing in House </a:t>
            </a:r>
            <a:r>
              <a:rPr lang="en-US" sz="2400" b="0" i="0" u="none" strike="noStrike" dirty="0" err="1">
                <a:effectLst/>
                <a:latin typeface="Open Sans" panose="020B0606030504020204" pitchFamily="34" charset="0"/>
              </a:rPr>
              <a:t>Approps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&amp; Rules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Expands the definition of developmental disability to spina bifida for the purpose of receiving services through the ADES Division of Developmental Disabilities.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5AB5E0-2590-EC7F-2538-4B657C879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8055" y="5586875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C80D475C-3043-6C0D-7923-90101765A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382" y="5703278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031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787DF2-F89E-8905-0433-F6A639B64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SB1081 AHCCCS Continuation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06450-2381-102E-7A86-ED43E5258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solidFill>
                  <a:srgbClr val="2C81BA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SB1081</a:t>
            </a:r>
            <a:r>
              <a:rPr lang="en-US" sz="2400" b="0" i="0" u="none" strike="noStrike" dirty="0">
                <a:solidFill>
                  <a:srgbClr val="2C81BA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Being Languishing in the Senate, Likely to be a Budget Reconciliation Bill</a:t>
            </a:r>
          </a:p>
          <a:p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Extends AHCCCS’ existence to July 1, 2029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5AB5E0-2590-EC7F-2538-4B657C879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8055" y="5586875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C80D475C-3043-6C0D-7923-90101765A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382" y="5703278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068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8D8374-D7BB-9785-FD7F-2D1CC5A9D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SB1088 Good Samaritan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2D4E7-7F8A-8DED-E1C2-9A99F2FD4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SB1088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Passed Senate 28-0; Awaiting House Floor Vote</a:t>
            </a:r>
          </a:p>
          <a:p>
            <a:pPr marL="457200" lvl="1" indent="0">
              <a:buNone/>
            </a:pPr>
            <a:r>
              <a:rPr lang="en-US" sz="1600" b="1" i="0" u="none" strike="noStrike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</a:t>
            </a:r>
            <a:r>
              <a:rPr lang="en-US" sz="1600" b="1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US" sz="1600" b="0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Will probably die because House bill extending GS law to 2028 was signed by Governor already</a:t>
            </a:r>
          </a:p>
          <a:p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Extends, permanently, the protection from criminal prosecution of individuals who, in good faith, seek medical assistance for themselves or someone else experiencing a drug-related overdose. This protection is  expiring in the current statute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5D0C5F-71C9-5CE6-9E36-F2403064C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6816" y="5523456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B7C11FBF-0385-97C9-F3FD-7B126A70B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172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B24A1A-A9C4-FA8C-D23E-00729288E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SB1137 Maricopa County Division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F5B09-7C22-B2FE-4FA4-95938E8B5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SB1137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Died in Senate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Effective January 1, 2024, Breaks Maricopa County into 4 separate counties: Hohokam, Mogollon and O'odham counties.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E6281B-C04A-8932-C2C1-962738DAA3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7638" y="5586875"/>
            <a:ext cx="2725148" cy="847417"/>
          </a:xfrm>
          <a:prstGeom prst="rect">
            <a:avLst/>
          </a:prstGeom>
        </p:spPr>
      </p:pic>
      <p:pic>
        <p:nvPicPr>
          <p:cNvPr id="5" name="Picture 2" descr="Cross Sign Red Hand Drawn Brush Paint X Letter Handwritten Crisscross  Symbol Painted Isolate On White Stock Illustration - Download Image Now -  iStock">
            <a:extLst>
              <a:ext uri="{FF2B5EF4-FFF2-40B4-BE49-F238E27FC236}">
                <a16:creationId xmlns:a16="http://schemas.microsoft.com/office/drawing/2014/main" id="{2267A34E-2911-F48E-4A6A-AFBFAAA4E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697" y="5673879"/>
            <a:ext cx="760413" cy="76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76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F0F980-3AE7-ABFD-5563-DE6CDEBD9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SB1159 Drug Accessories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AEC39-9B82-DFA5-E626-C1B18C9CE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SB1159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Passed Senate 20-9; Died in House</a:t>
            </a:r>
          </a:p>
          <a:p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Modifies the definition of drug paraphernalia to </a:t>
            </a:r>
            <a:r>
              <a:rPr lang="en-US" sz="24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exclude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testing equipment used, intended for use or designed for use in identifying or analyzing the strength, effectiveness or purity of drugs.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4D1A1A-4EA7-4ED3-ADA7-BD9E1DC662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7638" y="5523456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AFCAA21B-9DF7-278D-98CA-1B5E27392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9188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F0F980-3AE7-ABFD-5563-DE6CDEBD9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SB1234 Traffic Photo Enforcement Prohibition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AEC39-9B82-DFA5-E626-C1B18C9CE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solidFill>
                  <a:srgbClr val="2C81BA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SB1234 </a:t>
            </a:r>
            <a:r>
              <a:rPr lang="en-US" sz="2400" b="0" i="0" u="none" strike="noStrike" dirty="0">
                <a:solidFill>
                  <a:srgbClr val="2C81BA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Passed Senate 16-13; Awaiting House Floor Vote</a:t>
            </a:r>
          </a:p>
          <a:p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Forbids photo enforcement of all vehicle traffic laws.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4D1A1A-4EA7-4ED3-ADA7-BD9E1DC662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7638" y="5523456"/>
            <a:ext cx="2725148" cy="8474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30D1EFC-AE84-06C0-8724-4028E2DC44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9405" y="5679623"/>
            <a:ext cx="762066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5076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E8CD10-8F1D-F04E-655A-6184F229C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SB1250 Employer Religious Vaccine Exemptions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D5E67-AB3F-B6E6-2A91-DA713A761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1885950"/>
            <a:ext cx="9708995" cy="47091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SB1250</a:t>
            </a:r>
            <a:r>
              <a:rPr lang="en-US" sz="2400" b="1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Vetoed by Governor</a:t>
            </a:r>
          </a:p>
          <a:p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Requires employers to allow employees that complete a religious exemption form to opt out of vaccination requirements for COVID-19, influenza A, influenza B, flu or any EUA vaccine.  </a:t>
            </a:r>
          </a:p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Prohibits employers from discriminating against an employee regarding employment, wages or benefits based on vaccination status and from inquiring into the veracity of an employee's religious beliefs.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BB9308-490A-C46B-D669-0039F47D19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8276" y="5838456"/>
            <a:ext cx="2725148" cy="847417"/>
          </a:xfrm>
          <a:prstGeom prst="rect">
            <a:avLst/>
          </a:prstGeom>
        </p:spPr>
      </p:pic>
      <p:pic>
        <p:nvPicPr>
          <p:cNvPr id="5" name="Picture 2" descr="Cross Sign Red Hand Drawn Brush Paint X Letter Handwritten Crisscross  Symbol Painted Isolate On White Stock Illustration - Download Image Now -  iStock">
            <a:extLst>
              <a:ext uri="{FF2B5EF4-FFF2-40B4-BE49-F238E27FC236}">
                <a16:creationId xmlns:a16="http://schemas.microsoft.com/office/drawing/2014/main" id="{5A19E89C-54B1-1E05-EFA2-DC54609CA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58" y="5925460"/>
            <a:ext cx="760413" cy="76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5978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CF40EF-593B-E3AA-5DAE-5F10D7189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SB1293 Long Term Care Inspections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68AAB-973E-6B3D-DD94-D3EF75A21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SB1293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Died in Senate</a:t>
            </a:r>
          </a:p>
          <a:p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Requires ADHS to contract with a third-party entity to inspect long-term care facilities and outlines inspection and reporting requirements beginning on July 1, 2024.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20C7F6-38F1-4D72-5F61-712C511129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8055" y="5586875"/>
            <a:ext cx="2725148" cy="847417"/>
          </a:xfrm>
          <a:prstGeom prst="rect">
            <a:avLst/>
          </a:prstGeom>
        </p:spPr>
      </p:pic>
      <p:pic>
        <p:nvPicPr>
          <p:cNvPr id="5" name="Picture 2" descr="Cross Sign Red Hand Drawn Brush Paint X Letter Handwritten Crisscross  Symbol Painted Isolate On White Stock Illustration - Download Image Now -  iStock">
            <a:extLst>
              <a:ext uri="{FF2B5EF4-FFF2-40B4-BE49-F238E27FC236}">
                <a16:creationId xmlns:a16="http://schemas.microsoft.com/office/drawing/2014/main" id="{6FDCAF93-ACED-01E2-F53E-3DD18F925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722" y="5673879"/>
            <a:ext cx="760413" cy="76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184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C68167-83C3-D3E4-8298-2CF243ABB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HCR2039 Governor State of Emergency Powers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FFCBA-695F-1387-6DB6-467ECA8B1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1874520"/>
            <a:ext cx="9708995" cy="481203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solidFill>
                  <a:srgbClr val="2C81BA"/>
                </a:solidFill>
                <a:effectLst/>
                <a:latin typeface="Open Sans" panose="020B0606030504020204" pitchFamily="34" charset="0"/>
                <a:hlinkClick r:id="rId2"/>
              </a:rPr>
              <a:t>HCR2039</a:t>
            </a:r>
            <a:r>
              <a:rPr lang="en-US" sz="2400" b="0" i="0" u="none" strike="noStrike" dirty="0">
                <a:solidFill>
                  <a:srgbClr val="2C81BA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Passed House 31-29; Senate Floor Vote Pending </a:t>
            </a:r>
          </a:p>
          <a:p>
            <a:endParaRPr lang="en-US" sz="2400" dirty="0"/>
          </a:p>
          <a:p>
            <a:r>
              <a:rPr lang="en-US" sz="2400" dirty="0"/>
              <a:t>If approved by the voters in November 2024 this new law would terminate all Governor-proclaimed states of emergency after 30 days unless the Legislature extends the emergency. Caps each legislative extension at 30 days.</a:t>
            </a:r>
          </a:p>
          <a:p>
            <a:r>
              <a:rPr lang="en-US" sz="2400" b="1" dirty="0"/>
              <a:t>Note: Governor Cannot Veto this Referendum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9C97E9-B743-BD18-3319-A3EE2067D2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189" y="5959477"/>
            <a:ext cx="2030625" cy="631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74D9F6-F119-FCE5-752E-487088FBF5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6344" y="5872425"/>
            <a:ext cx="762066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5079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CF40EF-593B-E3AA-5DAE-5F10D7189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SB1674 Public Money / Ideology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68AAB-973E-6B3D-DD94-D3EF75A21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solidFill>
                  <a:srgbClr val="2C81BA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SB1694</a:t>
            </a:r>
            <a:r>
              <a:rPr lang="en-US" sz="2400" b="0" i="0" u="none" strike="noStrike" dirty="0">
                <a:solidFill>
                  <a:srgbClr val="2C81BA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Passed Senate 16-12; Awaiting House Vote (likely veto)</a:t>
            </a:r>
          </a:p>
          <a:p>
            <a:pPr marL="0" indent="0">
              <a:buNone/>
            </a:pPr>
            <a:endParaRPr lang="en-US" sz="2400" b="0" i="0" u="none" strike="noStrike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Prohibits a public entity from requiring and spending public monies on a diversity, equity and inclusion program and allows an employee who is required to participate in the program to bring action against the public entity.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20C7F6-38F1-4D72-5F61-712C511129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8055" y="5586875"/>
            <a:ext cx="2725148" cy="847417"/>
          </a:xfrm>
          <a:prstGeom prst="rect">
            <a:avLst/>
          </a:prstGeom>
        </p:spPr>
      </p:pic>
      <p:pic>
        <p:nvPicPr>
          <p:cNvPr id="5" name="Picture 2" descr="Cross Sign Red Hand Drawn Brush Paint X Letter Handwritten Crisscross  Symbol Painted Isolate On White Stock Illustration - Download Image Now -  iStock">
            <a:extLst>
              <a:ext uri="{FF2B5EF4-FFF2-40B4-BE49-F238E27FC236}">
                <a16:creationId xmlns:a16="http://schemas.microsoft.com/office/drawing/2014/main" id="{6FDCAF93-ACED-01E2-F53E-3DD18F925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722" y="5673879"/>
            <a:ext cx="760413" cy="76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2555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31BB11-C0BE-D402-C049-EF31C2AB8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SB1704 Prohibiting Vaccination Mandates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1BC3E-BC0C-A6F3-BEC8-A94C96EE8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42761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SB1704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(Strike All Amendment) Passed Senate 16-13; Died in House</a:t>
            </a:r>
          </a:p>
          <a:p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Makes it illegal any government entity to deny to a person any local or state services, goods, facilities, advantages, privileges, licensing, educational or employment opportunities or health care access based on the person's vaccination status.</a:t>
            </a:r>
          </a:p>
          <a:p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Employers couldn’t discriminate based on the person's vaccination status.</a:t>
            </a:r>
          </a:p>
          <a:p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Public accommodation couldn’t exclude, limit, segregate, refuse to serve or otherwise discriminate against a person based on the person's vaccination status.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5AEEE1-5522-0C9C-589B-301C024AFA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8389" y="6128183"/>
            <a:ext cx="1918929" cy="5967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2D7290-9FA5-DE2A-4B2C-F77DAB8888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0041" y="6128183"/>
            <a:ext cx="596714" cy="59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6144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42F6CC-8CFD-36B3-1648-665A47A5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SB1710 AZ State Hospital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3F05B-AD5A-B2EB-27CB-9118051EB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7318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SB1710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Senate 27-2, Passed House HHS, Awaiting House Floor Vote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Effective January 1, 2025, transfers oversight, authorities and responsibilities relating to the Arizona State Hospital from ADHS to a new State Hospital Governing Board.</a:t>
            </a:r>
          </a:p>
          <a:p>
            <a:r>
              <a:rPr lang="en-US" sz="2400" dirty="0"/>
              <a:t>Requires ASH to admit patients based on clinical need for treatment and prohibits any limit on admission based on a patient's county of residence.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226326-8363-6309-219F-CFAF681AF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2536" y="5769876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0A403F3F-E37F-66AC-FCE4-10679347A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262" y="590863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094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F49F90-712A-DC41-EECB-C0BCB5E0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 2053 Nurse Home Visitor Appropriation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3C77D-C43B-0828-FA55-D34B361FE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3667" y="1690459"/>
            <a:ext cx="9708995" cy="429898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HB2053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48-12; Passed Senate HHS &amp; </a:t>
            </a:r>
            <a:r>
              <a:rPr lang="en-US" sz="2400" b="0" i="0" u="none" strike="noStrike" dirty="0" err="1">
                <a:effectLst/>
                <a:latin typeface="Open Sans" panose="020B0606030504020204" pitchFamily="34" charset="0"/>
              </a:rPr>
              <a:t>Approps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, Languishing in Rules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200" dirty="0"/>
              <a:t>Establishes an evidence-based Nurse-Home Visitor Grant Program within the Department of Child Safety. </a:t>
            </a:r>
          </a:p>
          <a:p>
            <a:r>
              <a:rPr lang="en-US" sz="2200" dirty="0"/>
              <a:t>Appropriates $15,000,000 from the state General Fund in FY 2024 to DCS to award grant monies to provide voluntary, evidence-based nurse-home visiting services for a three-year period to first-time, low-income expectant mothers.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63801C-3144-4F95-E15C-0BA4B8F7F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7638" y="5586875"/>
            <a:ext cx="2725148" cy="847417"/>
          </a:xfrm>
          <a:prstGeom prst="rect">
            <a:avLst/>
          </a:prstGeom>
        </p:spPr>
      </p:pic>
      <p:pic>
        <p:nvPicPr>
          <p:cNvPr id="4" name="Picture 2" descr="HD Green Check True Tick Mark Icon Sign PNG | Citypng">
            <a:extLst>
              <a:ext uri="{FF2B5EF4-FFF2-40B4-BE49-F238E27FC236}">
                <a16:creationId xmlns:a16="http://schemas.microsoft.com/office/drawing/2014/main" id="{57F07AA4-9468-9F98-684E-BDBD2A427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75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EACF2B-167C-74AA-BE6A-6F6151291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HB2142 Produce Incentives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ED018-9903-CB66-3F1E-DA429AAE3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88043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HB2142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Died in the House, Could still appear in budget</a:t>
            </a:r>
          </a:p>
          <a:p>
            <a:pPr marL="0" indent="0">
              <a:buNone/>
            </a:pPr>
            <a:endParaRPr lang="en-US" sz="2400" b="0" i="0" u="none" strike="noStrike" dirty="0">
              <a:effectLst/>
              <a:latin typeface="Open Sans" panose="020B0606030504020204" pitchFamily="34" charset="0"/>
            </a:endParaRPr>
          </a:p>
          <a:p>
            <a:r>
              <a:rPr lang="en-US" sz="2400" dirty="0"/>
              <a:t>Appropriates $5,000,000 from the state General Fund to the Arizona Department of Economic Security to implement the Produce Incentive Program.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1E1A57-065B-833E-3C3C-2592E0AA51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9686" y="5769876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11A19224-15D1-6B20-1098-28E20C770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360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D522B-5E9B-6C03-84AA-6D7FC5EED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HB2166 Group Home Licensure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79A93-A2D8-CA7E-4F1F-CE6226803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 i="0" u="none" strike="noStrike" dirty="0">
                <a:effectLst/>
                <a:latin typeface="Open Sans" panose="020B0606030504020204" pitchFamily="34" charset="0"/>
                <a:hlinkClick r:id="rId2"/>
              </a:rPr>
              <a:t>HB2166</a:t>
            </a:r>
            <a:r>
              <a:rPr lang="en-US" sz="2400" b="1" i="0" u="none" strike="noStrike" dirty="0">
                <a:effectLst/>
                <a:latin typeface="Open Sans" panose="020B0606030504020204" pitchFamily="34" charset="0"/>
              </a:rPr>
              <a:t> Signed by Governor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Requires behavioral-supported group homes under contract with the ADES to be licensed for health and safety by the ADHS.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29A62C-2FC1-1FF6-277A-F4BBA3099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9676" y="5710187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89354E4D-A8FB-39E0-5A55-7B0950A1B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003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21427D-CEC8-D00C-C142-5BB51F6D0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HB2168 Good Samaritan Protections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90436-6E0B-397C-2BA3-3454AA6BE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 i="0" u="none" strike="noStrike" dirty="0">
                <a:effectLst/>
                <a:latin typeface="Open Sans" panose="020B0606030504020204" pitchFamily="34" charset="0"/>
                <a:hlinkClick r:id="rId2"/>
              </a:rPr>
              <a:t>HB2168</a:t>
            </a:r>
            <a:r>
              <a:rPr lang="en-US" sz="2400" b="1" i="0" u="none" strike="noStrike" dirty="0">
                <a:effectLst/>
                <a:latin typeface="Open Sans" panose="020B0606030504020204" pitchFamily="34" charset="0"/>
              </a:rPr>
              <a:t> Signed by Governor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Current statute prohibits charging or prosecuting an individual for use or possession of a controlled substance if the evidence was acquired while seeking medical assistance due to a drug-related overdose. </a:t>
            </a:r>
          </a:p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emergency measure extending the repeal date for A.R.S. § 13-3423 to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July 1, 2028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instead of July 1, 2023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82D2BB-895F-5286-5A72-0FD58B963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6667" y="5798575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E75115E4-A23D-4506-4051-D3E43F801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491" y="5795011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357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1BCEF-DA95-3793-83FB-C3857F906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HB2194 Drug Overdose Fatality Review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C6BF-5365-67A9-EC5E-607F37F96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b="1" i="0" u="none" strike="noStrike" dirty="0">
                <a:effectLst/>
                <a:latin typeface="Open Sans" panose="020B0606030504020204" pitchFamily="34" charset="0"/>
                <a:hlinkClick r:id="rId2"/>
              </a:rPr>
              <a:t>HB2194</a:t>
            </a:r>
            <a:r>
              <a:rPr lang="en-US" sz="2400" b="1" i="0" u="none" strike="noStrike" dirty="0">
                <a:effectLst/>
                <a:latin typeface="Open Sans" panose="020B0606030504020204" pitchFamily="34" charset="0"/>
              </a:rPr>
              <a:t> </a:t>
            </a:r>
            <a:r>
              <a:rPr lang="en-US" sz="2400" b="1" dirty="0">
                <a:latin typeface="Open Sans" panose="020B0606030504020204" pitchFamily="34" charset="0"/>
              </a:rPr>
              <a:t>Signed by Governor</a:t>
            </a:r>
            <a:endParaRPr lang="en-US" sz="2400" b="1" i="0" u="none" strike="noStrike" dirty="0">
              <a:effectLst/>
              <a:latin typeface="Open Sans" panose="020B0606030504020204" pitchFamily="34" charset="0"/>
            </a:endParaRP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Reinstates the Drug Overdose Fatality Review Team within the ADHS. That authority is currently expired.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3A2698-4493-FF50-E405-5CB9954610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5396" y="5633899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86E8DA48-85E7-FDD8-7A67-E2CD3E59A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310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11E2C3-D4F7-EF96-D7B8-57C5E2DE3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HB2211 SNAP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2C009-114F-0114-06C4-6A6380E01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0" i="0" u="none" strike="noStrike" dirty="0">
                <a:effectLst/>
                <a:latin typeface="Open Sans" panose="020B0606030504020204" pitchFamily="34" charset="0"/>
                <a:hlinkClick r:id="rId2"/>
              </a:rPr>
              <a:t>HB2211</a:t>
            </a:r>
            <a:r>
              <a:rPr lang="en-US" sz="2400" b="0" i="0" u="none" strike="noStrike" dirty="0">
                <a:effectLst/>
                <a:latin typeface="Open Sans" panose="020B0606030504020204" pitchFamily="34" charset="0"/>
              </a:rPr>
              <a:t> Passed House 36-24; Languishing in Senate</a:t>
            </a:r>
          </a:p>
          <a:p>
            <a:endParaRPr lang="en-US" sz="2400" dirty="0">
              <a:latin typeface="Open Sans" panose="020B0606030504020204" pitchFamily="34" charset="0"/>
            </a:endParaRPr>
          </a:p>
          <a:p>
            <a:r>
              <a:rPr lang="en-US" sz="2400" dirty="0"/>
              <a:t>Allows individuals convicted of a felony involving a controlled substance to be eligible for the Supplemental Nutrition Assistance Program (SNAP) if they’re in compliance with all terms of probation.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65D3F4-6A85-C51D-FC4B-40853ABBC4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1106" y="5687327"/>
            <a:ext cx="2725148" cy="847417"/>
          </a:xfrm>
          <a:prstGeom prst="rect">
            <a:avLst/>
          </a:prstGeom>
        </p:spPr>
      </p:pic>
      <p:pic>
        <p:nvPicPr>
          <p:cNvPr id="5" name="Picture 2" descr="HD Green Check True Tick Mark Icon Sign PNG | Citypng">
            <a:extLst>
              <a:ext uri="{FF2B5EF4-FFF2-40B4-BE49-F238E27FC236}">
                <a16:creationId xmlns:a16="http://schemas.microsoft.com/office/drawing/2014/main" id="{9D17DB2E-92A1-2829-14F2-28F867914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32" y="5662213"/>
            <a:ext cx="620078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485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1408</Words>
  <Application>Microsoft Office PowerPoint</Application>
  <PresentationFormat>Widescreen</PresentationFormat>
  <Paragraphs>137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Open Sans</vt:lpstr>
      <vt:lpstr>Office Theme</vt:lpstr>
      <vt:lpstr>2023 Legislative Session:   AzPHA’s Evergreen Tracking PowerPoint</vt:lpstr>
      <vt:lpstr>HB2001 ADHS Rulemaking</vt:lpstr>
      <vt:lpstr>HCR2039 Governor State of Emergency Powers</vt:lpstr>
      <vt:lpstr>HB 2053 Nurse Home Visitor Appropriation</vt:lpstr>
      <vt:lpstr>HB2142 Produce Incentives</vt:lpstr>
      <vt:lpstr>HB2166 Group Home Licensure</vt:lpstr>
      <vt:lpstr>HB2168 Good Samaritan Protections</vt:lpstr>
      <vt:lpstr>HB2194 Drug Overdose Fatality Review Teams</vt:lpstr>
      <vt:lpstr>HB2211 SNAP Eligibility</vt:lpstr>
      <vt:lpstr>HB2338 Preventive Adult Dental Care AHCCCS</vt:lpstr>
      <vt:lpstr>HB2401 Feminine Hygiene Exemption</vt:lpstr>
      <vt:lpstr>HB2432 AHCCCS Supplemental Appropriation</vt:lpstr>
      <vt:lpstr>HB2474 School Vaccinations</vt:lpstr>
      <vt:lpstr>HB2499 Nutrition Assistance Pilot</vt:lpstr>
      <vt:lpstr>HB2501 Dependent Tax Credit Increase</vt:lpstr>
      <vt:lpstr>HB2558 Dietition Licensure</vt:lpstr>
      <vt:lpstr>HB2563 OBGYN On Call Services</vt:lpstr>
      <vt:lpstr>HB2753 Graduate Medical Education</vt:lpstr>
      <vt:lpstr>HB2625 Residential Care Facility Inspections</vt:lpstr>
      <vt:lpstr>SB1016 Speech Therapy</vt:lpstr>
      <vt:lpstr>SB1017 Cochlear Implants</vt:lpstr>
      <vt:lpstr>SB1032 Spina Bifida</vt:lpstr>
      <vt:lpstr>SB1081 AHCCCS Continuation</vt:lpstr>
      <vt:lpstr>SB1088 Good Samaritan Extension</vt:lpstr>
      <vt:lpstr>SB1137 Maricopa County Division</vt:lpstr>
      <vt:lpstr>SB1159 Drug Accessories</vt:lpstr>
      <vt:lpstr>SB1234 Traffic Photo Enforcement Prohibition</vt:lpstr>
      <vt:lpstr>SB1250 Employer Religious Vaccine Exemptions</vt:lpstr>
      <vt:lpstr>SB1293 Long Term Care Inspections</vt:lpstr>
      <vt:lpstr>SB1674 Public Money / Ideology Training</vt:lpstr>
      <vt:lpstr>SB1704 Prohibiting Vaccination Mandates</vt:lpstr>
      <vt:lpstr>SB1710 AZ State Hospital Operations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Legislative Session:  A Public Health Perspective</dc:title>
  <dc:creator>will humble</dc:creator>
  <cp:lastModifiedBy>will humble</cp:lastModifiedBy>
  <cp:revision>6</cp:revision>
  <dcterms:created xsi:type="dcterms:W3CDTF">2023-02-28T19:09:37Z</dcterms:created>
  <dcterms:modified xsi:type="dcterms:W3CDTF">2023-05-02T15:42:19Z</dcterms:modified>
</cp:coreProperties>
</file>