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63" r:id="rId3"/>
    <p:sldId id="301" r:id="rId4"/>
    <p:sldId id="305" r:id="rId5"/>
    <p:sldId id="322" r:id="rId6"/>
    <p:sldId id="264" r:id="rId7"/>
    <p:sldId id="331" r:id="rId8"/>
    <p:sldId id="325" r:id="rId9"/>
    <p:sldId id="317" r:id="rId10"/>
    <p:sldId id="328" r:id="rId11"/>
    <p:sldId id="306" r:id="rId12"/>
    <p:sldId id="316" r:id="rId13"/>
    <p:sldId id="307" r:id="rId14"/>
    <p:sldId id="319" r:id="rId15"/>
    <p:sldId id="333" r:id="rId16"/>
    <p:sldId id="314" r:id="rId17"/>
    <p:sldId id="304" r:id="rId18"/>
    <p:sldId id="315" r:id="rId19"/>
    <p:sldId id="308" r:id="rId20"/>
    <p:sldId id="323" r:id="rId21"/>
    <p:sldId id="336" r:id="rId22"/>
    <p:sldId id="326" r:id="rId23"/>
    <p:sldId id="321" r:id="rId24"/>
    <p:sldId id="332" r:id="rId25"/>
    <p:sldId id="335" r:id="rId26"/>
    <p:sldId id="342" r:id="rId27"/>
    <p:sldId id="343" r:id="rId28"/>
    <p:sldId id="341" r:id="rId29"/>
    <p:sldId id="340" r:id="rId30"/>
    <p:sldId id="260" r:id="rId31"/>
    <p:sldId id="344" r:id="rId32"/>
    <p:sldId id="257" r:id="rId33"/>
    <p:sldId id="338" r:id="rId34"/>
    <p:sldId id="265" r:id="rId35"/>
    <p:sldId id="339" r:id="rId36"/>
    <p:sldId id="262" r:id="rId37"/>
    <p:sldId id="261" r:id="rId38"/>
    <p:sldId id="259" r:id="rId39"/>
    <p:sldId id="266" r:id="rId40"/>
    <p:sldId id="267" r:id="rId41"/>
    <p:sldId id="268" r:id="rId42"/>
    <p:sldId id="269"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400F25-C0D5-4A0E-91A1-9A4B8FE6B761}" v="493" dt="2024-06-21T23:15:12.7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1" autoAdjust="0"/>
    <p:restoredTop sz="94660"/>
  </p:normalViewPr>
  <p:slideViewPr>
    <p:cSldViewPr snapToGrid="0">
      <p:cViewPr varScale="1">
        <p:scale>
          <a:sx n="95" d="100"/>
          <a:sy n="95" d="100"/>
        </p:scale>
        <p:origin x="24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1" Type="http://schemas.openxmlformats.org/officeDocument/2006/relationships/hyperlink" Target="https://azpha.org/wp-content/uploads/2024/05/24-Final-Partisan-Primaries.pdf" TargetMode="External"/></Relationships>
</file>

<file path=ppt/diagrams/_rels/data2.xml.rels><?xml version="1.0" encoding="UTF-8" standalone="yes"?>
<Relationships xmlns="http://schemas.openxmlformats.org/package/2006/relationships"><Relationship Id="rId1" Type="http://schemas.openxmlformats.org/officeDocument/2006/relationships/hyperlink" Target="https://azpha.org/wp-content/uploads/2024/05/24-Final-Voter-Initiative-Signatures.pdf" TargetMode="External"/></Relationships>
</file>

<file path=ppt/diagrams/_rels/data3.xml.rels><?xml version="1.0" encoding="UTF-8" standalone="yes"?>
<Relationships xmlns="http://schemas.openxmlformats.org/package/2006/relationships"><Relationship Id="rId1" Type="http://schemas.openxmlformats.org/officeDocument/2006/relationships/hyperlink" Target="https://azpha.org/wp-content/uploads/2024/05/24-Final-Emergency-Response.pdf" TargetMode="External"/></Relationships>
</file>

<file path=ppt/diagrams/_rels/data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ata8.xml.rels><?xml version="1.0" encoding="UTF-8" standalone="yes"?>
<Relationships xmlns="http://schemas.openxmlformats.org/package/2006/relationships"><Relationship Id="rId1" Type="http://schemas.openxmlformats.org/officeDocument/2006/relationships/hyperlink" Target="https://azpha.org/wp-content/uploads/2024/05/24-Final-Sexual-and-Reproductive-Health.pdf" TargetMode="External"/></Relationships>
</file>

<file path=ppt/diagrams/_rels/data9.xml.rels><?xml version="1.0" encoding="UTF-8" standalone="yes"?>
<Relationships xmlns="http://schemas.openxmlformats.org/package/2006/relationships"><Relationship Id="rId1" Type="http://schemas.openxmlformats.org/officeDocument/2006/relationships/hyperlink" Target="https://azpha.org/wp-content/uploads/2024/05/24-Final-Open-Primaries.pdf"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azpha.org/wp-content/uploads/2024/05/24-Final-Partisan-Primaries.pdf"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azpha.org/wp-content/uploads/2024/05/24-Final-Voter-Initiative-Signatures.pdf"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s://azpha.org/wp-content/uploads/2024/05/24-Final-Emergency-Response.pdf" TargetMode="External"/></Relationships>
</file>

<file path=ppt/diagrams/_rels/drawing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8.xml.rels><?xml version="1.0" encoding="UTF-8" standalone="yes"?>
<Relationships xmlns="http://schemas.openxmlformats.org/package/2006/relationships"><Relationship Id="rId1" Type="http://schemas.openxmlformats.org/officeDocument/2006/relationships/hyperlink" Target="https://azpha.org/wp-content/uploads/2024/05/24-Final-Sexual-and-Reproductive-Health.pdf" TargetMode="External"/></Relationships>
</file>

<file path=ppt/diagrams/_rels/drawing9.xml.rels><?xml version="1.0" encoding="UTF-8" standalone="yes"?>
<Relationships xmlns="http://schemas.openxmlformats.org/package/2006/relationships"><Relationship Id="rId1" Type="http://schemas.openxmlformats.org/officeDocument/2006/relationships/hyperlink" Target="https://azpha.org/wp-content/uploads/2024/05/24-Final-Open-Primaries.pdf" TargetMode="Externa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3C0744-9146-4C68-859D-B9D87D2D9AEA}"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US"/>
        </a:p>
      </dgm:t>
    </dgm:pt>
    <dgm:pt modelId="{FDFB5ACD-FF76-4E57-86D2-E40EBC619D42}">
      <dgm:prSet/>
      <dgm:spPr/>
      <dgm:t>
        <a:bodyPr/>
        <a:lstStyle/>
        <a:p>
          <a:r>
            <a:rPr lang="en-US" b="0" i="0" dirty="0"/>
            <a:t>Constitutional Amendment </a:t>
          </a:r>
          <a:r>
            <a:rPr lang="en-US" b="0" i="0" dirty="0">
              <a:solidFill>
                <a:schemeClr val="tx1"/>
              </a:solidFill>
            </a:rPr>
            <a:t>referred to ballot by the legislature</a:t>
          </a:r>
          <a:endParaRPr lang="en-US" dirty="0">
            <a:solidFill>
              <a:schemeClr val="tx1"/>
            </a:solidFill>
          </a:endParaRPr>
        </a:p>
      </dgm:t>
    </dgm:pt>
    <dgm:pt modelId="{1202CD9B-65C4-4030-906E-ED60AEC10126}" type="parTrans" cxnId="{5AFFB74A-0C36-47F5-A65F-9304209B5CEF}">
      <dgm:prSet/>
      <dgm:spPr/>
      <dgm:t>
        <a:bodyPr/>
        <a:lstStyle/>
        <a:p>
          <a:endParaRPr lang="en-US"/>
        </a:p>
      </dgm:t>
    </dgm:pt>
    <dgm:pt modelId="{E2CE42CF-5940-4119-8C25-9C887AC88F40}" type="sibTrans" cxnId="{5AFFB74A-0C36-47F5-A65F-9304209B5CEF}">
      <dgm:prSet/>
      <dgm:spPr/>
      <dgm:t>
        <a:bodyPr/>
        <a:lstStyle/>
        <a:p>
          <a:endParaRPr lang="en-US"/>
        </a:p>
      </dgm:t>
    </dgm:pt>
    <dgm:pt modelId="{BD92EB6A-0AD4-48D1-AC63-7A61761E8857}">
      <dgm:prSet/>
      <dgm:spPr/>
      <dgm:t>
        <a:bodyPr/>
        <a:lstStyle/>
        <a:p>
          <a:r>
            <a:rPr lang="en-US"/>
            <a:t>Req</a:t>
          </a:r>
          <a:r>
            <a:rPr lang="en-US" b="0" i="0"/>
            <a:t>uires partisan primary elections for all partisan offices</a:t>
          </a:r>
          <a:endParaRPr lang="en-US"/>
        </a:p>
      </dgm:t>
    </dgm:pt>
    <dgm:pt modelId="{57FE4FD4-896A-49DA-B176-FF999C87A8D1}" type="parTrans" cxnId="{A9BF5431-6ADF-4899-937B-BA1FDE11535F}">
      <dgm:prSet/>
      <dgm:spPr/>
      <dgm:t>
        <a:bodyPr/>
        <a:lstStyle/>
        <a:p>
          <a:endParaRPr lang="en-US"/>
        </a:p>
      </dgm:t>
    </dgm:pt>
    <dgm:pt modelId="{8513C729-C0FB-43AF-9380-064A664A47F7}" type="sibTrans" cxnId="{A9BF5431-6ADF-4899-937B-BA1FDE11535F}">
      <dgm:prSet/>
      <dgm:spPr/>
      <dgm:t>
        <a:bodyPr/>
        <a:lstStyle/>
        <a:p>
          <a:endParaRPr lang="en-US"/>
        </a:p>
      </dgm:t>
    </dgm:pt>
    <dgm:pt modelId="{524A1884-54A2-4A4A-97A7-ED2D48F61F43}">
      <dgm:prSet/>
      <dgm:spPr/>
      <dgm:t>
        <a:bodyPr/>
        <a:lstStyle/>
        <a:p>
          <a:r>
            <a:rPr lang="en-US"/>
            <a:t>Prohibits open primaries</a:t>
          </a:r>
        </a:p>
      </dgm:t>
    </dgm:pt>
    <dgm:pt modelId="{5FA5ED4D-3B86-4C49-9257-CF78DEE7F07B}" type="parTrans" cxnId="{5A786152-BF40-4669-BD57-5DC51E8C7028}">
      <dgm:prSet/>
      <dgm:spPr/>
      <dgm:t>
        <a:bodyPr/>
        <a:lstStyle/>
        <a:p>
          <a:endParaRPr lang="en-US"/>
        </a:p>
      </dgm:t>
    </dgm:pt>
    <dgm:pt modelId="{5A77AE6B-A685-4039-BAEF-37C9C2EBD588}" type="sibTrans" cxnId="{5A786152-BF40-4669-BD57-5DC51E8C7028}">
      <dgm:prSet/>
      <dgm:spPr/>
      <dgm:t>
        <a:bodyPr/>
        <a:lstStyle/>
        <a:p>
          <a:endParaRPr lang="en-US"/>
        </a:p>
      </dgm:t>
    </dgm:pt>
    <dgm:pt modelId="{F1104994-E7C9-4FDE-86A1-46D69F9671EE}">
      <dgm:prSet/>
      <dgm:spPr/>
      <dgm:t>
        <a:bodyPr/>
        <a:lstStyle/>
        <a:p>
          <a:r>
            <a:rPr lang="en-US"/>
            <a:t>S</a:t>
          </a:r>
          <a:r>
            <a:rPr lang="en-US" b="0" i="0"/>
            <a:t>upersedes (preempts) local charters &amp; ordinances</a:t>
          </a:r>
          <a:endParaRPr lang="en-US"/>
        </a:p>
      </dgm:t>
    </dgm:pt>
    <dgm:pt modelId="{2FF9AA13-F321-4EEE-9415-6C95AE08E9E9}" type="parTrans" cxnId="{9EF0D06E-8F29-4899-8F10-CA2B249C3391}">
      <dgm:prSet/>
      <dgm:spPr/>
      <dgm:t>
        <a:bodyPr/>
        <a:lstStyle/>
        <a:p>
          <a:endParaRPr lang="en-US"/>
        </a:p>
      </dgm:t>
    </dgm:pt>
    <dgm:pt modelId="{6DFAF16A-2E49-4957-8415-756A88C055EC}" type="sibTrans" cxnId="{9EF0D06E-8F29-4899-8F10-CA2B249C3391}">
      <dgm:prSet/>
      <dgm:spPr/>
      <dgm:t>
        <a:bodyPr/>
        <a:lstStyle/>
        <a:p>
          <a:endParaRPr lang="en-US"/>
        </a:p>
      </dgm:t>
    </dgm:pt>
    <dgm:pt modelId="{0C0F3048-AF25-4474-A164-28FD9C9B8B58}">
      <dgm:prSet/>
      <dgm:spPr/>
      <dgm:t>
        <a:bodyPr/>
        <a:lstStyle/>
        <a:p>
          <a:r>
            <a:rPr lang="en-US"/>
            <a:t>Designed to thwart the Arizona Eliminate Partisan Primaries Act</a:t>
          </a:r>
        </a:p>
      </dgm:t>
    </dgm:pt>
    <dgm:pt modelId="{C5EA9ACB-9498-4255-A4C3-0CDE93031B8F}" type="parTrans" cxnId="{DAEE80D6-9AD0-4B44-B655-9695652458AA}">
      <dgm:prSet/>
      <dgm:spPr/>
      <dgm:t>
        <a:bodyPr/>
        <a:lstStyle/>
        <a:p>
          <a:endParaRPr lang="en-US"/>
        </a:p>
      </dgm:t>
    </dgm:pt>
    <dgm:pt modelId="{00C39F0D-43C0-4B47-9BE0-33317080E068}" type="sibTrans" cxnId="{DAEE80D6-9AD0-4B44-B655-9695652458AA}">
      <dgm:prSet/>
      <dgm:spPr/>
      <dgm:t>
        <a:bodyPr/>
        <a:lstStyle/>
        <a:p>
          <a:endParaRPr lang="en-US"/>
        </a:p>
      </dgm:t>
    </dgm:pt>
    <dgm:pt modelId="{E51F2515-34A7-4FC6-B17B-FB7483AB2187}">
      <dgm:prSet/>
      <dgm:spPr/>
      <dgm:t>
        <a:bodyPr/>
        <a:lstStyle/>
        <a:p>
          <a:pPr algn="ctr"/>
          <a:r>
            <a:rPr lang="en-US" dirty="0" err="1">
              <a:hlinkClick xmlns:r="http://schemas.openxmlformats.org/officeDocument/2006/relationships" r:id="rId1"/>
            </a:rPr>
            <a:t>AzPHA</a:t>
          </a:r>
          <a:r>
            <a:rPr lang="en-US" dirty="0">
              <a:hlinkClick xmlns:r="http://schemas.openxmlformats.org/officeDocument/2006/relationships" r:id="rId1"/>
            </a:rPr>
            <a:t> Argument Against Prop 133</a:t>
          </a:r>
          <a:endParaRPr lang="en-US" dirty="0"/>
        </a:p>
      </dgm:t>
    </dgm:pt>
    <dgm:pt modelId="{0BD5761C-4753-42B9-981E-5119FA98EF61}" type="parTrans" cxnId="{4BCFAA2B-A372-49B9-9273-E292954E4686}">
      <dgm:prSet/>
      <dgm:spPr/>
      <dgm:t>
        <a:bodyPr/>
        <a:lstStyle/>
        <a:p>
          <a:endParaRPr lang="en-US"/>
        </a:p>
      </dgm:t>
    </dgm:pt>
    <dgm:pt modelId="{265CFB28-C35F-4081-9961-2D7405C7AA27}" type="sibTrans" cxnId="{4BCFAA2B-A372-49B9-9273-E292954E4686}">
      <dgm:prSet/>
      <dgm:spPr/>
      <dgm:t>
        <a:bodyPr/>
        <a:lstStyle/>
        <a:p>
          <a:endParaRPr lang="en-US"/>
        </a:p>
      </dgm:t>
    </dgm:pt>
    <dgm:pt modelId="{F33CF97D-1640-4A9C-90FD-CECD159BD46B}" type="pres">
      <dgm:prSet presAssocID="{983C0744-9146-4C68-859D-B9D87D2D9AEA}" presName="linear" presStyleCnt="0">
        <dgm:presLayoutVars>
          <dgm:animLvl val="lvl"/>
          <dgm:resizeHandles val="exact"/>
        </dgm:presLayoutVars>
      </dgm:prSet>
      <dgm:spPr/>
    </dgm:pt>
    <dgm:pt modelId="{38C49B2C-2B6E-4439-9EFE-3D10F6670DD7}" type="pres">
      <dgm:prSet presAssocID="{FDFB5ACD-FF76-4E57-86D2-E40EBC619D42}" presName="parentText" presStyleLbl="node1" presStyleIdx="0" presStyleCnt="6">
        <dgm:presLayoutVars>
          <dgm:chMax val="0"/>
          <dgm:bulletEnabled val="1"/>
        </dgm:presLayoutVars>
      </dgm:prSet>
      <dgm:spPr/>
    </dgm:pt>
    <dgm:pt modelId="{B4718F54-6BC7-47CB-83D2-5322DEEE9797}" type="pres">
      <dgm:prSet presAssocID="{E2CE42CF-5940-4119-8C25-9C887AC88F40}" presName="spacer" presStyleCnt="0"/>
      <dgm:spPr/>
    </dgm:pt>
    <dgm:pt modelId="{A50C9309-2E5E-4EEF-AF8E-79D03FD2FB26}" type="pres">
      <dgm:prSet presAssocID="{BD92EB6A-0AD4-48D1-AC63-7A61761E8857}" presName="parentText" presStyleLbl="node1" presStyleIdx="1" presStyleCnt="6">
        <dgm:presLayoutVars>
          <dgm:chMax val="0"/>
          <dgm:bulletEnabled val="1"/>
        </dgm:presLayoutVars>
      </dgm:prSet>
      <dgm:spPr/>
    </dgm:pt>
    <dgm:pt modelId="{BE4DBD0E-E4D2-4122-A60E-CE27CB8D9C66}" type="pres">
      <dgm:prSet presAssocID="{8513C729-C0FB-43AF-9380-064A664A47F7}" presName="spacer" presStyleCnt="0"/>
      <dgm:spPr/>
    </dgm:pt>
    <dgm:pt modelId="{27FA4CA4-21DE-40DC-BCD0-1273E03C55B3}" type="pres">
      <dgm:prSet presAssocID="{524A1884-54A2-4A4A-97A7-ED2D48F61F43}" presName="parentText" presStyleLbl="node1" presStyleIdx="2" presStyleCnt="6">
        <dgm:presLayoutVars>
          <dgm:chMax val="0"/>
          <dgm:bulletEnabled val="1"/>
        </dgm:presLayoutVars>
      </dgm:prSet>
      <dgm:spPr/>
    </dgm:pt>
    <dgm:pt modelId="{8F5CBF45-A685-4A36-BA77-5FA4D7D0A2D4}" type="pres">
      <dgm:prSet presAssocID="{5A77AE6B-A685-4039-BAEF-37C9C2EBD588}" presName="spacer" presStyleCnt="0"/>
      <dgm:spPr/>
    </dgm:pt>
    <dgm:pt modelId="{8E1E483B-4E30-40A7-934C-93A0393641EA}" type="pres">
      <dgm:prSet presAssocID="{F1104994-E7C9-4FDE-86A1-46D69F9671EE}" presName="parentText" presStyleLbl="node1" presStyleIdx="3" presStyleCnt="6">
        <dgm:presLayoutVars>
          <dgm:chMax val="0"/>
          <dgm:bulletEnabled val="1"/>
        </dgm:presLayoutVars>
      </dgm:prSet>
      <dgm:spPr/>
    </dgm:pt>
    <dgm:pt modelId="{6484EF88-D0AD-4EFA-8A0C-D2DA3EBF8D82}" type="pres">
      <dgm:prSet presAssocID="{6DFAF16A-2E49-4957-8415-756A88C055EC}" presName="spacer" presStyleCnt="0"/>
      <dgm:spPr/>
    </dgm:pt>
    <dgm:pt modelId="{EA45670B-B286-4723-9413-3E6463E7A52C}" type="pres">
      <dgm:prSet presAssocID="{0C0F3048-AF25-4474-A164-28FD9C9B8B58}" presName="parentText" presStyleLbl="node1" presStyleIdx="4" presStyleCnt="6">
        <dgm:presLayoutVars>
          <dgm:chMax val="0"/>
          <dgm:bulletEnabled val="1"/>
        </dgm:presLayoutVars>
      </dgm:prSet>
      <dgm:spPr/>
    </dgm:pt>
    <dgm:pt modelId="{DE5DD5A5-6314-4F7D-86B6-41E06FA74C60}" type="pres">
      <dgm:prSet presAssocID="{00C39F0D-43C0-4B47-9BE0-33317080E068}" presName="spacer" presStyleCnt="0"/>
      <dgm:spPr/>
    </dgm:pt>
    <dgm:pt modelId="{BCF1D411-14D9-4474-8EDF-4CF5C051E3A2}" type="pres">
      <dgm:prSet presAssocID="{E51F2515-34A7-4FC6-B17B-FB7483AB2187}" presName="parentText" presStyleLbl="node1" presStyleIdx="5" presStyleCnt="6">
        <dgm:presLayoutVars>
          <dgm:chMax val="0"/>
          <dgm:bulletEnabled val="1"/>
        </dgm:presLayoutVars>
      </dgm:prSet>
      <dgm:spPr/>
    </dgm:pt>
  </dgm:ptLst>
  <dgm:cxnLst>
    <dgm:cxn modelId="{E3D68016-17B8-4DBD-A01D-A62C8099FEB0}" type="presOf" srcId="{FDFB5ACD-FF76-4E57-86D2-E40EBC619D42}" destId="{38C49B2C-2B6E-4439-9EFE-3D10F6670DD7}" srcOrd="0" destOrd="0" presId="urn:microsoft.com/office/officeart/2005/8/layout/vList2"/>
    <dgm:cxn modelId="{9E59A422-1C6F-452B-924B-01BC4645F20E}" type="presOf" srcId="{0C0F3048-AF25-4474-A164-28FD9C9B8B58}" destId="{EA45670B-B286-4723-9413-3E6463E7A52C}" srcOrd="0" destOrd="0" presId="urn:microsoft.com/office/officeart/2005/8/layout/vList2"/>
    <dgm:cxn modelId="{4BCFAA2B-A372-49B9-9273-E292954E4686}" srcId="{983C0744-9146-4C68-859D-B9D87D2D9AEA}" destId="{E51F2515-34A7-4FC6-B17B-FB7483AB2187}" srcOrd="5" destOrd="0" parTransId="{0BD5761C-4753-42B9-981E-5119FA98EF61}" sibTransId="{265CFB28-C35F-4081-9961-2D7405C7AA27}"/>
    <dgm:cxn modelId="{A9BF5431-6ADF-4899-937B-BA1FDE11535F}" srcId="{983C0744-9146-4C68-859D-B9D87D2D9AEA}" destId="{BD92EB6A-0AD4-48D1-AC63-7A61761E8857}" srcOrd="1" destOrd="0" parTransId="{57FE4FD4-896A-49DA-B176-FF999C87A8D1}" sibTransId="{8513C729-C0FB-43AF-9380-064A664A47F7}"/>
    <dgm:cxn modelId="{50128149-1DB9-4C59-B6F9-28D15C9699A7}" type="presOf" srcId="{BD92EB6A-0AD4-48D1-AC63-7A61761E8857}" destId="{A50C9309-2E5E-4EEF-AF8E-79D03FD2FB26}" srcOrd="0" destOrd="0" presId="urn:microsoft.com/office/officeart/2005/8/layout/vList2"/>
    <dgm:cxn modelId="{5AFFB74A-0C36-47F5-A65F-9304209B5CEF}" srcId="{983C0744-9146-4C68-859D-B9D87D2D9AEA}" destId="{FDFB5ACD-FF76-4E57-86D2-E40EBC619D42}" srcOrd="0" destOrd="0" parTransId="{1202CD9B-65C4-4030-906E-ED60AEC10126}" sibTransId="{E2CE42CF-5940-4119-8C25-9C887AC88F40}"/>
    <dgm:cxn modelId="{9EF0D06E-8F29-4899-8F10-CA2B249C3391}" srcId="{983C0744-9146-4C68-859D-B9D87D2D9AEA}" destId="{F1104994-E7C9-4FDE-86A1-46D69F9671EE}" srcOrd="3" destOrd="0" parTransId="{2FF9AA13-F321-4EEE-9415-6C95AE08E9E9}" sibTransId="{6DFAF16A-2E49-4957-8415-756A88C055EC}"/>
    <dgm:cxn modelId="{5A786152-BF40-4669-BD57-5DC51E8C7028}" srcId="{983C0744-9146-4C68-859D-B9D87D2D9AEA}" destId="{524A1884-54A2-4A4A-97A7-ED2D48F61F43}" srcOrd="2" destOrd="0" parTransId="{5FA5ED4D-3B86-4C49-9257-CF78DEE7F07B}" sibTransId="{5A77AE6B-A685-4039-BAEF-37C9C2EBD588}"/>
    <dgm:cxn modelId="{0FCE8F74-57C3-4B65-9A48-E720A68D90FC}" type="presOf" srcId="{F1104994-E7C9-4FDE-86A1-46D69F9671EE}" destId="{8E1E483B-4E30-40A7-934C-93A0393641EA}" srcOrd="0" destOrd="0" presId="urn:microsoft.com/office/officeart/2005/8/layout/vList2"/>
    <dgm:cxn modelId="{C890CD8A-BBB6-40BD-818D-4E147CBFA5BA}" type="presOf" srcId="{E51F2515-34A7-4FC6-B17B-FB7483AB2187}" destId="{BCF1D411-14D9-4474-8EDF-4CF5C051E3A2}" srcOrd="0" destOrd="0" presId="urn:microsoft.com/office/officeart/2005/8/layout/vList2"/>
    <dgm:cxn modelId="{0A89D4C2-9FE5-465C-BA2F-C357C6AF65BB}" type="presOf" srcId="{983C0744-9146-4C68-859D-B9D87D2D9AEA}" destId="{F33CF97D-1640-4A9C-90FD-CECD159BD46B}" srcOrd="0" destOrd="0" presId="urn:microsoft.com/office/officeart/2005/8/layout/vList2"/>
    <dgm:cxn modelId="{DAEE80D6-9AD0-4B44-B655-9695652458AA}" srcId="{983C0744-9146-4C68-859D-B9D87D2D9AEA}" destId="{0C0F3048-AF25-4474-A164-28FD9C9B8B58}" srcOrd="4" destOrd="0" parTransId="{C5EA9ACB-9498-4255-A4C3-0CDE93031B8F}" sibTransId="{00C39F0D-43C0-4B47-9BE0-33317080E068}"/>
    <dgm:cxn modelId="{9A7B31FC-99C4-4B42-B528-99744593E818}" type="presOf" srcId="{524A1884-54A2-4A4A-97A7-ED2D48F61F43}" destId="{27FA4CA4-21DE-40DC-BCD0-1273E03C55B3}" srcOrd="0" destOrd="0" presId="urn:microsoft.com/office/officeart/2005/8/layout/vList2"/>
    <dgm:cxn modelId="{A3616430-4AFA-4DB6-8A61-66819ECC2AAD}" type="presParOf" srcId="{F33CF97D-1640-4A9C-90FD-CECD159BD46B}" destId="{38C49B2C-2B6E-4439-9EFE-3D10F6670DD7}" srcOrd="0" destOrd="0" presId="urn:microsoft.com/office/officeart/2005/8/layout/vList2"/>
    <dgm:cxn modelId="{0C60EAA9-12C6-426E-942C-17B83E2FD1CA}" type="presParOf" srcId="{F33CF97D-1640-4A9C-90FD-CECD159BD46B}" destId="{B4718F54-6BC7-47CB-83D2-5322DEEE9797}" srcOrd="1" destOrd="0" presId="urn:microsoft.com/office/officeart/2005/8/layout/vList2"/>
    <dgm:cxn modelId="{2F335DDB-B567-4EF8-88D1-2B435A8108D5}" type="presParOf" srcId="{F33CF97D-1640-4A9C-90FD-CECD159BD46B}" destId="{A50C9309-2E5E-4EEF-AF8E-79D03FD2FB26}" srcOrd="2" destOrd="0" presId="urn:microsoft.com/office/officeart/2005/8/layout/vList2"/>
    <dgm:cxn modelId="{DAD35685-2FC6-42E9-8BF6-D861A5ABB345}" type="presParOf" srcId="{F33CF97D-1640-4A9C-90FD-CECD159BD46B}" destId="{BE4DBD0E-E4D2-4122-A60E-CE27CB8D9C66}" srcOrd="3" destOrd="0" presId="urn:microsoft.com/office/officeart/2005/8/layout/vList2"/>
    <dgm:cxn modelId="{40457AC7-C9DD-4571-9EA6-367F2AFD673E}" type="presParOf" srcId="{F33CF97D-1640-4A9C-90FD-CECD159BD46B}" destId="{27FA4CA4-21DE-40DC-BCD0-1273E03C55B3}" srcOrd="4" destOrd="0" presId="urn:microsoft.com/office/officeart/2005/8/layout/vList2"/>
    <dgm:cxn modelId="{D0FA7A86-A8FF-42E8-9DD6-496697F17406}" type="presParOf" srcId="{F33CF97D-1640-4A9C-90FD-CECD159BD46B}" destId="{8F5CBF45-A685-4A36-BA77-5FA4D7D0A2D4}" srcOrd="5" destOrd="0" presId="urn:microsoft.com/office/officeart/2005/8/layout/vList2"/>
    <dgm:cxn modelId="{50CED522-859E-4A9B-8059-CB6ABB14A9AB}" type="presParOf" srcId="{F33CF97D-1640-4A9C-90FD-CECD159BD46B}" destId="{8E1E483B-4E30-40A7-934C-93A0393641EA}" srcOrd="6" destOrd="0" presId="urn:microsoft.com/office/officeart/2005/8/layout/vList2"/>
    <dgm:cxn modelId="{CFF87CA8-9611-4B90-9E71-EFAD6B62D926}" type="presParOf" srcId="{F33CF97D-1640-4A9C-90FD-CECD159BD46B}" destId="{6484EF88-D0AD-4EFA-8A0C-D2DA3EBF8D82}" srcOrd="7" destOrd="0" presId="urn:microsoft.com/office/officeart/2005/8/layout/vList2"/>
    <dgm:cxn modelId="{76AE305E-A239-47D2-A58E-D2D67F94B7DD}" type="presParOf" srcId="{F33CF97D-1640-4A9C-90FD-CECD159BD46B}" destId="{EA45670B-B286-4723-9413-3E6463E7A52C}" srcOrd="8" destOrd="0" presId="urn:microsoft.com/office/officeart/2005/8/layout/vList2"/>
    <dgm:cxn modelId="{3A6E405D-620B-4DF4-9036-9459A2D57CE5}" type="presParOf" srcId="{F33CF97D-1640-4A9C-90FD-CECD159BD46B}" destId="{DE5DD5A5-6314-4F7D-86B6-41E06FA74C60}" srcOrd="9" destOrd="0" presId="urn:microsoft.com/office/officeart/2005/8/layout/vList2"/>
    <dgm:cxn modelId="{0B549545-C910-489B-BAC7-FD76A579686E}" type="presParOf" srcId="{F33CF97D-1640-4A9C-90FD-CECD159BD46B}" destId="{BCF1D411-14D9-4474-8EDF-4CF5C051E3A2}"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983E40B-CE94-4AD3-AEDC-3A489FB264B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1E2596A-570A-4091-AF9C-85D180B5B9AB}">
      <dgm:prSet/>
      <dgm:spPr/>
      <dgm:t>
        <a:bodyPr/>
        <a:lstStyle/>
        <a:p>
          <a:r>
            <a:rPr lang="en-US" dirty="0">
              <a:solidFill>
                <a:schemeClr val="tx1"/>
              </a:solidFill>
            </a:rPr>
            <a:t>Referred to the ballot by the legislature</a:t>
          </a:r>
        </a:p>
      </dgm:t>
    </dgm:pt>
    <dgm:pt modelId="{C351550B-4B23-4C91-A3B8-82567DEBAF72}" type="parTrans" cxnId="{72468E59-B04C-43EE-BA67-285859ECA1C2}">
      <dgm:prSet/>
      <dgm:spPr/>
      <dgm:t>
        <a:bodyPr/>
        <a:lstStyle/>
        <a:p>
          <a:endParaRPr lang="en-US"/>
        </a:p>
      </dgm:t>
    </dgm:pt>
    <dgm:pt modelId="{F8FEA090-0D30-427B-AE6A-0432357A14A5}" type="sibTrans" cxnId="{72468E59-B04C-43EE-BA67-285859ECA1C2}">
      <dgm:prSet/>
      <dgm:spPr/>
      <dgm:t>
        <a:bodyPr/>
        <a:lstStyle/>
        <a:p>
          <a:endParaRPr lang="en-US"/>
        </a:p>
      </dgm:t>
    </dgm:pt>
    <dgm:pt modelId="{A679D1E5-56DD-48B1-A3FF-666BFC4FEC24}">
      <dgm:prSet/>
      <dgm:spPr/>
      <dgm:t>
        <a:bodyPr/>
        <a:lstStyle/>
        <a:p>
          <a:r>
            <a:rPr lang="en-US" b="0" i="0" dirty="0"/>
            <a:t>Existing oversight ensures that any new regulations are carefully vetted and justified, balancing regulatory needs with public interests</a:t>
          </a:r>
          <a:endParaRPr lang="en-US" dirty="0"/>
        </a:p>
      </dgm:t>
    </dgm:pt>
    <dgm:pt modelId="{9144CDF6-CCED-4786-A15F-C3428E8E320A}" type="parTrans" cxnId="{2DB39F7A-5C5A-41E8-BEA3-AC169DCB007A}">
      <dgm:prSet/>
      <dgm:spPr/>
      <dgm:t>
        <a:bodyPr/>
        <a:lstStyle/>
        <a:p>
          <a:endParaRPr lang="en-US"/>
        </a:p>
      </dgm:t>
    </dgm:pt>
    <dgm:pt modelId="{8C00F61A-EED7-45F3-BB91-53CA6BE9F947}" type="sibTrans" cxnId="{2DB39F7A-5C5A-41E8-BEA3-AC169DCB007A}">
      <dgm:prSet/>
      <dgm:spPr/>
      <dgm:t>
        <a:bodyPr/>
        <a:lstStyle/>
        <a:p>
          <a:endParaRPr lang="en-US"/>
        </a:p>
      </dgm:t>
    </dgm:pt>
    <dgm:pt modelId="{2C0A6086-E474-4161-9FFA-793B3F7178C0}">
      <dgm:prSet/>
      <dgm:spPr/>
      <dgm:t>
        <a:bodyPr/>
        <a:lstStyle/>
        <a:p>
          <a:pPr algn="ctr"/>
          <a:r>
            <a:rPr lang="en-US" dirty="0"/>
            <a:t>AZPHA Argument Opposing Prop xxx in Development</a:t>
          </a:r>
        </a:p>
      </dgm:t>
    </dgm:pt>
    <dgm:pt modelId="{9206F8F0-09AC-4275-A658-CF3053415A6B}" type="parTrans" cxnId="{4283BB25-A768-4136-8CDD-9F951AF3985D}">
      <dgm:prSet/>
      <dgm:spPr/>
      <dgm:t>
        <a:bodyPr/>
        <a:lstStyle/>
        <a:p>
          <a:endParaRPr lang="en-US"/>
        </a:p>
      </dgm:t>
    </dgm:pt>
    <dgm:pt modelId="{068DCDB4-7A78-46E6-ABF9-21A9F2F7D263}" type="sibTrans" cxnId="{4283BB25-A768-4136-8CDD-9F951AF3985D}">
      <dgm:prSet/>
      <dgm:spPr/>
      <dgm:t>
        <a:bodyPr/>
        <a:lstStyle/>
        <a:p>
          <a:endParaRPr lang="en-US"/>
        </a:p>
      </dgm:t>
    </dgm:pt>
    <dgm:pt modelId="{4A652B4C-67A3-4B56-8236-4CFB213A51DB}">
      <dgm:prSet/>
      <dgm:spPr/>
      <dgm:t>
        <a:bodyPr/>
        <a:lstStyle/>
        <a:p>
          <a:r>
            <a:rPr lang="en-US" b="0" i="0" dirty="0"/>
            <a:t>Would stifle regulatory development crucial for maintaining and improving care standards in Arizona, especially in the most vulnerable sectors such as assisted living and nursing homes and the environment</a:t>
          </a:r>
          <a:endParaRPr lang="en-US" dirty="0"/>
        </a:p>
      </dgm:t>
    </dgm:pt>
    <dgm:pt modelId="{75313780-E6F8-4CD5-96FC-B2848D891B75}" type="parTrans" cxnId="{DCAD86DB-EF65-4470-842F-C96DD5DECCA2}">
      <dgm:prSet/>
      <dgm:spPr/>
      <dgm:t>
        <a:bodyPr/>
        <a:lstStyle/>
        <a:p>
          <a:endParaRPr lang="en-US"/>
        </a:p>
      </dgm:t>
    </dgm:pt>
    <dgm:pt modelId="{E7750214-A5EF-4094-9E54-8FF4F436593F}" type="sibTrans" cxnId="{DCAD86DB-EF65-4470-842F-C96DD5DECCA2}">
      <dgm:prSet/>
      <dgm:spPr/>
      <dgm:t>
        <a:bodyPr/>
        <a:lstStyle/>
        <a:p>
          <a:endParaRPr lang="en-US"/>
        </a:p>
      </dgm:t>
    </dgm:pt>
    <dgm:pt modelId="{2902BC4D-47C5-4384-946F-40FC677AF302}">
      <dgm:prSet/>
      <dgm:spPr/>
      <dgm:t>
        <a:bodyPr/>
        <a:lstStyle/>
        <a:p>
          <a:r>
            <a:rPr lang="en-US" dirty="0"/>
            <a:t>Requires state agencies to submit proposed rules to the legislature for review if they are estimated to increase state regulatory costs by more than $100,000 within 5 years after implementation</a:t>
          </a:r>
        </a:p>
      </dgm:t>
    </dgm:pt>
    <dgm:pt modelId="{E4C47CB5-E47E-4938-A4FE-0F6371B58858}" type="parTrans" cxnId="{6CEBF840-572B-4AC4-BF0A-3DFB15C6845A}">
      <dgm:prSet/>
      <dgm:spPr/>
      <dgm:t>
        <a:bodyPr/>
        <a:lstStyle/>
        <a:p>
          <a:endParaRPr lang="en-US"/>
        </a:p>
      </dgm:t>
    </dgm:pt>
    <dgm:pt modelId="{22CF5014-4C57-4E88-94D3-C9872650C09E}" type="sibTrans" cxnId="{6CEBF840-572B-4AC4-BF0A-3DFB15C6845A}">
      <dgm:prSet/>
      <dgm:spPr/>
      <dgm:t>
        <a:bodyPr/>
        <a:lstStyle/>
        <a:p>
          <a:endParaRPr lang="en-US"/>
        </a:p>
      </dgm:t>
    </dgm:pt>
    <dgm:pt modelId="{CE0D3EFB-8443-4B0B-9B2C-AF1BC7FD8435}" type="pres">
      <dgm:prSet presAssocID="{A983E40B-CE94-4AD3-AEDC-3A489FB264B9}" presName="linear" presStyleCnt="0">
        <dgm:presLayoutVars>
          <dgm:animLvl val="lvl"/>
          <dgm:resizeHandles val="exact"/>
        </dgm:presLayoutVars>
      </dgm:prSet>
      <dgm:spPr/>
    </dgm:pt>
    <dgm:pt modelId="{8BD628F6-7768-4A7E-9147-4C88B343D055}" type="pres">
      <dgm:prSet presAssocID="{A1E2596A-570A-4091-AF9C-85D180B5B9AB}" presName="parentText" presStyleLbl="node1" presStyleIdx="0" presStyleCnt="5">
        <dgm:presLayoutVars>
          <dgm:chMax val="0"/>
          <dgm:bulletEnabled val="1"/>
        </dgm:presLayoutVars>
      </dgm:prSet>
      <dgm:spPr/>
    </dgm:pt>
    <dgm:pt modelId="{B10F6F76-73C8-4FCB-9694-451ACAA570EA}" type="pres">
      <dgm:prSet presAssocID="{F8FEA090-0D30-427B-AE6A-0432357A14A5}" presName="spacer" presStyleCnt="0"/>
      <dgm:spPr/>
    </dgm:pt>
    <dgm:pt modelId="{FA217B73-70EC-42D8-98A1-0F8955930730}" type="pres">
      <dgm:prSet presAssocID="{2902BC4D-47C5-4384-946F-40FC677AF302}" presName="parentText" presStyleLbl="node1" presStyleIdx="1" presStyleCnt="5">
        <dgm:presLayoutVars>
          <dgm:chMax val="0"/>
          <dgm:bulletEnabled val="1"/>
        </dgm:presLayoutVars>
      </dgm:prSet>
      <dgm:spPr/>
    </dgm:pt>
    <dgm:pt modelId="{239DF81A-4EA7-4D8E-A44C-0204ABEA08F2}" type="pres">
      <dgm:prSet presAssocID="{22CF5014-4C57-4E88-94D3-C9872650C09E}" presName="spacer" presStyleCnt="0"/>
      <dgm:spPr/>
    </dgm:pt>
    <dgm:pt modelId="{D216B8AA-68AA-48FE-9E85-C1F62DD64BF4}" type="pres">
      <dgm:prSet presAssocID="{A679D1E5-56DD-48B1-A3FF-666BFC4FEC24}" presName="parentText" presStyleLbl="node1" presStyleIdx="2" presStyleCnt="5">
        <dgm:presLayoutVars>
          <dgm:chMax val="0"/>
          <dgm:bulletEnabled val="1"/>
        </dgm:presLayoutVars>
      </dgm:prSet>
      <dgm:spPr/>
    </dgm:pt>
    <dgm:pt modelId="{1B0CDE53-3A27-444C-9061-B39446D04083}" type="pres">
      <dgm:prSet presAssocID="{8C00F61A-EED7-45F3-BB91-53CA6BE9F947}" presName="spacer" presStyleCnt="0"/>
      <dgm:spPr/>
    </dgm:pt>
    <dgm:pt modelId="{DE19ACEB-8846-4B78-8760-133D4B5F5003}" type="pres">
      <dgm:prSet presAssocID="{4A652B4C-67A3-4B56-8236-4CFB213A51DB}" presName="parentText" presStyleLbl="node1" presStyleIdx="3" presStyleCnt="5">
        <dgm:presLayoutVars>
          <dgm:chMax val="0"/>
          <dgm:bulletEnabled val="1"/>
        </dgm:presLayoutVars>
      </dgm:prSet>
      <dgm:spPr/>
    </dgm:pt>
    <dgm:pt modelId="{B8D2274A-11D8-4E63-8E83-91D21D873CD7}" type="pres">
      <dgm:prSet presAssocID="{E7750214-A5EF-4094-9E54-8FF4F436593F}" presName="spacer" presStyleCnt="0"/>
      <dgm:spPr/>
    </dgm:pt>
    <dgm:pt modelId="{03E8D9F9-1768-407B-A11E-C8B8E54A7B6D}" type="pres">
      <dgm:prSet presAssocID="{2C0A6086-E474-4161-9FFA-793B3F7178C0}" presName="parentText" presStyleLbl="node1" presStyleIdx="4" presStyleCnt="5" custLinFactNeighborY="-20523">
        <dgm:presLayoutVars>
          <dgm:chMax val="0"/>
          <dgm:bulletEnabled val="1"/>
        </dgm:presLayoutVars>
      </dgm:prSet>
      <dgm:spPr/>
    </dgm:pt>
  </dgm:ptLst>
  <dgm:cxnLst>
    <dgm:cxn modelId="{BE0D2304-8718-456D-BF32-082758D50D14}" type="presOf" srcId="{4A652B4C-67A3-4B56-8236-4CFB213A51DB}" destId="{DE19ACEB-8846-4B78-8760-133D4B5F5003}" srcOrd="0" destOrd="0" presId="urn:microsoft.com/office/officeart/2005/8/layout/vList2"/>
    <dgm:cxn modelId="{42B48D04-5AB1-4749-B0E8-3B27A91F6E8B}" type="presOf" srcId="{A983E40B-CE94-4AD3-AEDC-3A489FB264B9}" destId="{CE0D3EFB-8443-4B0B-9B2C-AF1BC7FD8435}" srcOrd="0" destOrd="0" presId="urn:microsoft.com/office/officeart/2005/8/layout/vList2"/>
    <dgm:cxn modelId="{4283BB25-A768-4136-8CDD-9F951AF3985D}" srcId="{A983E40B-CE94-4AD3-AEDC-3A489FB264B9}" destId="{2C0A6086-E474-4161-9FFA-793B3F7178C0}" srcOrd="4" destOrd="0" parTransId="{9206F8F0-09AC-4275-A658-CF3053415A6B}" sibTransId="{068DCDB4-7A78-46E6-ABF9-21A9F2F7D263}"/>
    <dgm:cxn modelId="{08BF8427-249F-4DF6-A42A-F9F71A8670C7}" type="presOf" srcId="{2902BC4D-47C5-4384-946F-40FC677AF302}" destId="{FA217B73-70EC-42D8-98A1-0F8955930730}" srcOrd="0" destOrd="0" presId="urn:microsoft.com/office/officeart/2005/8/layout/vList2"/>
    <dgm:cxn modelId="{6CEBF840-572B-4AC4-BF0A-3DFB15C6845A}" srcId="{A983E40B-CE94-4AD3-AEDC-3A489FB264B9}" destId="{2902BC4D-47C5-4384-946F-40FC677AF302}" srcOrd="1" destOrd="0" parTransId="{E4C47CB5-E47E-4938-A4FE-0F6371B58858}" sibTransId="{22CF5014-4C57-4E88-94D3-C9872650C09E}"/>
    <dgm:cxn modelId="{72468E59-B04C-43EE-BA67-285859ECA1C2}" srcId="{A983E40B-CE94-4AD3-AEDC-3A489FB264B9}" destId="{A1E2596A-570A-4091-AF9C-85D180B5B9AB}" srcOrd="0" destOrd="0" parTransId="{C351550B-4B23-4C91-A3B8-82567DEBAF72}" sibTransId="{F8FEA090-0D30-427B-AE6A-0432357A14A5}"/>
    <dgm:cxn modelId="{2DB39F7A-5C5A-41E8-BEA3-AC169DCB007A}" srcId="{A983E40B-CE94-4AD3-AEDC-3A489FB264B9}" destId="{A679D1E5-56DD-48B1-A3FF-666BFC4FEC24}" srcOrd="2" destOrd="0" parTransId="{9144CDF6-CCED-4786-A15F-C3428E8E320A}" sibTransId="{8C00F61A-EED7-45F3-BB91-53CA6BE9F947}"/>
    <dgm:cxn modelId="{A895CAB6-B8CB-4093-BF87-637A2CB28F00}" type="presOf" srcId="{A1E2596A-570A-4091-AF9C-85D180B5B9AB}" destId="{8BD628F6-7768-4A7E-9147-4C88B343D055}" srcOrd="0" destOrd="0" presId="urn:microsoft.com/office/officeart/2005/8/layout/vList2"/>
    <dgm:cxn modelId="{DCAD86DB-EF65-4470-842F-C96DD5DECCA2}" srcId="{A983E40B-CE94-4AD3-AEDC-3A489FB264B9}" destId="{4A652B4C-67A3-4B56-8236-4CFB213A51DB}" srcOrd="3" destOrd="0" parTransId="{75313780-E6F8-4CD5-96FC-B2848D891B75}" sibTransId="{E7750214-A5EF-4094-9E54-8FF4F436593F}"/>
    <dgm:cxn modelId="{1DD219E7-D24B-4A46-A6BD-30158D31A0CE}" type="presOf" srcId="{2C0A6086-E474-4161-9FFA-793B3F7178C0}" destId="{03E8D9F9-1768-407B-A11E-C8B8E54A7B6D}" srcOrd="0" destOrd="0" presId="urn:microsoft.com/office/officeart/2005/8/layout/vList2"/>
    <dgm:cxn modelId="{BACDEDFB-640B-46B8-BAAD-6D4B4B0831E4}" type="presOf" srcId="{A679D1E5-56DD-48B1-A3FF-666BFC4FEC24}" destId="{D216B8AA-68AA-48FE-9E85-C1F62DD64BF4}" srcOrd="0" destOrd="0" presId="urn:microsoft.com/office/officeart/2005/8/layout/vList2"/>
    <dgm:cxn modelId="{7F19B079-042A-4B3A-851E-ADE8EAB66DAC}" type="presParOf" srcId="{CE0D3EFB-8443-4B0B-9B2C-AF1BC7FD8435}" destId="{8BD628F6-7768-4A7E-9147-4C88B343D055}" srcOrd="0" destOrd="0" presId="urn:microsoft.com/office/officeart/2005/8/layout/vList2"/>
    <dgm:cxn modelId="{999499DE-4C5C-4F1D-955E-5F2DF2C62459}" type="presParOf" srcId="{CE0D3EFB-8443-4B0B-9B2C-AF1BC7FD8435}" destId="{B10F6F76-73C8-4FCB-9694-451ACAA570EA}" srcOrd="1" destOrd="0" presId="urn:microsoft.com/office/officeart/2005/8/layout/vList2"/>
    <dgm:cxn modelId="{2073E8D7-9661-40BC-A6E0-D16AE5DA549F}" type="presParOf" srcId="{CE0D3EFB-8443-4B0B-9B2C-AF1BC7FD8435}" destId="{FA217B73-70EC-42D8-98A1-0F8955930730}" srcOrd="2" destOrd="0" presId="urn:microsoft.com/office/officeart/2005/8/layout/vList2"/>
    <dgm:cxn modelId="{1AC0A02D-CB8B-442E-A7ED-340C8D875E35}" type="presParOf" srcId="{CE0D3EFB-8443-4B0B-9B2C-AF1BC7FD8435}" destId="{239DF81A-4EA7-4D8E-A44C-0204ABEA08F2}" srcOrd="3" destOrd="0" presId="urn:microsoft.com/office/officeart/2005/8/layout/vList2"/>
    <dgm:cxn modelId="{86A1700D-DB42-4574-9D2A-19A18876B848}" type="presParOf" srcId="{CE0D3EFB-8443-4B0B-9B2C-AF1BC7FD8435}" destId="{D216B8AA-68AA-48FE-9E85-C1F62DD64BF4}" srcOrd="4" destOrd="0" presId="urn:microsoft.com/office/officeart/2005/8/layout/vList2"/>
    <dgm:cxn modelId="{7138A3D5-1EF3-4A20-858E-6469772267F9}" type="presParOf" srcId="{CE0D3EFB-8443-4B0B-9B2C-AF1BC7FD8435}" destId="{1B0CDE53-3A27-444C-9061-B39446D04083}" srcOrd="5" destOrd="0" presId="urn:microsoft.com/office/officeart/2005/8/layout/vList2"/>
    <dgm:cxn modelId="{D3CBAF95-0687-4360-9076-0A2310FDB856}" type="presParOf" srcId="{CE0D3EFB-8443-4B0B-9B2C-AF1BC7FD8435}" destId="{DE19ACEB-8846-4B78-8760-133D4B5F5003}" srcOrd="6" destOrd="0" presId="urn:microsoft.com/office/officeart/2005/8/layout/vList2"/>
    <dgm:cxn modelId="{43A96EFE-0D1C-4863-8D77-D911F3451C52}" type="presParOf" srcId="{CE0D3EFB-8443-4B0B-9B2C-AF1BC7FD8435}" destId="{B8D2274A-11D8-4E63-8E83-91D21D873CD7}" srcOrd="7" destOrd="0" presId="urn:microsoft.com/office/officeart/2005/8/layout/vList2"/>
    <dgm:cxn modelId="{38F92410-58F7-4430-BA02-FEA4A959658A}" type="presParOf" srcId="{CE0D3EFB-8443-4B0B-9B2C-AF1BC7FD8435}" destId="{03E8D9F9-1768-407B-A11E-C8B8E54A7B6D}"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983E40B-CE94-4AD3-AEDC-3A489FB264B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1E2596A-570A-4091-AF9C-85D180B5B9AB}">
      <dgm:prSet/>
      <dgm:spPr/>
      <dgm:t>
        <a:bodyPr/>
        <a:lstStyle/>
        <a:p>
          <a:r>
            <a:rPr lang="en-US" dirty="0"/>
            <a:t>Authorizes employers to pay tipped workers 25% less than the minimum wage if they can prove the employee still would make $2/</a:t>
          </a:r>
          <a:r>
            <a:rPr lang="en-US" dirty="0" err="1"/>
            <a:t>hr</a:t>
          </a:r>
          <a:r>
            <a:rPr lang="en-US" dirty="0"/>
            <a:t> more than the state minimum wage</a:t>
          </a:r>
        </a:p>
      </dgm:t>
    </dgm:pt>
    <dgm:pt modelId="{C351550B-4B23-4C91-A3B8-82567DEBAF72}" type="parTrans" cxnId="{72468E59-B04C-43EE-BA67-285859ECA1C2}">
      <dgm:prSet/>
      <dgm:spPr/>
      <dgm:t>
        <a:bodyPr/>
        <a:lstStyle/>
        <a:p>
          <a:endParaRPr lang="en-US"/>
        </a:p>
      </dgm:t>
    </dgm:pt>
    <dgm:pt modelId="{F8FEA090-0D30-427B-AE6A-0432357A14A5}" type="sibTrans" cxnId="{72468E59-B04C-43EE-BA67-285859ECA1C2}">
      <dgm:prSet/>
      <dgm:spPr/>
      <dgm:t>
        <a:bodyPr/>
        <a:lstStyle/>
        <a:p>
          <a:endParaRPr lang="en-US"/>
        </a:p>
      </dgm:t>
    </dgm:pt>
    <dgm:pt modelId="{4A652B4C-67A3-4B56-8236-4CFB213A51DB}">
      <dgm:prSet/>
      <dgm:spPr/>
      <dgm:t>
        <a:bodyPr/>
        <a:lstStyle/>
        <a:p>
          <a:r>
            <a:rPr lang="en-US" dirty="0"/>
            <a:t>Inappropriately Called the “Tipped Workers Protection Act”</a:t>
          </a:r>
        </a:p>
      </dgm:t>
    </dgm:pt>
    <dgm:pt modelId="{75313780-E6F8-4CD5-96FC-B2848D891B75}" type="parTrans" cxnId="{DCAD86DB-EF65-4470-842F-C96DD5DECCA2}">
      <dgm:prSet/>
      <dgm:spPr/>
      <dgm:t>
        <a:bodyPr/>
        <a:lstStyle/>
        <a:p>
          <a:endParaRPr lang="en-US"/>
        </a:p>
      </dgm:t>
    </dgm:pt>
    <dgm:pt modelId="{E7750214-A5EF-4094-9E54-8FF4F436593F}" type="sibTrans" cxnId="{DCAD86DB-EF65-4470-842F-C96DD5DECCA2}">
      <dgm:prSet/>
      <dgm:spPr/>
      <dgm:t>
        <a:bodyPr/>
        <a:lstStyle/>
        <a:p>
          <a:endParaRPr lang="en-US"/>
        </a:p>
      </dgm:t>
    </dgm:pt>
    <dgm:pt modelId="{CE0D3EFB-8443-4B0B-9B2C-AF1BC7FD8435}" type="pres">
      <dgm:prSet presAssocID="{A983E40B-CE94-4AD3-AEDC-3A489FB264B9}" presName="linear" presStyleCnt="0">
        <dgm:presLayoutVars>
          <dgm:animLvl val="lvl"/>
          <dgm:resizeHandles val="exact"/>
        </dgm:presLayoutVars>
      </dgm:prSet>
      <dgm:spPr/>
    </dgm:pt>
    <dgm:pt modelId="{8BD628F6-7768-4A7E-9147-4C88B343D055}" type="pres">
      <dgm:prSet presAssocID="{A1E2596A-570A-4091-AF9C-85D180B5B9AB}" presName="parentText" presStyleLbl="node1" presStyleIdx="0" presStyleCnt="2">
        <dgm:presLayoutVars>
          <dgm:chMax val="0"/>
          <dgm:bulletEnabled val="1"/>
        </dgm:presLayoutVars>
      </dgm:prSet>
      <dgm:spPr/>
    </dgm:pt>
    <dgm:pt modelId="{B10F6F76-73C8-4FCB-9694-451ACAA570EA}" type="pres">
      <dgm:prSet presAssocID="{F8FEA090-0D30-427B-AE6A-0432357A14A5}" presName="spacer" presStyleCnt="0"/>
      <dgm:spPr/>
    </dgm:pt>
    <dgm:pt modelId="{DE19ACEB-8846-4B78-8760-133D4B5F5003}" type="pres">
      <dgm:prSet presAssocID="{4A652B4C-67A3-4B56-8236-4CFB213A51DB}" presName="parentText" presStyleLbl="node1" presStyleIdx="1" presStyleCnt="2">
        <dgm:presLayoutVars>
          <dgm:chMax val="0"/>
          <dgm:bulletEnabled val="1"/>
        </dgm:presLayoutVars>
      </dgm:prSet>
      <dgm:spPr/>
    </dgm:pt>
  </dgm:ptLst>
  <dgm:cxnLst>
    <dgm:cxn modelId="{BE0D2304-8718-456D-BF32-082758D50D14}" type="presOf" srcId="{4A652B4C-67A3-4B56-8236-4CFB213A51DB}" destId="{DE19ACEB-8846-4B78-8760-133D4B5F5003}" srcOrd="0" destOrd="0" presId="urn:microsoft.com/office/officeart/2005/8/layout/vList2"/>
    <dgm:cxn modelId="{42B48D04-5AB1-4749-B0E8-3B27A91F6E8B}" type="presOf" srcId="{A983E40B-CE94-4AD3-AEDC-3A489FB264B9}" destId="{CE0D3EFB-8443-4B0B-9B2C-AF1BC7FD8435}" srcOrd="0" destOrd="0" presId="urn:microsoft.com/office/officeart/2005/8/layout/vList2"/>
    <dgm:cxn modelId="{72468E59-B04C-43EE-BA67-285859ECA1C2}" srcId="{A983E40B-CE94-4AD3-AEDC-3A489FB264B9}" destId="{A1E2596A-570A-4091-AF9C-85D180B5B9AB}" srcOrd="0" destOrd="0" parTransId="{C351550B-4B23-4C91-A3B8-82567DEBAF72}" sibTransId="{F8FEA090-0D30-427B-AE6A-0432357A14A5}"/>
    <dgm:cxn modelId="{A895CAB6-B8CB-4093-BF87-637A2CB28F00}" type="presOf" srcId="{A1E2596A-570A-4091-AF9C-85D180B5B9AB}" destId="{8BD628F6-7768-4A7E-9147-4C88B343D055}" srcOrd="0" destOrd="0" presId="urn:microsoft.com/office/officeart/2005/8/layout/vList2"/>
    <dgm:cxn modelId="{DCAD86DB-EF65-4470-842F-C96DD5DECCA2}" srcId="{A983E40B-CE94-4AD3-AEDC-3A489FB264B9}" destId="{4A652B4C-67A3-4B56-8236-4CFB213A51DB}" srcOrd="1" destOrd="0" parTransId="{75313780-E6F8-4CD5-96FC-B2848D891B75}" sibTransId="{E7750214-A5EF-4094-9E54-8FF4F436593F}"/>
    <dgm:cxn modelId="{7F19B079-042A-4B3A-851E-ADE8EAB66DAC}" type="presParOf" srcId="{CE0D3EFB-8443-4B0B-9B2C-AF1BC7FD8435}" destId="{8BD628F6-7768-4A7E-9147-4C88B343D055}" srcOrd="0" destOrd="0" presId="urn:microsoft.com/office/officeart/2005/8/layout/vList2"/>
    <dgm:cxn modelId="{999499DE-4C5C-4F1D-955E-5F2DF2C62459}" type="presParOf" srcId="{CE0D3EFB-8443-4B0B-9B2C-AF1BC7FD8435}" destId="{B10F6F76-73C8-4FCB-9694-451ACAA570EA}" srcOrd="1" destOrd="0" presId="urn:microsoft.com/office/officeart/2005/8/layout/vList2"/>
    <dgm:cxn modelId="{D3CBAF95-0687-4360-9076-0A2310FDB856}" type="presParOf" srcId="{CE0D3EFB-8443-4B0B-9B2C-AF1BC7FD8435}" destId="{DE19ACEB-8846-4B78-8760-133D4B5F5003}"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983E40B-CE94-4AD3-AEDC-3A489FB264B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1E2596A-570A-4091-AF9C-85D180B5B9AB}">
      <dgm:prSet/>
      <dgm:spPr/>
      <dgm:t>
        <a:bodyPr/>
        <a:lstStyle/>
        <a:p>
          <a:r>
            <a:rPr lang="en-US" dirty="0"/>
            <a:t>Allows people to challenge the constitutionality of proposed voter initiatives before the initiative is even on the ballot</a:t>
          </a:r>
        </a:p>
      </dgm:t>
    </dgm:pt>
    <dgm:pt modelId="{C351550B-4B23-4C91-A3B8-82567DEBAF72}" type="parTrans" cxnId="{72468E59-B04C-43EE-BA67-285859ECA1C2}">
      <dgm:prSet/>
      <dgm:spPr/>
      <dgm:t>
        <a:bodyPr/>
        <a:lstStyle/>
        <a:p>
          <a:endParaRPr lang="en-US"/>
        </a:p>
      </dgm:t>
    </dgm:pt>
    <dgm:pt modelId="{F8FEA090-0D30-427B-AE6A-0432357A14A5}" type="sibTrans" cxnId="{72468E59-B04C-43EE-BA67-285859ECA1C2}">
      <dgm:prSet/>
      <dgm:spPr/>
      <dgm:t>
        <a:bodyPr/>
        <a:lstStyle/>
        <a:p>
          <a:endParaRPr lang="en-US"/>
        </a:p>
      </dgm:t>
    </dgm:pt>
    <dgm:pt modelId="{99BCE916-637A-4E67-98B5-8E78970B5921}">
      <dgm:prSet/>
      <dgm:spPr/>
      <dgm:t>
        <a:bodyPr/>
        <a:lstStyle/>
        <a:p>
          <a:r>
            <a:rPr lang="en-US" dirty="0"/>
            <a:t>Challenges must happen at least 90 days before the election</a:t>
          </a:r>
        </a:p>
      </dgm:t>
    </dgm:pt>
    <dgm:pt modelId="{DFA60332-0829-40E0-BC4F-1408C2E18C99}" type="parTrans" cxnId="{1B15D980-8207-4F1E-95AB-F61AF1E311B5}">
      <dgm:prSet/>
      <dgm:spPr/>
      <dgm:t>
        <a:bodyPr/>
        <a:lstStyle/>
        <a:p>
          <a:endParaRPr lang="en-US"/>
        </a:p>
      </dgm:t>
    </dgm:pt>
    <dgm:pt modelId="{1F1A1948-D88F-4DA3-8B46-52332041AF15}" type="sibTrans" cxnId="{1B15D980-8207-4F1E-95AB-F61AF1E311B5}">
      <dgm:prSet/>
      <dgm:spPr/>
      <dgm:t>
        <a:bodyPr/>
        <a:lstStyle/>
        <a:p>
          <a:endParaRPr lang="en-US"/>
        </a:p>
      </dgm:t>
    </dgm:pt>
    <dgm:pt modelId="{6C74D967-AB73-47B5-95F9-791A1FF52AD7}">
      <dgm:prSet/>
      <dgm:spPr/>
      <dgm:t>
        <a:bodyPr/>
        <a:lstStyle/>
        <a:p>
          <a:r>
            <a:rPr lang="en-US" dirty="0"/>
            <a:t>Organizers would need to raise funds not just to get signatures, but to also defend the initiative in court before the election</a:t>
          </a:r>
        </a:p>
      </dgm:t>
    </dgm:pt>
    <dgm:pt modelId="{54E05B30-EDED-4C2A-8257-F8A90E001812}" type="parTrans" cxnId="{BCCD1943-DC4A-4291-B999-013160CE2CC7}">
      <dgm:prSet/>
      <dgm:spPr/>
      <dgm:t>
        <a:bodyPr/>
        <a:lstStyle/>
        <a:p>
          <a:endParaRPr lang="en-US"/>
        </a:p>
      </dgm:t>
    </dgm:pt>
    <dgm:pt modelId="{B4818F09-73E6-44FF-98C2-EE82E84B45B8}" type="sibTrans" cxnId="{BCCD1943-DC4A-4291-B999-013160CE2CC7}">
      <dgm:prSet/>
      <dgm:spPr/>
      <dgm:t>
        <a:bodyPr/>
        <a:lstStyle/>
        <a:p>
          <a:endParaRPr lang="en-US"/>
        </a:p>
      </dgm:t>
    </dgm:pt>
    <dgm:pt modelId="{9402E781-5058-4D7C-81A2-38132CC2DCCB}">
      <dgm:prSet/>
      <dgm:spPr/>
      <dgm:t>
        <a:bodyPr/>
        <a:lstStyle/>
        <a:p>
          <a:r>
            <a:rPr lang="en-US" dirty="0">
              <a:solidFill>
                <a:schemeClr val="tx1"/>
              </a:solidFill>
            </a:rPr>
            <a:t>Referred to the ballot by the legislature</a:t>
          </a:r>
        </a:p>
      </dgm:t>
    </dgm:pt>
    <dgm:pt modelId="{E50C88CC-5852-45D8-9981-F171078B52C7}" type="parTrans" cxnId="{0E3B0A6E-570C-4521-81D3-63459BE4D05D}">
      <dgm:prSet/>
      <dgm:spPr/>
      <dgm:t>
        <a:bodyPr/>
        <a:lstStyle/>
        <a:p>
          <a:endParaRPr lang="en-US"/>
        </a:p>
      </dgm:t>
    </dgm:pt>
    <dgm:pt modelId="{79DA41BD-868D-4912-AF67-56766C9F74B1}" type="sibTrans" cxnId="{0E3B0A6E-570C-4521-81D3-63459BE4D05D}">
      <dgm:prSet/>
      <dgm:spPr/>
      <dgm:t>
        <a:bodyPr/>
        <a:lstStyle/>
        <a:p>
          <a:endParaRPr lang="en-US"/>
        </a:p>
      </dgm:t>
    </dgm:pt>
    <dgm:pt modelId="{CE0D3EFB-8443-4B0B-9B2C-AF1BC7FD8435}" type="pres">
      <dgm:prSet presAssocID="{A983E40B-CE94-4AD3-AEDC-3A489FB264B9}" presName="linear" presStyleCnt="0">
        <dgm:presLayoutVars>
          <dgm:animLvl val="lvl"/>
          <dgm:resizeHandles val="exact"/>
        </dgm:presLayoutVars>
      </dgm:prSet>
      <dgm:spPr/>
    </dgm:pt>
    <dgm:pt modelId="{D5F89AE2-9821-4540-A794-38E16228C97C}" type="pres">
      <dgm:prSet presAssocID="{9402E781-5058-4D7C-81A2-38132CC2DCCB}" presName="parentText" presStyleLbl="node1" presStyleIdx="0" presStyleCnt="4">
        <dgm:presLayoutVars>
          <dgm:chMax val="0"/>
          <dgm:bulletEnabled val="1"/>
        </dgm:presLayoutVars>
      </dgm:prSet>
      <dgm:spPr/>
    </dgm:pt>
    <dgm:pt modelId="{784545D7-032A-4101-BB59-8A64EFA47D26}" type="pres">
      <dgm:prSet presAssocID="{79DA41BD-868D-4912-AF67-56766C9F74B1}" presName="spacer" presStyleCnt="0"/>
      <dgm:spPr/>
    </dgm:pt>
    <dgm:pt modelId="{8BD628F6-7768-4A7E-9147-4C88B343D055}" type="pres">
      <dgm:prSet presAssocID="{A1E2596A-570A-4091-AF9C-85D180B5B9AB}" presName="parentText" presStyleLbl="node1" presStyleIdx="1" presStyleCnt="4">
        <dgm:presLayoutVars>
          <dgm:chMax val="0"/>
          <dgm:bulletEnabled val="1"/>
        </dgm:presLayoutVars>
      </dgm:prSet>
      <dgm:spPr/>
    </dgm:pt>
    <dgm:pt modelId="{BF1A0ADD-0FF3-4D8F-8A63-E4F8C1518C66}" type="pres">
      <dgm:prSet presAssocID="{F8FEA090-0D30-427B-AE6A-0432357A14A5}" presName="spacer" presStyleCnt="0"/>
      <dgm:spPr/>
    </dgm:pt>
    <dgm:pt modelId="{EB442E77-CE62-4EA5-96B8-17F53B919F65}" type="pres">
      <dgm:prSet presAssocID="{99BCE916-637A-4E67-98B5-8E78970B5921}" presName="parentText" presStyleLbl="node1" presStyleIdx="2" presStyleCnt="4">
        <dgm:presLayoutVars>
          <dgm:chMax val="0"/>
          <dgm:bulletEnabled val="1"/>
        </dgm:presLayoutVars>
      </dgm:prSet>
      <dgm:spPr/>
    </dgm:pt>
    <dgm:pt modelId="{2EF78BE6-782C-4351-8B7D-B2D62507E8C9}" type="pres">
      <dgm:prSet presAssocID="{1F1A1948-D88F-4DA3-8B46-52332041AF15}" presName="spacer" presStyleCnt="0"/>
      <dgm:spPr/>
    </dgm:pt>
    <dgm:pt modelId="{67681700-5749-454C-9B5A-2561D74B7506}" type="pres">
      <dgm:prSet presAssocID="{6C74D967-AB73-47B5-95F9-791A1FF52AD7}" presName="parentText" presStyleLbl="node1" presStyleIdx="3" presStyleCnt="4">
        <dgm:presLayoutVars>
          <dgm:chMax val="0"/>
          <dgm:bulletEnabled val="1"/>
        </dgm:presLayoutVars>
      </dgm:prSet>
      <dgm:spPr/>
    </dgm:pt>
  </dgm:ptLst>
  <dgm:cxnLst>
    <dgm:cxn modelId="{42B48D04-5AB1-4749-B0E8-3B27A91F6E8B}" type="presOf" srcId="{A983E40B-CE94-4AD3-AEDC-3A489FB264B9}" destId="{CE0D3EFB-8443-4B0B-9B2C-AF1BC7FD8435}" srcOrd="0" destOrd="0" presId="urn:microsoft.com/office/officeart/2005/8/layout/vList2"/>
    <dgm:cxn modelId="{BCCD1943-DC4A-4291-B999-013160CE2CC7}" srcId="{A983E40B-CE94-4AD3-AEDC-3A489FB264B9}" destId="{6C74D967-AB73-47B5-95F9-791A1FF52AD7}" srcOrd="3" destOrd="0" parTransId="{54E05B30-EDED-4C2A-8257-F8A90E001812}" sibTransId="{B4818F09-73E6-44FF-98C2-EE82E84B45B8}"/>
    <dgm:cxn modelId="{0E3B0A6E-570C-4521-81D3-63459BE4D05D}" srcId="{A983E40B-CE94-4AD3-AEDC-3A489FB264B9}" destId="{9402E781-5058-4D7C-81A2-38132CC2DCCB}" srcOrd="0" destOrd="0" parTransId="{E50C88CC-5852-45D8-9981-F171078B52C7}" sibTransId="{79DA41BD-868D-4912-AF67-56766C9F74B1}"/>
    <dgm:cxn modelId="{F98F3979-2522-4ECD-AE23-2931608BD2F1}" type="presOf" srcId="{6C74D967-AB73-47B5-95F9-791A1FF52AD7}" destId="{67681700-5749-454C-9B5A-2561D74B7506}" srcOrd="0" destOrd="0" presId="urn:microsoft.com/office/officeart/2005/8/layout/vList2"/>
    <dgm:cxn modelId="{72468E59-B04C-43EE-BA67-285859ECA1C2}" srcId="{A983E40B-CE94-4AD3-AEDC-3A489FB264B9}" destId="{A1E2596A-570A-4091-AF9C-85D180B5B9AB}" srcOrd="1" destOrd="0" parTransId="{C351550B-4B23-4C91-A3B8-82567DEBAF72}" sibTransId="{F8FEA090-0D30-427B-AE6A-0432357A14A5}"/>
    <dgm:cxn modelId="{7FD1235A-1446-430F-BEB5-6F364357A5CA}" type="presOf" srcId="{9402E781-5058-4D7C-81A2-38132CC2DCCB}" destId="{D5F89AE2-9821-4540-A794-38E16228C97C}" srcOrd="0" destOrd="0" presId="urn:microsoft.com/office/officeart/2005/8/layout/vList2"/>
    <dgm:cxn modelId="{1B15D980-8207-4F1E-95AB-F61AF1E311B5}" srcId="{A983E40B-CE94-4AD3-AEDC-3A489FB264B9}" destId="{99BCE916-637A-4E67-98B5-8E78970B5921}" srcOrd="2" destOrd="0" parTransId="{DFA60332-0829-40E0-BC4F-1408C2E18C99}" sibTransId="{1F1A1948-D88F-4DA3-8B46-52332041AF15}"/>
    <dgm:cxn modelId="{A895CAB6-B8CB-4093-BF87-637A2CB28F00}" type="presOf" srcId="{A1E2596A-570A-4091-AF9C-85D180B5B9AB}" destId="{8BD628F6-7768-4A7E-9147-4C88B343D055}" srcOrd="0" destOrd="0" presId="urn:microsoft.com/office/officeart/2005/8/layout/vList2"/>
    <dgm:cxn modelId="{8D934BF8-063E-4C5A-9F67-0ABCDB05C53C}" type="presOf" srcId="{99BCE916-637A-4E67-98B5-8E78970B5921}" destId="{EB442E77-CE62-4EA5-96B8-17F53B919F65}" srcOrd="0" destOrd="0" presId="urn:microsoft.com/office/officeart/2005/8/layout/vList2"/>
    <dgm:cxn modelId="{5B609ADB-2795-466C-94AA-FAF947D7D97A}" type="presParOf" srcId="{CE0D3EFB-8443-4B0B-9B2C-AF1BC7FD8435}" destId="{D5F89AE2-9821-4540-A794-38E16228C97C}" srcOrd="0" destOrd="0" presId="urn:microsoft.com/office/officeart/2005/8/layout/vList2"/>
    <dgm:cxn modelId="{6BF5CD17-DAA7-4422-93ED-9B5B1A6A88DA}" type="presParOf" srcId="{CE0D3EFB-8443-4B0B-9B2C-AF1BC7FD8435}" destId="{784545D7-032A-4101-BB59-8A64EFA47D26}" srcOrd="1" destOrd="0" presId="urn:microsoft.com/office/officeart/2005/8/layout/vList2"/>
    <dgm:cxn modelId="{7F19B079-042A-4B3A-851E-ADE8EAB66DAC}" type="presParOf" srcId="{CE0D3EFB-8443-4B0B-9B2C-AF1BC7FD8435}" destId="{8BD628F6-7768-4A7E-9147-4C88B343D055}" srcOrd="2" destOrd="0" presId="urn:microsoft.com/office/officeart/2005/8/layout/vList2"/>
    <dgm:cxn modelId="{BBC086DA-E4F4-4F8B-B358-AC05B048E970}" type="presParOf" srcId="{CE0D3EFB-8443-4B0B-9B2C-AF1BC7FD8435}" destId="{BF1A0ADD-0FF3-4D8F-8A63-E4F8C1518C66}" srcOrd="3" destOrd="0" presId="urn:microsoft.com/office/officeart/2005/8/layout/vList2"/>
    <dgm:cxn modelId="{E0CFCF75-25C4-4088-8809-C3AE51708E14}" type="presParOf" srcId="{CE0D3EFB-8443-4B0B-9B2C-AF1BC7FD8435}" destId="{EB442E77-CE62-4EA5-96B8-17F53B919F65}" srcOrd="4" destOrd="0" presId="urn:microsoft.com/office/officeart/2005/8/layout/vList2"/>
    <dgm:cxn modelId="{FE0F23BF-AC89-4949-A31E-AFD89FA60224}" type="presParOf" srcId="{CE0D3EFB-8443-4B0B-9B2C-AF1BC7FD8435}" destId="{2EF78BE6-782C-4351-8B7D-B2D62507E8C9}" srcOrd="5" destOrd="0" presId="urn:microsoft.com/office/officeart/2005/8/layout/vList2"/>
    <dgm:cxn modelId="{30F24670-C980-45B8-B6B0-2F09599B07AF}" type="presParOf" srcId="{CE0D3EFB-8443-4B0B-9B2C-AF1BC7FD8435}" destId="{67681700-5749-454C-9B5A-2561D74B7506}"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983E40B-CE94-4AD3-AEDC-3A489FB264B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1E2596A-570A-4091-AF9C-85D180B5B9AB}">
      <dgm:prSet/>
      <dgm:spPr/>
      <dgm:t>
        <a:bodyPr/>
        <a:lstStyle/>
        <a:p>
          <a:r>
            <a:rPr lang="en-US" dirty="0">
              <a:solidFill>
                <a:schemeClr val="tx1"/>
              </a:solidFill>
            </a:rPr>
            <a:t>Referred to the ballot by the legislature</a:t>
          </a:r>
        </a:p>
      </dgm:t>
    </dgm:pt>
    <dgm:pt modelId="{C351550B-4B23-4C91-A3B8-82567DEBAF72}" type="parTrans" cxnId="{72468E59-B04C-43EE-BA67-285859ECA1C2}">
      <dgm:prSet/>
      <dgm:spPr/>
      <dgm:t>
        <a:bodyPr/>
        <a:lstStyle/>
        <a:p>
          <a:endParaRPr lang="en-US"/>
        </a:p>
      </dgm:t>
    </dgm:pt>
    <dgm:pt modelId="{F8FEA090-0D30-427B-AE6A-0432357A14A5}" type="sibTrans" cxnId="{72468E59-B04C-43EE-BA67-285859ECA1C2}">
      <dgm:prSet/>
      <dgm:spPr/>
      <dgm:t>
        <a:bodyPr/>
        <a:lstStyle/>
        <a:p>
          <a:endParaRPr lang="en-US"/>
        </a:p>
      </dgm:t>
    </dgm:pt>
    <dgm:pt modelId="{6C74D967-AB73-47B5-95F9-791A1FF52AD7}">
      <dgm:prSet/>
      <dgm:spPr/>
      <dgm:t>
        <a:bodyPr/>
        <a:lstStyle/>
        <a:p>
          <a:r>
            <a:rPr lang="en-US" dirty="0"/>
            <a:t>Retroactive to 2024 to protect two Supreme Court justices at risk for not being retained in 2024’s election</a:t>
          </a:r>
        </a:p>
      </dgm:t>
    </dgm:pt>
    <dgm:pt modelId="{54E05B30-EDED-4C2A-8257-F8A90E001812}" type="parTrans" cxnId="{BCCD1943-DC4A-4291-B999-013160CE2CC7}">
      <dgm:prSet/>
      <dgm:spPr/>
      <dgm:t>
        <a:bodyPr/>
        <a:lstStyle/>
        <a:p>
          <a:endParaRPr lang="en-US"/>
        </a:p>
      </dgm:t>
    </dgm:pt>
    <dgm:pt modelId="{B4818F09-73E6-44FF-98C2-EE82E84B45B8}" type="sibTrans" cxnId="{BCCD1943-DC4A-4291-B999-013160CE2CC7}">
      <dgm:prSet/>
      <dgm:spPr/>
      <dgm:t>
        <a:bodyPr/>
        <a:lstStyle/>
        <a:p>
          <a:endParaRPr lang="en-US"/>
        </a:p>
      </dgm:t>
    </dgm:pt>
    <dgm:pt modelId="{06F8C6CF-2D6C-43C1-8E3E-C7DD6969F8B7}">
      <dgm:prSet/>
      <dgm:spPr/>
      <dgm:t>
        <a:bodyPr/>
        <a:lstStyle/>
        <a:p>
          <a:r>
            <a:rPr lang="en-US" dirty="0"/>
            <a:t>Allows superior court judges in counties with a population of at least 250,000 hold  office during good behavior, rather than for a regular term of four years</a:t>
          </a:r>
        </a:p>
      </dgm:t>
    </dgm:pt>
    <dgm:pt modelId="{ED8C5B87-F15F-401C-AE5F-0C11E98D5557}" type="parTrans" cxnId="{16187F69-09C0-4AD7-85C2-676DC0C0EB50}">
      <dgm:prSet/>
      <dgm:spPr/>
      <dgm:t>
        <a:bodyPr/>
        <a:lstStyle/>
        <a:p>
          <a:endParaRPr lang="en-US"/>
        </a:p>
      </dgm:t>
    </dgm:pt>
    <dgm:pt modelId="{C5C361A4-B64A-4547-9061-C95C165043A3}" type="sibTrans" cxnId="{16187F69-09C0-4AD7-85C2-676DC0C0EB50}">
      <dgm:prSet/>
      <dgm:spPr/>
      <dgm:t>
        <a:bodyPr/>
        <a:lstStyle/>
        <a:p>
          <a:endParaRPr lang="en-US"/>
        </a:p>
      </dgm:t>
    </dgm:pt>
    <dgm:pt modelId="{399C8FFA-3E8A-4C8A-9769-2549E1E467A7}">
      <dgm:prSet/>
      <dgm:spPr/>
      <dgm:t>
        <a:bodyPr/>
        <a:lstStyle/>
        <a:p>
          <a:r>
            <a:rPr lang="en-US" dirty="0"/>
            <a:t>Defines ‘good behavior’ as the absence of a felony, crime of ‘dishonesty’, bankruptcy, or mortgage foreclosure</a:t>
          </a:r>
        </a:p>
      </dgm:t>
    </dgm:pt>
    <dgm:pt modelId="{FD2D4E80-CC7C-4C8D-9974-6AC47EA596B1}" type="parTrans" cxnId="{7688E2E3-100E-425F-9C17-063BB4EF3EC4}">
      <dgm:prSet/>
      <dgm:spPr/>
      <dgm:t>
        <a:bodyPr/>
        <a:lstStyle/>
        <a:p>
          <a:endParaRPr lang="en-US"/>
        </a:p>
      </dgm:t>
    </dgm:pt>
    <dgm:pt modelId="{CBF9EFCB-BD69-4047-AC92-B559007E4AC1}" type="sibTrans" cxnId="{7688E2E3-100E-425F-9C17-063BB4EF3EC4}">
      <dgm:prSet/>
      <dgm:spPr/>
      <dgm:t>
        <a:bodyPr/>
        <a:lstStyle/>
        <a:p>
          <a:endParaRPr lang="en-US"/>
        </a:p>
      </dgm:t>
    </dgm:pt>
    <dgm:pt modelId="{8AAB3456-2BB1-48A2-8DFE-A6FB40A7697A}">
      <dgm:prSet/>
      <dgm:spPr/>
      <dgm:t>
        <a:bodyPr/>
        <a:lstStyle/>
        <a:p>
          <a:r>
            <a:rPr lang="en-US" dirty="0"/>
            <a:t>Allows Supreme Court justices to hold office during ‘good behavior’ rather than standing for periodic voter retention;  Allows intermediate appellate court judges to hold office during good behavior, rather than for  the normal 6 years</a:t>
          </a:r>
        </a:p>
      </dgm:t>
    </dgm:pt>
    <dgm:pt modelId="{E439C29C-7F92-4AAB-B1A1-6F6EE40585F7}" type="parTrans" cxnId="{B2822D2A-7EB2-4B12-A765-ECF67EC13127}">
      <dgm:prSet/>
      <dgm:spPr/>
      <dgm:t>
        <a:bodyPr/>
        <a:lstStyle/>
        <a:p>
          <a:endParaRPr lang="en-US"/>
        </a:p>
      </dgm:t>
    </dgm:pt>
    <dgm:pt modelId="{81049881-2C0E-4732-ADE9-ED2A4D8FB1E7}" type="sibTrans" cxnId="{B2822D2A-7EB2-4B12-A765-ECF67EC13127}">
      <dgm:prSet/>
      <dgm:spPr/>
      <dgm:t>
        <a:bodyPr/>
        <a:lstStyle/>
        <a:p>
          <a:endParaRPr lang="en-US"/>
        </a:p>
      </dgm:t>
    </dgm:pt>
    <dgm:pt modelId="{CE0D3EFB-8443-4B0B-9B2C-AF1BC7FD8435}" type="pres">
      <dgm:prSet presAssocID="{A983E40B-CE94-4AD3-AEDC-3A489FB264B9}" presName="linear" presStyleCnt="0">
        <dgm:presLayoutVars>
          <dgm:animLvl val="lvl"/>
          <dgm:resizeHandles val="exact"/>
        </dgm:presLayoutVars>
      </dgm:prSet>
      <dgm:spPr/>
    </dgm:pt>
    <dgm:pt modelId="{8BD628F6-7768-4A7E-9147-4C88B343D055}" type="pres">
      <dgm:prSet presAssocID="{A1E2596A-570A-4091-AF9C-85D180B5B9AB}" presName="parentText" presStyleLbl="node1" presStyleIdx="0" presStyleCnt="5">
        <dgm:presLayoutVars>
          <dgm:chMax val="0"/>
          <dgm:bulletEnabled val="1"/>
        </dgm:presLayoutVars>
      </dgm:prSet>
      <dgm:spPr/>
    </dgm:pt>
    <dgm:pt modelId="{BF1A0ADD-0FF3-4D8F-8A63-E4F8C1518C66}" type="pres">
      <dgm:prSet presAssocID="{F8FEA090-0D30-427B-AE6A-0432357A14A5}" presName="spacer" presStyleCnt="0"/>
      <dgm:spPr/>
    </dgm:pt>
    <dgm:pt modelId="{AF6196DD-10E0-4E10-92D4-C209F15F608D}" type="pres">
      <dgm:prSet presAssocID="{8AAB3456-2BB1-48A2-8DFE-A6FB40A7697A}" presName="parentText" presStyleLbl="node1" presStyleIdx="1" presStyleCnt="5">
        <dgm:presLayoutVars>
          <dgm:chMax val="0"/>
          <dgm:bulletEnabled val="1"/>
        </dgm:presLayoutVars>
      </dgm:prSet>
      <dgm:spPr/>
    </dgm:pt>
    <dgm:pt modelId="{C9E81683-D4E7-413C-BB47-FF9852AD0F95}" type="pres">
      <dgm:prSet presAssocID="{81049881-2C0E-4732-ADE9-ED2A4D8FB1E7}" presName="spacer" presStyleCnt="0"/>
      <dgm:spPr/>
    </dgm:pt>
    <dgm:pt modelId="{C7772D36-1D69-4E03-ADDF-AB9CB3CF2010}" type="pres">
      <dgm:prSet presAssocID="{06F8C6CF-2D6C-43C1-8E3E-C7DD6969F8B7}" presName="parentText" presStyleLbl="node1" presStyleIdx="2" presStyleCnt="5">
        <dgm:presLayoutVars>
          <dgm:chMax val="0"/>
          <dgm:bulletEnabled val="1"/>
        </dgm:presLayoutVars>
      </dgm:prSet>
      <dgm:spPr/>
    </dgm:pt>
    <dgm:pt modelId="{E78277A9-C5FC-4E97-9A9D-9BF093C94B2B}" type="pres">
      <dgm:prSet presAssocID="{C5C361A4-B64A-4547-9061-C95C165043A3}" presName="spacer" presStyleCnt="0"/>
      <dgm:spPr/>
    </dgm:pt>
    <dgm:pt modelId="{3F7B5D42-F9B4-417F-AA2F-6CFF7086B173}" type="pres">
      <dgm:prSet presAssocID="{399C8FFA-3E8A-4C8A-9769-2549E1E467A7}" presName="parentText" presStyleLbl="node1" presStyleIdx="3" presStyleCnt="5">
        <dgm:presLayoutVars>
          <dgm:chMax val="0"/>
          <dgm:bulletEnabled val="1"/>
        </dgm:presLayoutVars>
      </dgm:prSet>
      <dgm:spPr/>
    </dgm:pt>
    <dgm:pt modelId="{E9132056-A61C-46B7-AB7F-F69BCE5DC3E1}" type="pres">
      <dgm:prSet presAssocID="{CBF9EFCB-BD69-4047-AC92-B559007E4AC1}" presName="spacer" presStyleCnt="0"/>
      <dgm:spPr/>
    </dgm:pt>
    <dgm:pt modelId="{67681700-5749-454C-9B5A-2561D74B7506}" type="pres">
      <dgm:prSet presAssocID="{6C74D967-AB73-47B5-95F9-791A1FF52AD7}" presName="parentText" presStyleLbl="node1" presStyleIdx="4" presStyleCnt="5">
        <dgm:presLayoutVars>
          <dgm:chMax val="0"/>
          <dgm:bulletEnabled val="1"/>
        </dgm:presLayoutVars>
      </dgm:prSet>
      <dgm:spPr/>
    </dgm:pt>
  </dgm:ptLst>
  <dgm:cxnLst>
    <dgm:cxn modelId="{42B48D04-5AB1-4749-B0E8-3B27A91F6E8B}" type="presOf" srcId="{A983E40B-CE94-4AD3-AEDC-3A489FB264B9}" destId="{CE0D3EFB-8443-4B0B-9B2C-AF1BC7FD8435}" srcOrd="0" destOrd="0" presId="urn:microsoft.com/office/officeart/2005/8/layout/vList2"/>
    <dgm:cxn modelId="{91B7C61B-359C-4477-B1B1-D405CA1F457C}" type="presOf" srcId="{06F8C6CF-2D6C-43C1-8E3E-C7DD6969F8B7}" destId="{C7772D36-1D69-4E03-ADDF-AB9CB3CF2010}" srcOrd="0" destOrd="0" presId="urn:microsoft.com/office/officeart/2005/8/layout/vList2"/>
    <dgm:cxn modelId="{B2822D2A-7EB2-4B12-A765-ECF67EC13127}" srcId="{A983E40B-CE94-4AD3-AEDC-3A489FB264B9}" destId="{8AAB3456-2BB1-48A2-8DFE-A6FB40A7697A}" srcOrd="1" destOrd="0" parTransId="{E439C29C-7F92-4AAB-B1A1-6F6EE40585F7}" sibTransId="{81049881-2C0E-4732-ADE9-ED2A4D8FB1E7}"/>
    <dgm:cxn modelId="{BCCD1943-DC4A-4291-B999-013160CE2CC7}" srcId="{A983E40B-CE94-4AD3-AEDC-3A489FB264B9}" destId="{6C74D967-AB73-47B5-95F9-791A1FF52AD7}" srcOrd="4" destOrd="0" parTransId="{54E05B30-EDED-4C2A-8257-F8A90E001812}" sibTransId="{B4818F09-73E6-44FF-98C2-EE82E84B45B8}"/>
    <dgm:cxn modelId="{16187F69-09C0-4AD7-85C2-676DC0C0EB50}" srcId="{A983E40B-CE94-4AD3-AEDC-3A489FB264B9}" destId="{06F8C6CF-2D6C-43C1-8E3E-C7DD6969F8B7}" srcOrd="2" destOrd="0" parTransId="{ED8C5B87-F15F-401C-AE5F-0C11E98D5557}" sibTransId="{C5C361A4-B64A-4547-9061-C95C165043A3}"/>
    <dgm:cxn modelId="{8072AC71-4A3E-49DB-9E54-F43806B46CD4}" type="presOf" srcId="{8AAB3456-2BB1-48A2-8DFE-A6FB40A7697A}" destId="{AF6196DD-10E0-4E10-92D4-C209F15F608D}" srcOrd="0" destOrd="0" presId="urn:microsoft.com/office/officeart/2005/8/layout/vList2"/>
    <dgm:cxn modelId="{F98F3979-2522-4ECD-AE23-2931608BD2F1}" type="presOf" srcId="{6C74D967-AB73-47B5-95F9-791A1FF52AD7}" destId="{67681700-5749-454C-9B5A-2561D74B7506}" srcOrd="0" destOrd="0" presId="urn:microsoft.com/office/officeart/2005/8/layout/vList2"/>
    <dgm:cxn modelId="{72468E59-B04C-43EE-BA67-285859ECA1C2}" srcId="{A983E40B-CE94-4AD3-AEDC-3A489FB264B9}" destId="{A1E2596A-570A-4091-AF9C-85D180B5B9AB}" srcOrd="0" destOrd="0" parTransId="{C351550B-4B23-4C91-A3B8-82567DEBAF72}" sibTransId="{F8FEA090-0D30-427B-AE6A-0432357A14A5}"/>
    <dgm:cxn modelId="{A895CAB6-B8CB-4093-BF87-637A2CB28F00}" type="presOf" srcId="{A1E2596A-570A-4091-AF9C-85D180B5B9AB}" destId="{8BD628F6-7768-4A7E-9147-4C88B343D055}" srcOrd="0" destOrd="0" presId="urn:microsoft.com/office/officeart/2005/8/layout/vList2"/>
    <dgm:cxn modelId="{7688E2E3-100E-425F-9C17-063BB4EF3EC4}" srcId="{A983E40B-CE94-4AD3-AEDC-3A489FB264B9}" destId="{399C8FFA-3E8A-4C8A-9769-2549E1E467A7}" srcOrd="3" destOrd="0" parTransId="{FD2D4E80-CC7C-4C8D-9974-6AC47EA596B1}" sibTransId="{CBF9EFCB-BD69-4047-AC92-B559007E4AC1}"/>
    <dgm:cxn modelId="{967F2AED-9DBD-4936-BE1E-8ECA1F0B5C90}" type="presOf" srcId="{399C8FFA-3E8A-4C8A-9769-2549E1E467A7}" destId="{3F7B5D42-F9B4-417F-AA2F-6CFF7086B173}" srcOrd="0" destOrd="0" presId="urn:microsoft.com/office/officeart/2005/8/layout/vList2"/>
    <dgm:cxn modelId="{7F19B079-042A-4B3A-851E-ADE8EAB66DAC}" type="presParOf" srcId="{CE0D3EFB-8443-4B0B-9B2C-AF1BC7FD8435}" destId="{8BD628F6-7768-4A7E-9147-4C88B343D055}" srcOrd="0" destOrd="0" presId="urn:microsoft.com/office/officeart/2005/8/layout/vList2"/>
    <dgm:cxn modelId="{BBC086DA-E4F4-4F8B-B358-AC05B048E970}" type="presParOf" srcId="{CE0D3EFB-8443-4B0B-9B2C-AF1BC7FD8435}" destId="{BF1A0ADD-0FF3-4D8F-8A63-E4F8C1518C66}" srcOrd="1" destOrd="0" presId="urn:microsoft.com/office/officeart/2005/8/layout/vList2"/>
    <dgm:cxn modelId="{B8C25129-358F-46A4-9CCB-4549F548B0E5}" type="presParOf" srcId="{CE0D3EFB-8443-4B0B-9B2C-AF1BC7FD8435}" destId="{AF6196DD-10E0-4E10-92D4-C209F15F608D}" srcOrd="2" destOrd="0" presId="urn:microsoft.com/office/officeart/2005/8/layout/vList2"/>
    <dgm:cxn modelId="{05B87FA2-B28A-44A4-A578-055D135EF067}" type="presParOf" srcId="{CE0D3EFB-8443-4B0B-9B2C-AF1BC7FD8435}" destId="{C9E81683-D4E7-413C-BB47-FF9852AD0F95}" srcOrd="3" destOrd="0" presId="urn:microsoft.com/office/officeart/2005/8/layout/vList2"/>
    <dgm:cxn modelId="{6E62A81A-4306-433F-90FC-A6D25F292A30}" type="presParOf" srcId="{CE0D3EFB-8443-4B0B-9B2C-AF1BC7FD8435}" destId="{C7772D36-1D69-4E03-ADDF-AB9CB3CF2010}" srcOrd="4" destOrd="0" presId="urn:microsoft.com/office/officeart/2005/8/layout/vList2"/>
    <dgm:cxn modelId="{13F05248-6C1E-44AE-BFF3-043437F2AED8}" type="presParOf" srcId="{CE0D3EFB-8443-4B0B-9B2C-AF1BC7FD8435}" destId="{E78277A9-C5FC-4E97-9A9D-9BF093C94B2B}" srcOrd="5" destOrd="0" presId="urn:microsoft.com/office/officeart/2005/8/layout/vList2"/>
    <dgm:cxn modelId="{58C22E34-55F4-48DD-9883-2F3F45EEC2E3}" type="presParOf" srcId="{CE0D3EFB-8443-4B0B-9B2C-AF1BC7FD8435}" destId="{3F7B5D42-F9B4-417F-AA2F-6CFF7086B173}" srcOrd="6" destOrd="0" presId="urn:microsoft.com/office/officeart/2005/8/layout/vList2"/>
    <dgm:cxn modelId="{496A020D-4BA7-4CD5-8ECF-1BD52D6320F0}" type="presParOf" srcId="{CE0D3EFB-8443-4B0B-9B2C-AF1BC7FD8435}" destId="{E9132056-A61C-46B7-AB7F-F69BCE5DC3E1}" srcOrd="7" destOrd="0" presId="urn:microsoft.com/office/officeart/2005/8/layout/vList2"/>
    <dgm:cxn modelId="{30F24670-C980-45B8-B6B0-2F09599B07AF}" type="presParOf" srcId="{CE0D3EFB-8443-4B0B-9B2C-AF1BC7FD8435}" destId="{67681700-5749-454C-9B5A-2561D74B7506}"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3C0744-9146-4C68-859D-B9D87D2D9AEA}"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US"/>
        </a:p>
      </dgm:t>
    </dgm:pt>
    <dgm:pt modelId="{190D153C-6D98-496B-A03D-284986E3E39F}">
      <dgm:prSet/>
      <dgm:spPr/>
      <dgm:t>
        <a:bodyPr/>
        <a:lstStyle/>
        <a:p>
          <a:r>
            <a:rPr lang="en-US" b="0" i="0" dirty="0"/>
            <a:t>Constitutional amendment </a:t>
          </a:r>
          <a:r>
            <a:rPr lang="en-US" b="0" i="0" dirty="0">
              <a:solidFill>
                <a:schemeClr val="tx1"/>
              </a:solidFill>
            </a:rPr>
            <a:t>referred to the ballot by the legislature</a:t>
          </a:r>
          <a:endParaRPr lang="en-US" dirty="0">
            <a:solidFill>
              <a:schemeClr val="tx1"/>
            </a:solidFill>
          </a:endParaRPr>
        </a:p>
      </dgm:t>
    </dgm:pt>
    <dgm:pt modelId="{D617DEEE-AF7E-4131-81DF-3BC32429EF4F}" type="parTrans" cxnId="{A58D0EAA-7538-4918-9BCF-4E774245BF6C}">
      <dgm:prSet/>
      <dgm:spPr/>
      <dgm:t>
        <a:bodyPr/>
        <a:lstStyle/>
        <a:p>
          <a:endParaRPr lang="en-US"/>
        </a:p>
      </dgm:t>
    </dgm:pt>
    <dgm:pt modelId="{B3A6C309-08B5-4F09-80B8-5D689FD1BA98}" type="sibTrans" cxnId="{A58D0EAA-7538-4918-9BCF-4E774245BF6C}">
      <dgm:prSet/>
      <dgm:spPr/>
      <dgm:t>
        <a:bodyPr/>
        <a:lstStyle/>
        <a:p>
          <a:endParaRPr lang="en-US"/>
        </a:p>
      </dgm:t>
    </dgm:pt>
    <dgm:pt modelId="{8D687120-4C3A-469A-A338-B473960BAF91}">
      <dgm:prSet/>
      <dgm:spPr/>
      <dgm:t>
        <a:bodyPr/>
        <a:lstStyle/>
        <a:p>
          <a:r>
            <a:rPr lang="en-US" dirty="0"/>
            <a:t>Voter initiatives would need to proportionately collect signatures EACH of Arizona’s 30 LD’s</a:t>
          </a:r>
        </a:p>
      </dgm:t>
    </dgm:pt>
    <dgm:pt modelId="{66F7E0CB-316E-4C6A-AAB6-F5F64F0907BA}" type="parTrans" cxnId="{860A2D59-8AB1-4560-940B-A0190F3951D6}">
      <dgm:prSet/>
      <dgm:spPr/>
      <dgm:t>
        <a:bodyPr/>
        <a:lstStyle/>
        <a:p>
          <a:endParaRPr lang="en-US"/>
        </a:p>
      </dgm:t>
    </dgm:pt>
    <dgm:pt modelId="{C791573B-1FF6-4236-BCB0-E2475183857A}" type="sibTrans" cxnId="{860A2D59-8AB1-4560-940B-A0190F3951D6}">
      <dgm:prSet/>
      <dgm:spPr/>
      <dgm:t>
        <a:bodyPr/>
        <a:lstStyle/>
        <a:p>
          <a:endParaRPr lang="en-US"/>
        </a:p>
      </dgm:t>
    </dgm:pt>
    <dgm:pt modelId="{B0164658-90EF-4341-A7EF-3606E256ADC1}">
      <dgm:prSet/>
      <dgm:spPr/>
      <dgm:t>
        <a:bodyPr/>
        <a:lstStyle/>
        <a:p>
          <a:r>
            <a:rPr lang="en-US" dirty="0"/>
            <a:t>Opponents could target a single district by thwarting local signature gathering</a:t>
          </a:r>
        </a:p>
      </dgm:t>
    </dgm:pt>
    <dgm:pt modelId="{32B092CA-B7C0-4380-A345-39550A4714BA}" type="parTrans" cxnId="{83F58496-3820-4679-AE74-72F7015053BB}">
      <dgm:prSet/>
      <dgm:spPr/>
      <dgm:t>
        <a:bodyPr/>
        <a:lstStyle/>
        <a:p>
          <a:endParaRPr lang="en-US"/>
        </a:p>
      </dgm:t>
    </dgm:pt>
    <dgm:pt modelId="{3FCB67C6-7387-4802-BCAD-3F96D4264D1C}" type="sibTrans" cxnId="{83F58496-3820-4679-AE74-72F7015053BB}">
      <dgm:prSet/>
      <dgm:spPr/>
      <dgm:t>
        <a:bodyPr/>
        <a:lstStyle/>
        <a:p>
          <a:endParaRPr lang="en-US"/>
        </a:p>
      </dgm:t>
    </dgm:pt>
    <dgm:pt modelId="{2A17366C-B4A4-4920-8CE4-5088342B59CE}">
      <dgm:prSet/>
      <dgm:spPr/>
      <dgm:t>
        <a:bodyPr/>
        <a:lstStyle/>
        <a:p>
          <a:r>
            <a:rPr lang="en-US" dirty="0"/>
            <a:t>A single legislative district would have veto power over the rest of the state</a:t>
          </a:r>
        </a:p>
      </dgm:t>
    </dgm:pt>
    <dgm:pt modelId="{E771CC5A-04BD-480C-B47A-8A71B952D582}" type="parTrans" cxnId="{5D29B7E8-F3F2-4B2E-9E34-68E584C30C2C}">
      <dgm:prSet/>
      <dgm:spPr/>
      <dgm:t>
        <a:bodyPr/>
        <a:lstStyle/>
        <a:p>
          <a:endParaRPr lang="en-US"/>
        </a:p>
      </dgm:t>
    </dgm:pt>
    <dgm:pt modelId="{051DC359-AC19-4C23-A605-8600488A25B1}" type="sibTrans" cxnId="{5D29B7E8-F3F2-4B2E-9E34-68E584C30C2C}">
      <dgm:prSet/>
      <dgm:spPr/>
      <dgm:t>
        <a:bodyPr/>
        <a:lstStyle/>
        <a:p>
          <a:endParaRPr lang="en-US"/>
        </a:p>
      </dgm:t>
    </dgm:pt>
    <dgm:pt modelId="{B86EE43B-787A-41F0-A92D-43C6D5935333}">
      <dgm:prSet/>
      <dgm:spPr/>
      <dgm:t>
        <a:bodyPr/>
        <a:lstStyle/>
        <a:p>
          <a:r>
            <a:rPr lang="en-US" b="0" i="0" dirty="0"/>
            <a:t>Future voter initiatives designed to address public health threats will be MUCH harder</a:t>
          </a:r>
          <a:endParaRPr lang="en-US" dirty="0"/>
        </a:p>
      </dgm:t>
    </dgm:pt>
    <dgm:pt modelId="{EDA1200D-580C-4901-A210-3C3027BD408E}" type="parTrans" cxnId="{747435A4-04DE-47D9-9D76-ED1C41960F68}">
      <dgm:prSet/>
      <dgm:spPr/>
      <dgm:t>
        <a:bodyPr/>
        <a:lstStyle/>
        <a:p>
          <a:endParaRPr lang="en-US"/>
        </a:p>
      </dgm:t>
    </dgm:pt>
    <dgm:pt modelId="{7CAC98ED-6BA4-4829-BED3-D722ED83DDDB}" type="sibTrans" cxnId="{747435A4-04DE-47D9-9D76-ED1C41960F68}">
      <dgm:prSet/>
      <dgm:spPr/>
      <dgm:t>
        <a:bodyPr/>
        <a:lstStyle/>
        <a:p>
          <a:endParaRPr lang="en-US"/>
        </a:p>
      </dgm:t>
    </dgm:pt>
    <dgm:pt modelId="{076CA28C-22FC-44E7-BD10-699C9B50C4F8}">
      <dgm:prSet/>
      <dgm:spPr/>
      <dgm:t>
        <a:bodyPr/>
        <a:lstStyle/>
        <a:p>
          <a:pPr algn="ctr"/>
          <a:r>
            <a:rPr lang="en-US" dirty="0" err="1">
              <a:hlinkClick xmlns:r="http://schemas.openxmlformats.org/officeDocument/2006/relationships" r:id="rId1"/>
            </a:rPr>
            <a:t>AzPHA</a:t>
          </a:r>
          <a:r>
            <a:rPr lang="en-US" dirty="0">
              <a:hlinkClick xmlns:r="http://schemas.openxmlformats.org/officeDocument/2006/relationships" r:id="rId1"/>
            </a:rPr>
            <a:t> Argument Against Prop 134</a:t>
          </a:r>
          <a:endParaRPr lang="en-US" dirty="0"/>
        </a:p>
      </dgm:t>
    </dgm:pt>
    <dgm:pt modelId="{D946B8B9-A194-460E-A72C-9856AE99553C}" type="parTrans" cxnId="{91591951-7A59-443D-AD4A-4754384B8A74}">
      <dgm:prSet/>
      <dgm:spPr/>
      <dgm:t>
        <a:bodyPr/>
        <a:lstStyle/>
        <a:p>
          <a:endParaRPr lang="en-US"/>
        </a:p>
      </dgm:t>
    </dgm:pt>
    <dgm:pt modelId="{6DC9BB07-3584-4CF9-BF3A-8A1A0912E0D2}" type="sibTrans" cxnId="{91591951-7A59-443D-AD4A-4754384B8A74}">
      <dgm:prSet/>
      <dgm:spPr/>
      <dgm:t>
        <a:bodyPr/>
        <a:lstStyle/>
        <a:p>
          <a:endParaRPr lang="en-US"/>
        </a:p>
      </dgm:t>
    </dgm:pt>
    <dgm:pt modelId="{F33CF97D-1640-4A9C-90FD-CECD159BD46B}" type="pres">
      <dgm:prSet presAssocID="{983C0744-9146-4C68-859D-B9D87D2D9AEA}" presName="linear" presStyleCnt="0">
        <dgm:presLayoutVars>
          <dgm:animLvl val="lvl"/>
          <dgm:resizeHandles val="exact"/>
        </dgm:presLayoutVars>
      </dgm:prSet>
      <dgm:spPr/>
    </dgm:pt>
    <dgm:pt modelId="{F794F019-9820-4766-8BAC-ED9BF18B010F}" type="pres">
      <dgm:prSet presAssocID="{190D153C-6D98-496B-A03D-284986E3E39F}" presName="parentText" presStyleLbl="node1" presStyleIdx="0" presStyleCnt="6">
        <dgm:presLayoutVars>
          <dgm:chMax val="0"/>
          <dgm:bulletEnabled val="1"/>
        </dgm:presLayoutVars>
      </dgm:prSet>
      <dgm:spPr/>
    </dgm:pt>
    <dgm:pt modelId="{7E44413D-C150-41A9-B0EE-EF463607B2D7}" type="pres">
      <dgm:prSet presAssocID="{B3A6C309-08B5-4F09-80B8-5D689FD1BA98}" presName="spacer" presStyleCnt="0"/>
      <dgm:spPr/>
    </dgm:pt>
    <dgm:pt modelId="{26FB15F9-67D6-4989-A66C-0C174D325556}" type="pres">
      <dgm:prSet presAssocID="{8D687120-4C3A-469A-A338-B473960BAF91}" presName="parentText" presStyleLbl="node1" presStyleIdx="1" presStyleCnt="6">
        <dgm:presLayoutVars>
          <dgm:chMax val="0"/>
          <dgm:bulletEnabled val="1"/>
        </dgm:presLayoutVars>
      </dgm:prSet>
      <dgm:spPr/>
    </dgm:pt>
    <dgm:pt modelId="{0F6F4727-D4FC-46A2-8713-D953E3BDE604}" type="pres">
      <dgm:prSet presAssocID="{C791573B-1FF6-4236-BCB0-E2475183857A}" presName="spacer" presStyleCnt="0"/>
      <dgm:spPr/>
    </dgm:pt>
    <dgm:pt modelId="{0D0ADDD1-F2E0-4BBB-AF5C-B8F304694372}" type="pres">
      <dgm:prSet presAssocID="{B0164658-90EF-4341-A7EF-3606E256ADC1}" presName="parentText" presStyleLbl="node1" presStyleIdx="2" presStyleCnt="6">
        <dgm:presLayoutVars>
          <dgm:chMax val="0"/>
          <dgm:bulletEnabled val="1"/>
        </dgm:presLayoutVars>
      </dgm:prSet>
      <dgm:spPr/>
    </dgm:pt>
    <dgm:pt modelId="{33C64222-8EA7-4AD4-BCE1-3D97E9F73709}" type="pres">
      <dgm:prSet presAssocID="{3FCB67C6-7387-4802-BCAD-3F96D4264D1C}" presName="spacer" presStyleCnt="0"/>
      <dgm:spPr/>
    </dgm:pt>
    <dgm:pt modelId="{3799B184-28EC-4EC4-9637-900836237EC0}" type="pres">
      <dgm:prSet presAssocID="{2A17366C-B4A4-4920-8CE4-5088342B59CE}" presName="parentText" presStyleLbl="node1" presStyleIdx="3" presStyleCnt="6">
        <dgm:presLayoutVars>
          <dgm:chMax val="0"/>
          <dgm:bulletEnabled val="1"/>
        </dgm:presLayoutVars>
      </dgm:prSet>
      <dgm:spPr/>
    </dgm:pt>
    <dgm:pt modelId="{200AF976-71BD-4234-A960-8688E7718CCF}" type="pres">
      <dgm:prSet presAssocID="{051DC359-AC19-4C23-A605-8600488A25B1}" presName="spacer" presStyleCnt="0"/>
      <dgm:spPr/>
    </dgm:pt>
    <dgm:pt modelId="{4D604EA4-2CDB-44E1-942C-A2058B46130A}" type="pres">
      <dgm:prSet presAssocID="{B86EE43B-787A-41F0-A92D-43C6D5935333}" presName="parentText" presStyleLbl="node1" presStyleIdx="4" presStyleCnt="6">
        <dgm:presLayoutVars>
          <dgm:chMax val="0"/>
          <dgm:bulletEnabled val="1"/>
        </dgm:presLayoutVars>
      </dgm:prSet>
      <dgm:spPr/>
    </dgm:pt>
    <dgm:pt modelId="{88C14961-4CCF-4716-85E5-D83D26A83723}" type="pres">
      <dgm:prSet presAssocID="{7CAC98ED-6BA4-4829-BED3-D722ED83DDDB}" presName="spacer" presStyleCnt="0"/>
      <dgm:spPr/>
    </dgm:pt>
    <dgm:pt modelId="{B885C65C-290D-4D57-B876-A8F5FD99D43F}" type="pres">
      <dgm:prSet presAssocID="{076CA28C-22FC-44E7-BD10-699C9B50C4F8}" presName="parentText" presStyleLbl="node1" presStyleIdx="5" presStyleCnt="6">
        <dgm:presLayoutVars>
          <dgm:chMax val="0"/>
          <dgm:bulletEnabled val="1"/>
        </dgm:presLayoutVars>
      </dgm:prSet>
      <dgm:spPr/>
    </dgm:pt>
  </dgm:ptLst>
  <dgm:cxnLst>
    <dgm:cxn modelId="{EAB3AA6F-E5A1-42D0-9C5D-D4152567BCC5}" type="presOf" srcId="{8D687120-4C3A-469A-A338-B473960BAF91}" destId="{26FB15F9-67D6-4989-A66C-0C174D325556}" srcOrd="0" destOrd="0" presId="urn:microsoft.com/office/officeart/2005/8/layout/vList2"/>
    <dgm:cxn modelId="{91591951-7A59-443D-AD4A-4754384B8A74}" srcId="{983C0744-9146-4C68-859D-B9D87D2D9AEA}" destId="{076CA28C-22FC-44E7-BD10-699C9B50C4F8}" srcOrd="5" destOrd="0" parTransId="{D946B8B9-A194-460E-A72C-9856AE99553C}" sibTransId="{6DC9BB07-3584-4CF9-BF3A-8A1A0912E0D2}"/>
    <dgm:cxn modelId="{FF8C7A73-F757-4783-9C31-F9260AE0FCDE}" type="presOf" srcId="{B86EE43B-787A-41F0-A92D-43C6D5935333}" destId="{4D604EA4-2CDB-44E1-942C-A2058B46130A}" srcOrd="0" destOrd="0" presId="urn:microsoft.com/office/officeart/2005/8/layout/vList2"/>
    <dgm:cxn modelId="{A435AE76-F626-40AA-90F7-A1AEC95A4AD4}" type="presOf" srcId="{2A17366C-B4A4-4920-8CE4-5088342B59CE}" destId="{3799B184-28EC-4EC4-9637-900836237EC0}" srcOrd="0" destOrd="0" presId="urn:microsoft.com/office/officeart/2005/8/layout/vList2"/>
    <dgm:cxn modelId="{860A2D59-8AB1-4560-940B-A0190F3951D6}" srcId="{983C0744-9146-4C68-859D-B9D87D2D9AEA}" destId="{8D687120-4C3A-469A-A338-B473960BAF91}" srcOrd="1" destOrd="0" parTransId="{66F7E0CB-316E-4C6A-AAB6-F5F64F0907BA}" sibTransId="{C791573B-1FF6-4236-BCB0-E2475183857A}"/>
    <dgm:cxn modelId="{841E7E8B-04E6-4716-A5F8-785F42A359FC}" type="presOf" srcId="{B0164658-90EF-4341-A7EF-3606E256ADC1}" destId="{0D0ADDD1-F2E0-4BBB-AF5C-B8F304694372}" srcOrd="0" destOrd="0" presId="urn:microsoft.com/office/officeart/2005/8/layout/vList2"/>
    <dgm:cxn modelId="{83F58496-3820-4679-AE74-72F7015053BB}" srcId="{983C0744-9146-4C68-859D-B9D87D2D9AEA}" destId="{B0164658-90EF-4341-A7EF-3606E256ADC1}" srcOrd="2" destOrd="0" parTransId="{32B092CA-B7C0-4380-A345-39550A4714BA}" sibTransId="{3FCB67C6-7387-4802-BCAD-3F96D4264D1C}"/>
    <dgm:cxn modelId="{747435A4-04DE-47D9-9D76-ED1C41960F68}" srcId="{983C0744-9146-4C68-859D-B9D87D2D9AEA}" destId="{B86EE43B-787A-41F0-A92D-43C6D5935333}" srcOrd="4" destOrd="0" parTransId="{EDA1200D-580C-4901-A210-3C3027BD408E}" sibTransId="{7CAC98ED-6BA4-4829-BED3-D722ED83DDDB}"/>
    <dgm:cxn modelId="{A58D0EAA-7538-4918-9BCF-4E774245BF6C}" srcId="{983C0744-9146-4C68-859D-B9D87D2D9AEA}" destId="{190D153C-6D98-496B-A03D-284986E3E39F}" srcOrd="0" destOrd="0" parTransId="{D617DEEE-AF7E-4131-81DF-3BC32429EF4F}" sibTransId="{B3A6C309-08B5-4F09-80B8-5D689FD1BA98}"/>
    <dgm:cxn modelId="{0A89D4C2-9FE5-465C-BA2F-C357C6AF65BB}" type="presOf" srcId="{983C0744-9146-4C68-859D-B9D87D2D9AEA}" destId="{F33CF97D-1640-4A9C-90FD-CECD159BD46B}" srcOrd="0" destOrd="0" presId="urn:microsoft.com/office/officeart/2005/8/layout/vList2"/>
    <dgm:cxn modelId="{B9079CCB-1196-4924-BBF6-AD63EA3A4EEE}" type="presOf" srcId="{076CA28C-22FC-44E7-BD10-699C9B50C4F8}" destId="{B885C65C-290D-4D57-B876-A8F5FD99D43F}" srcOrd="0" destOrd="0" presId="urn:microsoft.com/office/officeart/2005/8/layout/vList2"/>
    <dgm:cxn modelId="{5D29B7E8-F3F2-4B2E-9E34-68E584C30C2C}" srcId="{983C0744-9146-4C68-859D-B9D87D2D9AEA}" destId="{2A17366C-B4A4-4920-8CE4-5088342B59CE}" srcOrd="3" destOrd="0" parTransId="{E771CC5A-04BD-480C-B47A-8A71B952D582}" sibTransId="{051DC359-AC19-4C23-A605-8600488A25B1}"/>
    <dgm:cxn modelId="{B566CBF7-64E5-4716-B9D9-739845C7936E}" type="presOf" srcId="{190D153C-6D98-496B-A03D-284986E3E39F}" destId="{F794F019-9820-4766-8BAC-ED9BF18B010F}" srcOrd="0" destOrd="0" presId="urn:microsoft.com/office/officeart/2005/8/layout/vList2"/>
    <dgm:cxn modelId="{5010D6E2-11FD-427F-94FC-AE9438D5A38B}" type="presParOf" srcId="{F33CF97D-1640-4A9C-90FD-CECD159BD46B}" destId="{F794F019-9820-4766-8BAC-ED9BF18B010F}" srcOrd="0" destOrd="0" presId="urn:microsoft.com/office/officeart/2005/8/layout/vList2"/>
    <dgm:cxn modelId="{60DC6637-CE76-4D06-8A36-EDA47AA978C7}" type="presParOf" srcId="{F33CF97D-1640-4A9C-90FD-CECD159BD46B}" destId="{7E44413D-C150-41A9-B0EE-EF463607B2D7}" srcOrd="1" destOrd="0" presId="urn:microsoft.com/office/officeart/2005/8/layout/vList2"/>
    <dgm:cxn modelId="{496062CA-96A5-4789-A9B0-43AB3748C4FD}" type="presParOf" srcId="{F33CF97D-1640-4A9C-90FD-CECD159BD46B}" destId="{26FB15F9-67D6-4989-A66C-0C174D325556}" srcOrd="2" destOrd="0" presId="urn:microsoft.com/office/officeart/2005/8/layout/vList2"/>
    <dgm:cxn modelId="{C3686552-64DF-40CF-88C0-1C21374BCD0D}" type="presParOf" srcId="{F33CF97D-1640-4A9C-90FD-CECD159BD46B}" destId="{0F6F4727-D4FC-46A2-8713-D953E3BDE604}" srcOrd="3" destOrd="0" presId="urn:microsoft.com/office/officeart/2005/8/layout/vList2"/>
    <dgm:cxn modelId="{B43010FE-F214-48BF-A555-0FCBF406B0BC}" type="presParOf" srcId="{F33CF97D-1640-4A9C-90FD-CECD159BD46B}" destId="{0D0ADDD1-F2E0-4BBB-AF5C-B8F304694372}" srcOrd="4" destOrd="0" presId="urn:microsoft.com/office/officeart/2005/8/layout/vList2"/>
    <dgm:cxn modelId="{7934D0E3-4CDA-4079-A743-9DAF56683456}" type="presParOf" srcId="{F33CF97D-1640-4A9C-90FD-CECD159BD46B}" destId="{33C64222-8EA7-4AD4-BCE1-3D97E9F73709}" srcOrd="5" destOrd="0" presId="urn:microsoft.com/office/officeart/2005/8/layout/vList2"/>
    <dgm:cxn modelId="{B669926A-1253-435D-B018-1F7B5CC78C41}" type="presParOf" srcId="{F33CF97D-1640-4A9C-90FD-CECD159BD46B}" destId="{3799B184-28EC-4EC4-9637-900836237EC0}" srcOrd="6" destOrd="0" presId="urn:microsoft.com/office/officeart/2005/8/layout/vList2"/>
    <dgm:cxn modelId="{89062801-EF9D-4C86-8FDA-101C1A3B60DF}" type="presParOf" srcId="{F33CF97D-1640-4A9C-90FD-CECD159BD46B}" destId="{200AF976-71BD-4234-A960-8688E7718CCF}" srcOrd="7" destOrd="0" presId="urn:microsoft.com/office/officeart/2005/8/layout/vList2"/>
    <dgm:cxn modelId="{D11812E1-C101-484A-BDFD-06773122BAD5}" type="presParOf" srcId="{F33CF97D-1640-4A9C-90FD-CECD159BD46B}" destId="{4D604EA4-2CDB-44E1-942C-A2058B46130A}" srcOrd="8" destOrd="0" presId="urn:microsoft.com/office/officeart/2005/8/layout/vList2"/>
    <dgm:cxn modelId="{55E07EC8-C7EC-4FDF-96EA-ACC37F36EB19}" type="presParOf" srcId="{F33CF97D-1640-4A9C-90FD-CECD159BD46B}" destId="{88C14961-4CCF-4716-85E5-D83D26A83723}" srcOrd="9" destOrd="0" presId="urn:microsoft.com/office/officeart/2005/8/layout/vList2"/>
    <dgm:cxn modelId="{4CFC2FE4-8118-41D6-9E3F-3222C55352BC}" type="presParOf" srcId="{F33CF97D-1640-4A9C-90FD-CECD159BD46B}" destId="{B885C65C-290D-4D57-B876-A8F5FD99D43F}"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9DFF03-CAA2-4FB5-B881-FEEF19252D1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9F21F8EC-D854-4948-8EA7-DF4BB0C5EDEA}">
      <dgm:prSet/>
      <dgm:spPr/>
      <dgm:t>
        <a:bodyPr/>
        <a:lstStyle/>
        <a:p>
          <a:r>
            <a:rPr lang="en-US" b="0" i="0" dirty="0">
              <a:solidFill>
                <a:schemeClr val="tx1"/>
              </a:solidFill>
            </a:rPr>
            <a:t>Referred to the ballot by the Legislature</a:t>
          </a:r>
          <a:endParaRPr lang="en-US" dirty="0">
            <a:solidFill>
              <a:schemeClr val="tx1"/>
            </a:solidFill>
          </a:endParaRPr>
        </a:p>
      </dgm:t>
    </dgm:pt>
    <dgm:pt modelId="{BB48F5CE-2E10-46B5-B727-2C956CAC7143}" type="parTrans" cxnId="{07A8A404-1EFD-4434-8E9E-7C8FFBF9BB18}">
      <dgm:prSet/>
      <dgm:spPr/>
      <dgm:t>
        <a:bodyPr/>
        <a:lstStyle/>
        <a:p>
          <a:endParaRPr lang="en-US"/>
        </a:p>
      </dgm:t>
    </dgm:pt>
    <dgm:pt modelId="{4BFB53B3-36DD-4C95-A44A-732DAD021EBE}" type="sibTrans" cxnId="{07A8A404-1EFD-4434-8E9E-7C8FFBF9BB18}">
      <dgm:prSet/>
      <dgm:spPr/>
      <dgm:t>
        <a:bodyPr/>
        <a:lstStyle/>
        <a:p>
          <a:endParaRPr lang="en-US"/>
        </a:p>
      </dgm:t>
    </dgm:pt>
    <dgm:pt modelId="{7100C643-5D62-4029-B02B-069EBED4AE66}">
      <dgm:prSet/>
      <dgm:spPr/>
      <dgm:t>
        <a:bodyPr/>
        <a:lstStyle/>
        <a:p>
          <a:r>
            <a:rPr lang="en-US" b="0" i="0"/>
            <a:t>Ends governor declared states of emergency after 30 days unless the legislature extends the emergency (in 30-day increments)</a:t>
          </a:r>
          <a:endParaRPr lang="en-US"/>
        </a:p>
      </dgm:t>
    </dgm:pt>
    <dgm:pt modelId="{0804F726-D7AC-4019-9450-42134F59FD89}" type="parTrans" cxnId="{6C71B45D-7D66-4B67-9EAD-2C45CC35A672}">
      <dgm:prSet/>
      <dgm:spPr/>
      <dgm:t>
        <a:bodyPr/>
        <a:lstStyle/>
        <a:p>
          <a:endParaRPr lang="en-US"/>
        </a:p>
      </dgm:t>
    </dgm:pt>
    <dgm:pt modelId="{6FD3B30B-CD8C-40E0-B964-501DCAF12D41}" type="sibTrans" cxnId="{6C71B45D-7D66-4B67-9EAD-2C45CC35A672}">
      <dgm:prSet/>
      <dgm:spPr/>
      <dgm:t>
        <a:bodyPr/>
        <a:lstStyle/>
        <a:p>
          <a:endParaRPr lang="en-US"/>
        </a:p>
      </dgm:t>
    </dgm:pt>
    <dgm:pt modelId="{D636104A-0041-4603-A1F4-8515865C693A}">
      <dgm:prSet/>
      <dgm:spPr/>
      <dgm:t>
        <a:bodyPr/>
        <a:lstStyle/>
        <a:p>
          <a:r>
            <a:rPr lang="en-US" b="0" i="0"/>
            <a:t>Emergencies related to floods and fires are exempt</a:t>
          </a:r>
          <a:endParaRPr lang="en-US"/>
        </a:p>
      </dgm:t>
    </dgm:pt>
    <dgm:pt modelId="{2E23AB5A-8167-473A-A249-80620D3211EF}" type="parTrans" cxnId="{37FD62F7-7529-4EB3-8573-308988B1BCCB}">
      <dgm:prSet/>
      <dgm:spPr/>
      <dgm:t>
        <a:bodyPr/>
        <a:lstStyle/>
        <a:p>
          <a:endParaRPr lang="en-US"/>
        </a:p>
      </dgm:t>
    </dgm:pt>
    <dgm:pt modelId="{B3A55C32-677E-4D19-A32F-1587FA9037AF}" type="sibTrans" cxnId="{37FD62F7-7529-4EB3-8573-308988B1BCCB}">
      <dgm:prSet/>
      <dgm:spPr/>
      <dgm:t>
        <a:bodyPr/>
        <a:lstStyle/>
        <a:p>
          <a:endParaRPr lang="en-US"/>
        </a:p>
      </dgm:t>
    </dgm:pt>
    <dgm:pt modelId="{B3179910-B0A0-4CF0-9237-E2301F77CF9C}">
      <dgm:prSet/>
      <dgm:spPr/>
      <dgm:t>
        <a:bodyPr/>
        <a:lstStyle/>
        <a:p>
          <a:r>
            <a:rPr lang="en-US" b="0" i="0" dirty="0"/>
            <a:t>If approved, this ballot referral would severely restrict a  future governor’s ability to save lives during a public health emergency</a:t>
          </a:r>
          <a:endParaRPr lang="en-US" dirty="0"/>
        </a:p>
      </dgm:t>
    </dgm:pt>
    <dgm:pt modelId="{C5E233A1-3511-4E62-8DD9-FAA87BFED59F}" type="parTrans" cxnId="{F23730A9-F6AB-4495-9540-8F2B243FD8E5}">
      <dgm:prSet/>
      <dgm:spPr/>
      <dgm:t>
        <a:bodyPr/>
        <a:lstStyle/>
        <a:p>
          <a:endParaRPr lang="en-US"/>
        </a:p>
      </dgm:t>
    </dgm:pt>
    <dgm:pt modelId="{D02F1E04-1048-4FD4-ADAA-6509961BA659}" type="sibTrans" cxnId="{F23730A9-F6AB-4495-9540-8F2B243FD8E5}">
      <dgm:prSet/>
      <dgm:spPr/>
      <dgm:t>
        <a:bodyPr/>
        <a:lstStyle/>
        <a:p>
          <a:endParaRPr lang="en-US"/>
        </a:p>
      </dgm:t>
    </dgm:pt>
    <dgm:pt modelId="{BD3F3FFF-EA2B-4B5A-82C9-664930E85427}">
      <dgm:prSet/>
      <dgm:spPr/>
      <dgm:t>
        <a:bodyPr/>
        <a:lstStyle/>
        <a:p>
          <a:pPr algn="ctr"/>
          <a:r>
            <a:rPr lang="en-US" dirty="0" err="1">
              <a:hlinkClick xmlns:r="http://schemas.openxmlformats.org/officeDocument/2006/relationships" r:id="rId1"/>
            </a:rPr>
            <a:t>AzPHA</a:t>
          </a:r>
          <a:r>
            <a:rPr lang="en-US" dirty="0">
              <a:hlinkClick xmlns:r="http://schemas.openxmlformats.org/officeDocument/2006/relationships" r:id="rId1"/>
            </a:rPr>
            <a:t> Argument Against Prop 135</a:t>
          </a:r>
          <a:endParaRPr lang="en-US" dirty="0"/>
        </a:p>
      </dgm:t>
    </dgm:pt>
    <dgm:pt modelId="{9E82FC57-C297-471A-8DD3-ED5CE776EC92}" type="parTrans" cxnId="{735F48CA-E04F-4A21-B058-BB44799F6201}">
      <dgm:prSet/>
      <dgm:spPr/>
      <dgm:t>
        <a:bodyPr/>
        <a:lstStyle/>
        <a:p>
          <a:endParaRPr lang="en-US"/>
        </a:p>
      </dgm:t>
    </dgm:pt>
    <dgm:pt modelId="{30320C64-1053-4F4E-80EC-B3A6180F3D55}" type="sibTrans" cxnId="{735F48CA-E04F-4A21-B058-BB44799F6201}">
      <dgm:prSet/>
      <dgm:spPr/>
      <dgm:t>
        <a:bodyPr/>
        <a:lstStyle/>
        <a:p>
          <a:endParaRPr lang="en-US"/>
        </a:p>
      </dgm:t>
    </dgm:pt>
    <dgm:pt modelId="{73A29DDE-01A0-427B-B300-0D474B2E07FE}" type="pres">
      <dgm:prSet presAssocID="{9F9DFF03-CAA2-4FB5-B881-FEEF19252D11}" presName="linear" presStyleCnt="0">
        <dgm:presLayoutVars>
          <dgm:animLvl val="lvl"/>
          <dgm:resizeHandles val="exact"/>
        </dgm:presLayoutVars>
      </dgm:prSet>
      <dgm:spPr/>
    </dgm:pt>
    <dgm:pt modelId="{29632D0D-EBEF-467C-95F1-56758F7ABA3D}" type="pres">
      <dgm:prSet presAssocID="{9F21F8EC-D854-4948-8EA7-DF4BB0C5EDEA}" presName="parentText" presStyleLbl="node1" presStyleIdx="0" presStyleCnt="5">
        <dgm:presLayoutVars>
          <dgm:chMax val="0"/>
          <dgm:bulletEnabled val="1"/>
        </dgm:presLayoutVars>
      </dgm:prSet>
      <dgm:spPr/>
    </dgm:pt>
    <dgm:pt modelId="{35652B23-DA01-40F3-B1CF-D18A059FCFA9}" type="pres">
      <dgm:prSet presAssocID="{4BFB53B3-36DD-4C95-A44A-732DAD021EBE}" presName="spacer" presStyleCnt="0"/>
      <dgm:spPr/>
    </dgm:pt>
    <dgm:pt modelId="{0A24AAA0-9133-4C6E-A755-A7D34153548C}" type="pres">
      <dgm:prSet presAssocID="{7100C643-5D62-4029-B02B-069EBED4AE66}" presName="parentText" presStyleLbl="node1" presStyleIdx="1" presStyleCnt="5">
        <dgm:presLayoutVars>
          <dgm:chMax val="0"/>
          <dgm:bulletEnabled val="1"/>
        </dgm:presLayoutVars>
      </dgm:prSet>
      <dgm:spPr/>
    </dgm:pt>
    <dgm:pt modelId="{7B3CAAFE-C1A3-40DF-AE5F-0D34DD73A53F}" type="pres">
      <dgm:prSet presAssocID="{6FD3B30B-CD8C-40E0-B964-501DCAF12D41}" presName="spacer" presStyleCnt="0"/>
      <dgm:spPr/>
    </dgm:pt>
    <dgm:pt modelId="{35DCA710-BABD-4685-85FD-6398AF4419C0}" type="pres">
      <dgm:prSet presAssocID="{D636104A-0041-4603-A1F4-8515865C693A}" presName="parentText" presStyleLbl="node1" presStyleIdx="2" presStyleCnt="5">
        <dgm:presLayoutVars>
          <dgm:chMax val="0"/>
          <dgm:bulletEnabled val="1"/>
        </dgm:presLayoutVars>
      </dgm:prSet>
      <dgm:spPr/>
    </dgm:pt>
    <dgm:pt modelId="{7D0082CB-D1DC-4C81-BA3E-1009BD828C5C}" type="pres">
      <dgm:prSet presAssocID="{B3A55C32-677E-4D19-A32F-1587FA9037AF}" presName="spacer" presStyleCnt="0"/>
      <dgm:spPr/>
    </dgm:pt>
    <dgm:pt modelId="{8D8C75AB-4DF6-4A7F-8EA7-ECB8524C286E}" type="pres">
      <dgm:prSet presAssocID="{B3179910-B0A0-4CF0-9237-E2301F77CF9C}" presName="parentText" presStyleLbl="node1" presStyleIdx="3" presStyleCnt="5">
        <dgm:presLayoutVars>
          <dgm:chMax val="0"/>
          <dgm:bulletEnabled val="1"/>
        </dgm:presLayoutVars>
      </dgm:prSet>
      <dgm:spPr/>
    </dgm:pt>
    <dgm:pt modelId="{6AD19A0D-E073-46EA-B5A9-30D0023C781E}" type="pres">
      <dgm:prSet presAssocID="{D02F1E04-1048-4FD4-ADAA-6509961BA659}" presName="spacer" presStyleCnt="0"/>
      <dgm:spPr/>
    </dgm:pt>
    <dgm:pt modelId="{EF1A8166-2B28-4B00-8EFD-1E20A58831CF}" type="pres">
      <dgm:prSet presAssocID="{BD3F3FFF-EA2B-4B5A-82C9-664930E85427}" presName="parentText" presStyleLbl="node1" presStyleIdx="4" presStyleCnt="5" custLinFactNeighborY="-17444">
        <dgm:presLayoutVars>
          <dgm:chMax val="0"/>
          <dgm:bulletEnabled val="1"/>
        </dgm:presLayoutVars>
      </dgm:prSet>
      <dgm:spPr/>
    </dgm:pt>
  </dgm:ptLst>
  <dgm:cxnLst>
    <dgm:cxn modelId="{07A8A404-1EFD-4434-8E9E-7C8FFBF9BB18}" srcId="{9F9DFF03-CAA2-4FB5-B881-FEEF19252D11}" destId="{9F21F8EC-D854-4948-8EA7-DF4BB0C5EDEA}" srcOrd="0" destOrd="0" parTransId="{BB48F5CE-2E10-46B5-B727-2C956CAC7143}" sibTransId="{4BFB53B3-36DD-4C95-A44A-732DAD021EBE}"/>
    <dgm:cxn modelId="{B44CCD25-547C-404F-86B3-0587DBDEF330}" type="presOf" srcId="{9F9DFF03-CAA2-4FB5-B881-FEEF19252D11}" destId="{73A29DDE-01A0-427B-B300-0D474B2E07FE}" srcOrd="0" destOrd="0" presId="urn:microsoft.com/office/officeart/2005/8/layout/vList2"/>
    <dgm:cxn modelId="{6C71B45D-7D66-4B67-9EAD-2C45CC35A672}" srcId="{9F9DFF03-CAA2-4FB5-B881-FEEF19252D11}" destId="{7100C643-5D62-4029-B02B-069EBED4AE66}" srcOrd="1" destOrd="0" parTransId="{0804F726-D7AC-4019-9450-42134F59FD89}" sibTransId="{6FD3B30B-CD8C-40E0-B964-501DCAF12D41}"/>
    <dgm:cxn modelId="{28DED88F-980D-4BF1-B844-BFF3B57E3762}" type="presOf" srcId="{D636104A-0041-4603-A1F4-8515865C693A}" destId="{35DCA710-BABD-4685-85FD-6398AF4419C0}" srcOrd="0" destOrd="0" presId="urn:microsoft.com/office/officeart/2005/8/layout/vList2"/>
    <dgm:cxn modelId="{5B65CDA6-BB02-44EE-B414-ADEA25D6E559}" type="presOf" srcId="{7100C643-5D62-4029-B02B-069EBED4AE66}" destId="{0A24AAA0-9133-4C6E-A755-A7D34153548C}" srcOrd="0" destOrd="0" presId="urn:microsoft.com/office/officeart/2005/8/layout/vList2"/>
    <dgm:cxn modelId="{9557E4A6-6A10-4A13-8AE7-5BFD6401FE2E}" type="presOf" srcId="{BD3F3FFF-EA2B-4B5A-82C9-664930E85427}" destId="{EF1A8166-2B28-4B00-8EFD-1E20A58831CF}" srcOrd="0" destOrd="0" presId="urn:microsoft.com/office/officeart/2005/8/layout/vList2"/>
    <dgm:cxn modelId="{F23730A9-F6AB-4495-9540-8F2B243FD8E5}" srcId="{9F9DFF03-CAA2-4FB5-B881-FEEF19252D11}" destId="{B3179910-B0A0-4CF0-9237-E2301F77CF9C}" srcOrd="3" destOrd="0" parTransId="{C5E233A1-3511-4E62-8DD9-FAA87BFED59F}" sibTransId="{D02F1E04-1048-4FD4-ADAA-6509961BA659}"/>
    <dgm:cxn modelId="{04518BB4-D8B0-4F2E-927B-DACB4DC01461}" type="presOf" srcId="{9F21F8EC-D854-4948-8EA7-DF4BB0C5EDEA}" destId="{29632D0D-EBEF-467C-95F1-56758F7ABA3D}" srcOrd="0" destOrd="0" presId="urn:microsoft.com/office/officeart/2005/8/layout/vList2"/>
    <dgm:cxn modelId="{735F48CA-E04F-4A21-B058-BB44799F6201}" srcId="{9F9DFF03-CAA2-4FB5-B881-FEEF19252D11}" destId="{BD3F3FFF-EA2B-4B5A-82C9-664930E85427}" srcOrd="4" destOrd="0" parTransId="{9E82FC57-C297-471A-8DD3-ED5CE776EC92}" sibTransId="{30320C64-1053-4F4E-80EC-B3A6180F3D55}"/>
    <dgm:cxn modelId="{289A29F5-DDA9-4866-B3F7-72674FDBFAB2}" type="presOf" srcId="{B3179910-B0A0-4CF0-9237-E2301F77CF9C}" destId="{8D8C75AB-4DF6-4A7F-8EA7-ECB8524C286E}" srcOrd="0" destOrd="0" presId="urn:microsoft.com/office/officeart/2005/8/layout/vList2"/>
    <dgm:cxn modelId="{37FD62F7-7529-4EB3-8573-308988B1BCCB}" srcId="{9F9DFF03-CAA2-4FB5-B881-FEEF19252D11}" destId="{D636104A-0041-4603-A1F4-8515865C693A}" srcOrd="2" destOrd="0" parTransId="{2E23AB5A-8167-473A-A249-80620D3211EF}" sibTransId="{B3A55C32-677E-4D19-A32F-1587FA9037AF}"/>
    <dgm:cxn modelId="{701459D6-4A91-43C4-89C3-8EFD8E557D28}" type="presParOf" srcId="{73A29DDE-01A0-427B-B300-0D474B2E07FE}" destId="{29632D0D-EBEF-467C-95F1-56758F7ABA3D}" srcOrd="0" destOrd="0" presId="urn:microsoft.com/office/officeart/2005/8/layout/vList2"/>
    <dgm:cxn modelId="{20689E0E-A392-4E92-A685-B7A272525FC3}" type="presParOf" srcId="{73A29DDE-01A0-427B-B300-0D474B2E07FE}" destId="{35652B23-DA01-40F3-B1CF-D18A059FCFA9}" srcOrd="1" destOrd="0" presId="urn:microsoft.com/office/officeart/2005/8/layout/vList2"/>
    <dgm:cxn modelId="{9AD71823-B122-446C-94AE-2345B7EE4905}" type="presParOf" srcId="{73A29DDE-01A0-427B-B300-0D474B2E07FE}" destId="{0A24AAA0-9133-4C6E-A755-A7D34153548C}" srcOrd="2" destOrd="0" presId="urn:microsoft.com/office/officeart/2005/8/layout/vList2"/>
    <dgm:cxn modelId="{EC0D6EE8-BA2D-4752-B1E7-465ED301D698}" type="presParOf" srcId="{73A29DDE-01A0-427B-B300-0D474B2E07FE}" destId="{7B3CAAFE-C1A3-40DF-AE5F-0D34DD73A53F}" srcOrd="3" destOrd="0" presId="urn:microsoft.com/office/officeart/2005/8/layout/vList2"/>
    <dgm:cxn modelId="{AD2F42D9-DAA5-4FE5-91DC-A098A97D676E}" type="presParOf" srcId="{73A29DDE-01A0-427B-B300-0D474B2E07FE}" destId="{35DCA710-BABD-4685-85FD-6398AF4419C0}" srcOrd="4" destOrd="0" presId="urn:microsoft.com/office/officeart/2005/8/layout/vList2"/>
    <dgm:cxn modelId="{1B0DBD34-7243-4A1E-8E24-735F418E8D94}" type="presParOf" srcId="{73A29DDE-01A0-427B-B300-0D474B2E07FE}" destId="{7D0082CB-D1DC-4C81-BA3E-1009BD828C5C}" srcOrd="5" destOrd="0" presId="urn:microsoft.com/office/officeart/2005/8/layout/vList2"/>
    <dgm:cxn modelId="{CAE6E45C-DC85-4AA2-A14A-E8B3A845DEFB}" type="presParOf" srcId="{73A29DDE-01A0-427B-B300-0D474B2E07FE}" destId="{8D8C75AB-4DF6-4A7F-8EA7-ECB8524C286E}" srcOrd="6" destOrd="0" presId="urn:microsoft.com/office/officeart/2005/8/layout/vList2"/>
    <dgm:cxn modelId="{0B586410-D069-4EDC-8594-8E139316D026}" type="presParOf" srcId="{73A29DDE-01A0-427B-B300-0D474B2E07FE}" destId="{6AD19A0D-E073-46EA-B5A9-30D0023C781E}" srcOrd="7" destOrd="0" presId="urn:microsoft.com/office/officeart/2005/8/layout/vList2"/>
    <dgm:cxn modelId="{55FC861B-D197-43DA-8492-125443DBE662}" type="presParOf" srcId="{73A29DDE-01A0-427B-B300-0D474B2E07FE}" destId="{EF1A8166-2B28-4B00-8EFD-1E20A58831CF}"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5D1A30-B22B-488A-83DD-A150A2E1264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F01CDEFD-256B-451A-983E-8FD9FC6D7204}">
      <dgm:prSet custT="1"/>
      <dgm:spPr/>
      <dgm:t>
        <a:bodyPr/>
        <a:lstStyle/>
        <a:p>
          <a:r>
            <a:rPr lang="en-US" sz="2800" b="0" i="0" dirty="0"/>
            <a:t>Would charge a $20 excise tax on all criminal conviction cases</a:t>
          </a:r>
          <a:endParaRPr lang="en-US" sz="2800" dirty="0"/>
        </a:p>
      </dgm:t>
    </dgm:pt>
    <dgm:pt modelId="{3CDB3D73-F10B-4037-B52A-C57F29519746}" type="parTrans" cxnId="{C575439A-E29F-41B9-BDE7-AA0DF5FBA774}">
      <dgm:prSet/>
      <dgm:spPr/>
      <dgm:t>
        <a:bodyPr/>
        <a:lstStyle/>
        <a:p>
          <a:endParaRPr lang="en-US"/>
        </a:p>
      </dgm:t>
    </dgm:pt>
    <dgm:pt modelId="{07CD4519-70AC-49C0-BE47-619A677C1484}" type="sibTrans" cxnId="{C575439A-E29F-41B9-BDE7-AA0DF5FBA774}">
      <dgm:prSet/>
      <dgm:spPr/>
      <dgm:t>
        <a:bodyPr/>
        <a:lstStyle/>
        <a:p>
          <a:endParaRPr lang="en-US"/>
        </a:p>
      </dgm:t>
    </dgm:pt>
    <dgm:pt modelId="{D8A50522-EB0A-4E80-A02B-A9D361B89B8F}">
      <dgm:prSet custT="1"/>
      <dgm:spPr/>
      <dgm:t>
        <a:bodyPr/>
        <a:lstStyle/>
        <a:p>
          <a:r>
            <a:rPr lang="en-US" sz="2800" dirty="0"/>
            <a:t>P</a:t>
          </a:r>
          <a:r>
            <a:rPr lang="en-US" sz="2800" b="0" i="0" dirty="0"/>
            <a:t>roceeds going to any law enforcement officer's family who dies on the job</a:t>
          </a:r>
          <a:endParaRPr lang="en-US" sz="2800" dirty="0"/>
        </a:p>
      </dgm:t>
    </dgm:pt>
    <dgm:pt modelId="{6B219B9E-3551-491D-9785-026C959EC6F0}" type="parTrans" cxnId="{6434EB89-C681-43A3-A82C-4A98152012CC}">
      <dgm:prSet/>
      <dgm:spPr/>
      <dgm:t>
        <a:bodyPr/>
        <a:lstStyle/>
        <a:p>
          <a:endParaRPr lang="en-US"/>
        </a:p>
      </dgm:t>
    </dgm:pt>
    <dgm:pt modelId="{C5349BEA-B3C1-4C32-B151-A355D7B3C3E7}" type="sibTrans" cxnId="{6434EB89-C681-43A3-A82C-4A98152012CC}">
      <dgm:prSet/>
      <dgm:spPr/>
      <dgm:t>
        <a:bodyPr/>
        <a:lstStyle/>
        <a:p>
          <a:endParaRPr lang="en-US"/>
        </a:p>
      </dgm:t>
    </dgm:pt>
    <dgm:pt modelId="{E29C3739-DF33-42C1-B78B-0F2D26A79F1E}">
      <dgm:prSet custT="1"/>
      <dgm:spPr/>
      <dgm:t>
        <a:bodyPr/>
        <a:lstStyle/>
        <a:p>
          <a:r>
            <a:rPr lang="en-US" sz="2800" dirty="0">
              <a:solidFill>
                <a:schemeClr val="tx1"/>
              </a:solidFill>
            </a:rPr>
            <a:t>Referred to the ballot by the legislature</a:t>
          </a:r>
        </a:p>
      </dgm:t>
    </dgm:pt>
    <dgm:pt modelId="{C9511983-FBA8-49F1-A1DA-EE831EB9B23F}" type="parTrans" cxnId="{64E9EBC1-9C0C-46FE-9912-713E6B6AB306}">
      <dgm:prSet/>
      <dgm:spPr/>
      <dgm:t>
        <a:bodyPr/>
        <a:lstStyle/>
        <a:p>
          <a:endParaRPr lang="en-US"/>
        </a:p>
      </dgm:t>
    </dgm:pt>
    <dgm:pt modelId="{10DAFA2F-9472-4FAA-B2CC-3B3BF9A2ABE9}" type="sibTrans" cxnId="{64E9EBC1-9C0C-46FE-9912-713E6B6AB306}">
      <dgm:prSet/>
      <dgm:spPr/>
      <dgm:t>
        <a:bodyPr/>
        <a:lstStyle/>
        <a:p>
          <a:endParaRPr lang="en-US"/>
        </a:p>
      </dgm:t>
    </dgm:pt>
    <dgm:pt modelId="{5DA6FD46-7DD9-41EC-9413-A47CE7FA578A}" type="pres">
      <dgm:prSet presAssocID="{B55D1A30-B22B-488A-83DD-A150A2E1264A}" presName="linear" presStyleCnt="0">
        <dgm:presLayoutVars>
          <dgm:animLvl val="lvl"/>
          <dgm:resizeHandles val="exact"/>
        </dgm:presLayoutVars>
      </dgm:prSet>
      <dgm:spPr/>
    </dgm:pt>
    <dgm:pt modelId="{325E6D2A-8419-4E98-91F5-0DAFCCD0DCE5}" type="pres">
      <dgm:prSet presAssocID="{F01CDEFD-256B-451A-983E-8FD9FC6D7204}" presName="parentText" presStyleLbl="node1" presStyleIdx="0" presStyleCnt="3">
        <dgm:presLayoutVars>
          <dgm:chMax val="0"/>
          <dgm:bulletEnabled val="1"/>
        </dgm:presLayoutVars>
      </dgm:prSet>
      <dgm:spPr/>
    </dgm:pt>
    <dgm:pt modelId="{5602638B-5EFB-400F-AB5A-91FF25D92598}" type="pres">
      <dgm:prSet presAssocID="{07CD4519-70AC-49C0-BE47-619A677C1484}" presName="spacer" presStyleCnt="0"/>
      <dgm:spPr/>
    </dgm:pt>
    <dgm:pt modelId="{2C99F9F6-C7EC-4BEE-96A0-CDC75911EEEE}" type="pres">
      <dgm:prSet presAssocID="{D8A50522-EB0A-4E80-A02B-A9D361B89B8F}" presName="parentText" presStyleLbl="node1" presStyleIdx="1" presStyleCnt="3">
        <dgm:presLayoutVars>
          <dgm:chMax val="0"/>
          <dgm:bulletEnabled val="1"/>
        </dgm:presLayoutVars>
      </dgm:prSet>
      <dgm:spPr/>
    </dgm:pt>
    <dgm:pt modelId="{2948D1CD-DB91-4B80-9B27-E932848BA403}" type="pres">
      <dgm:prSet presAssocID="{C5349BEA-B3C1-4C32-B151-A355D7B3C3E7}" presName="spacer" presStyleCnt="0"/>
      <dgm:spPr/>
    </dgm:pt>
    <dgm:pt modelId="{84BF3D57-0512-41AB-BF93-CD02F08C571B}" type="pres">
      <dgm:prSet presAssocID="{E29C3739-DF33-42C1-B78B-0F2D26A79F1E}" presName="parentText" presStyleLbl="node1" presStyleIdx="2" presStyleCnt="3">
        <dgm:presLayoutVars>
          <dgm:chMax val="0"/>
          <dgm:bulletEnabled val="1"/>
        </dgm:presLayoutVars>
      </dgm:prSet>
      <dgm:spPr/>
    </dgm:pt>
  </dgm:ptLst>
  <dgm:cxnLst>
    <dgm:cxn modelId="{FC1D8955-D269-4931-A3AD-D11C852EFB78}" type="presOf" srcId="{D8A50522-EB0A-4E80-A02B-A9D361B89B8F}" destId="{2C99F9F6-C7EC-4BEE-96A0-CDC75911EEEE}" srcOrd="0" destOrd="0" presId="urn:microsoft.com/office/officeart/2005/8/layout/vList2"/>
    <dgm:cxn modelId="{6434EB89-C681-43A3-A82C-4A98152012CC}" srcId="{B55D1A30-B22B-488A-83DD-A150A2E1264A}" destId="{D8A50522-EB0A-4E80-A02B-A9D361B89B8F}" srcOrd="1" destOrd="0" parTransId="{6B219B9E-3551-491D-9785-026C959EC6F0}" sibTransId="{C5349BEA-B3C1-4C32-B151-A355D7B3C3E7}"/>
    <dgm:cxn modelId="{27902390-E263-4CEA-BCF0-CFF3A5C48BDD}" type="presOf" srcId="{F01CDEFD-256B-451A-983E-8FD9FC6D7204}" destId="{325E6D2A-8419-4E98-91F5-0DAFCCD0DCE5}" srcOrd="0" destOrd="0" presId="urn:microsoft.com/office/officeart/2005/8/layout/vList2"/>
    <dgm:cxn modelId="{C575439A-E29F-41B9-BDE7-AA0DF5FBA774}" srcId="{B55D1A30-B22B-488A-83DD-A150A2E1264A}" destId="{F01CDEFD-256B-451A-983E-8FD9FC6D7204}" srcOrd="0" destOrd="0" parTransId="{3CDB3D73-F10B-4037-B52A-C57F29519746}" sibTransId="{07CD4519-70AC-49C0-BE47-619A677C1484}"/>
    <dgm:cxn modelId="{F9A3249C-318D-4D61-8552-83FCDCF0B251}" type="presOf" srcId="{B55D1A30-B22B-488A-83DD-A150A2E1264A}" destId="{5DA6FD46-7DD9-41EC-9413-A47CE7FA578A}" srcOrd="0" destOrd="0" presId="urn:microsoft.com/office/officeart/2005/8/layout/vList2"/>
    <dgm:cxn modelId="{F93FB1A3-B642-4957-80AB-72487804ED8A}" type="presOf" srcId="{E29C3739-DF33-42C1-B78B-0F2D26A79F1E}" destId="{84BF3D57-0512-41AB-BF93-CD02F08C571B}" srcOrd="0" destOrd="0" presId="urn:microsoft.com/office/officeart/2005/8/layout/vList2"/>
    <dgm:cxn modelId="{64E9EBC1-9C0C-46FE-9912-713E6B6AB306}" srcId="{B55D1A30-B22B-488A-83DD-A150A2E1264A}" destId="{E29C3739-DF33-42C1-B78B-0F2D26A79F1E}" srcOrd="2" destOrd="0" parTransId="{C9511983-FBA8-49F1-A1DA-EE831EB9B23F}" sibTransId="{10DAFA2F-9472-4FAA-B2CC-3B3BF9A2ABE9}"/>
    <dgm:cxn modelId="{03663798-0CF6-4FEB-BC49-5BD606F82451}" type="presParOf" srcId="{5DA6FD46-7DD9-41EC-9413-A47CE7FA578A}" destId="{325E6D2A-8419-4E98-91F5-0DAFCCD0DCE5}" srcOrd="0" destOrd="0" presId="urn:microsoft.com/office/officeart/2005/8/layout/vList2"/>
    <dgm:cxn modelId="{A3628F7C-A374-4AFC-837B-BC8ED3AB4C13}" type="presParOf" srcId="{5DA6FD46-7DD9-41EC-9413-A47CE7FA578A}" destId="{5602638B-5EFB-400F-AB5A-91FF25D92598}" srcOrd="1" destOrd="0" presId="urn:microsoft.com/office/officeart/2005/8/layout/vList2"/>
    <dgm:cxn modelId="{5D3B1E9F-96B0-4D96-8FDF-C6BB7DE775F2}" type="presParOf" srcId="{5DA6FD46-7DD9-41EC-9413-A47CE7FA578A}" destId="{2C99F9F6-C7EC-4BEE-96A0-CDC75911EEEE}" srcOrd="2" destOrd="0" presId="urn:microsoft.com/office/officeart/2005/8/layout/vList2"/>
    <dgm:cxn modelId="{44CEF998-B472-416C-926B-F0537D5C6D2E}" type="presParOf" srcId="{5DA6FD46-7DD9-41EC-9413-A47CE7FA578A}" destId="{2948D1CD-DB91-4B80-9B27-E932848BA403}" srcOrd="3" destOrd="0" presId="urn:microsoft.com/office/officeart/2005/8/layout/vList2"/>
    <dgm:cxn modelId="{C9F33412-4830-4BA7-9CA8-07F596723D5E}" type="presParOf" srcId="{5DA6FD46-7DD9-41EC-9413-A47CE7FA578A}" destId="{84BF3D57-0512-41AB-BF93-CD02F08C571B}"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FB046BB-4097-4ECF-A608-5FB3FF153750}" type="doc">
      <dgm:prSet loTypeId="urn:microsoft.com/office/officeart/2018/2/layout/IconVerticalSolidList" loCatId="icon" qsTypeId="urn:microsoft.com/office/officeart/2005/8/quickstyle/simple1" qsCatId="simple" csTypeId="urn:microsoft.com/office/officeart/2018/5/colors/Iconchunking_neutralicontext_colorful2" csCatId="colorful" phldr="1"/>
      <dgm:spPr/>
      <dgm:t>
        <a:bodyPr/>
        <a:lstStyle/>
        <a:p>
          <a:endParaRPr lang="en-US"/>
        </a:p>
      </dgm:t>
    </dgm:pt>
    <dgm:pt modelId="{01024232-3FA2-4176-88AC-0F5CE9409321}">
      <dgm:prSet/>
      <dgm:spPr/>
      <dgm:t>
        <a:bodyPr/>
        <a:lstStyle/>
        <a:p>
          <a:pPr>
            <a:lnSpc>
              <a:spcPct val="100000"/>
            </a:lnSpc>
          </a:pPr>
          <a:r>
            <a:rPr lang="en-US" b="0" i="0"/>
            <a:t>Allows property owners to avoid some or all their property taxes if their city doesn't enforce ordinances regarding camping, loitering, obstructing roads, panhandling, public urination, public consumption of booze or illegal substances</a:t>
          </a:r>
          <a:endParaRPr lang="en-US"/>
        </a:p>
      </dgm:t>
    </dgm:pt>
    <dgm:pt modelId="{9B927884-CAFB-4D63-ADC1-0CB4719BF377}" type="parTrans" cxnId="{806C291C-50B5-43D5-9A79-5961A8E6B500}">
      <dgm:prSet/>
      <dgm:spPr/>
      <dgm:t>
        <a:bodyPr/>
        <a:lstStyle/>
        <a:p>
          <a:endParaRPr lang="en-US"/>
        </a:p>
      </dgm:t>
    </dgm:pt>
    <dgm:pt modelId="{C680F09C-4199-463F-A464-2FDDCA4188FF}" type="sibTrans" cxnId="{806C291C-50B5-43D5-9A79-5961A8E6B500}">
      <dgm:prSet/>
      <dgm:spPr/>
      <dgm:t>
        <a:bodyPr/>
        <a:lstStyle/>
        <a:p>
          <a:endParaRPr lang="en-US"/>
        </a:p>
      </dgm:t>
    </dgm:pt>
    <dgm:pt modelId="{5108EB10-F148-4284-9A15-B30033AF4E42}">
      <dgm:prSet/>
      <dgm:spPr/>
      <dgm:t>
        <a:bodyPr/>
        <a:lstStyle/>
        <a:p>
          <a:pPr>
            <a:lnSpc>
              <a:spcPct val="100000"/>
            </a:lnSpc>
          </a:pPr>
          <a:r>
            <a:rPr lang="en-US" dirty="0"/>
            <a:t>Applicants for tax relief would need to establish their expenses</a:t>
          </a:r>
        </a:p>
      </dgm:t>
    </dgm:pt>
    <dgm:pt modelId="{279B0C26-5D04-495D-81EE-73B67FA8A1CF}" type="parTrans" cxnId="{F200E024-A9D1-4BC6-86BB-951439737D53}">
      <dgm:prSet/>
      <dgm:spPr/>
      <dgm:t>
        <a:bodyPr/>
        <a:lstStyle/>
        <a:p>
          <a:endParaRPr lang="en-US"/>
        </a:p>
      </dgm:t>
    </dgm:pt>
    <dgm:pt modelId="{E0A0F458-A864-4958-BBDB-0E87F4521625}" type="sibTrans" cxnId="{F200E024-A9D1-4BC6-86BB-951439737D53}">
      <dgm:prSet/>
      <dgm:spPr/>
      <dgm:t>
        <a:bodyPr/>
        <a:lstStyle/>
        <a:p>
          <a:endParaRPr lang="en-US"/>
        </a:p>
      </dgm:t>
    </dgm:pt>
    <dgm:pt modelId="{734AAB46-9A5B-4D39-98D1-63A3494521CF}">
      <dgm:prSet/>
      <dgm:spPr/>
      <dgm:t>
        <a:bodyPr/>
        <a:lstStyle/>
        <a:p>
          <a:pPr>
            <a:lnSpc>
              <a:spcPct val="100000"/>
            </a:lnSpc>
          </a:pPr>
          <a:r>
            <a:rPr lang="en-US" dirty="0">
              <a:solidFill>
                <a:schemeClr val="tx1"/>
              </a:solidFill>
            </a:rPr>
            <a:t>Referred to the ballot by the legislature</a:t>
          </a:r>
        </a:p>
      </dgm:t>
    </dgm:pt>
    <dgm:pt modelId="{BFF786E9-7BB4-4085-873A-ABD141BA9D42}" type="parTrans" cxnId="{E771EBE7-8456-479E-B47D-1A2A3C8A6F53}">
      <dgm:prSet/>
      <dgm:spPr/>
      <dgm:t>
        <a:bodyPr/>
        <a:lstStyle/>
        <a:p>
          <a:endParaRPr lang="en-US"/>
        </a:p>
      </dgm:t>
    </dgm:pt>
    <dgm:pt modelId="{5193BDAA-EFFB-4205-AC47-08FE165BB786}" type="sibTrans" cxnId="{E771EBE7-8456-479E-B47D-1A2A3C8A6F53}">
      <dgm:prSet/>
      <dgm:spPr/>
      <dgm:t>
        <a:bodyPr/>
        <a:lstStyle/>
        <a:p>
          <a:endParaRPr lang="en-US"/>
        </a:p>
      </dgm:t>
    </dgm:pt>
    <dgm:pt modelId="{F263ADA2-142F-49D0-A267-E0E1ABC6F157}" type="pres">
      <dgm:prSet presAssocID="{6FB046BB-4097-4ECF-A608-5FB3FF153750}" presName="root" presStyleCnt="0">
        <dgm:presLayoutVars>
          <dgm:dir/>
          <dgm:resizeHandles val="exact"/>
        </dgm:presLayoutVars>
      </dgm:prSet>
      <dgm:spPr/>
    </dgm:pt>
    <dgm:pt modelId="{42761A3D-9801-4089-AA81-4C2CF14FE516}" type="pres">
      <dgm:prSet presAssocID="{01024232-3FA2-4176-88AC-0F5CE9409321}" presName="compNode" presStyleCnt="0"/>
      <dgm:spPr/>
    </dgm:pt>
    <dgm:pt modelId="{68FDC17C-E3FD-4F88-871E-768D51FF975A}" type="pres">
      <dgm:prSet presAssocID="{01024232-3FA2-4176-88AC-0F5CE9409321}" presName="bgRect" presStyleLbl="bgShp" presStyleIdx="0" presStyleCnt="3"/>
      <dgm:spPr/>
    </dgm:pt>
    <dgm:pt modelId="{BBE0FA09-1EC4-4FF5-A7D6-A2C3EAC733D8}" type="pres">
      <dgm:prSet presAssocID="{01024232-3FA2-4176-88AC-0F5CE940932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nt"/>
        </a:ext>
      </dgm:extLst>
    </dgm:pt>
    <dgm:pt modelId="{036EBBAE-7450-46F6-9045-9D4B0EF12A6F}" type="pres">
      <dgm:prSet presAssocID="{01024232-3FA2-4176-88AC-0F5CE9409321}" presName="spaceRect" presStyleCnt="0"/>
      <dgm:spPr/>
    </dgm:pt>
    <dgm:pt modelId="{293D5381-D180-46AC-9D80-08703EFBE100}" type="pres">
      <dgm:prSet presAssocID="{01024232-3FA2-4176-88AC-0F5CE9409321}" presName="parTx" presStyleLbl="revTx" presStyleIdx="0" presStyleCnt="3">
        <dgm:presLayoutVars>
          <dgm:chMax val="0"/>
          <dgm:chPref val="0"/>
        </dgm:presLayoutVars>
      </dgm:prSet>
      <dgm:spPr/>
    </dgm:pt>
    <dgm:pt modelId="{A1FB4CC7-F0F2-4A61-B5DF-2B665DE3C381}" type="pres">
      <dgm:prSet presAssocID="{C680F09C-4199-463F-A464-2FDDCA4188FF}" presName="sibTrans" presStyleCnt="0"/>
      <dgm:spPr/>
    </dgm:pt>
    <dgm:pt modelId="{3BFD31EA-0012-4B79-A7F1-7CCEC64031D4}" type="pres">
      <dgm:prSet presAssocID="{5108EB10-F148-4284-9A15-B30033AF4E42}" presName="compNode" presStyleCnt="0"/>
      <dgm:spPr/>
    </dgm:pt>
    <dgm:pt modelId="{1495D3D8-9150-4943-8A33-1484FFB361E5}" type="pres">
      <dgm:prSet presAssocID="{5108EB10-F148-4284-9A15-B30033AF4E42}" presName="bgRect" presStyleLbl="bgShp" presStyleIdx="1" presStyleCnt="3"/>
      <dgm:spPr/>
    </dgm:pt>
    <dgm:pt modelId="{360FE68E-B60D-47BD-BF30-AF27DF7FF97C}" type="pres">
      <dgm:prSet presAssocID="{5108EB10-F148-4284-9A15-B30033AF4E4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3CCF0ED8-49CC-48FC-93F1-29AAACCA8EFF}" type="pres">
      <dgm:prSet presAssocID="{5108EB10-F148-4284-9A15-B30033AF4E42}" presName="spaceRect" presStyleCnt="0"/>
      <dgm:spPr/>
    </dgm:pt>
    <dgm:pt modelId="{2A947FC2-7A81-4A86-B021-C74FF7B4F069}" type="pres">
      <dgm:prSet presAssocID="{5108EB10-F148-4284-9A15-B30033AF4E42}" presName="parTx" presStyleLbl="revTx" presStyleIdx="1" presStyleCnt="3">
        <dgm:presLayoutVars>
          <dgm:chMax val="0"/>
          <dgm:chPref val="0"/>
        </dgm:presLayoutVars>
      </dgm:prSet>
      <dgm:spPr/>
    </dgm:pt>
    <dgm:pt modelId="{84C2D47F-3A38-4526-AB4D-F3B1ED5247E3}" type="pres">
      <dgm:prSet presAssocID="{E0A0F458-A864-4958-BBDB-0E87F4521625}" presName="sibTrans" presStyleCnt="0"/>
      <dgm:spPr/>
    </dgm:pt>
    <dgm:pt modelId="{C239D0D8-4D8E-4997-8AA6-2A392CDD789F}" type="pres">
      <dgm:prSet presAssocID="{734AAB46-9A5B-4D39-98D1-63A3494521CF}" presName="compNode" presStyleCnt="0"/>
      <dgm:spPr/>
    </dgm:pt>
    <dgm:pt modelId="{73E1F663-740D-4EA9-B780-CAF4B6824A8B}" type="pres">
      <dgm:prSet presAssocID="{734AAB46-9A5B-4D39-98D1-63A3494521CF}" presName="bgRect" presStyleLbl="bgShp" presStyleIdx="2" presStyleCnt="3"/>
      <dgm:spPr/>
    </dgm:pt>
    <dgm:pt modelId="{9F7EB139-D960-4630-8AD2-FDAA2B98D974}" type="pres">
      <dgm:prSet presAssocID="{734AAB46-9A5B-4D39-98D1-63A3494521CF}" presName="iconRect" presStyleLbl="node1" presStyleIdx="2" presStyleCnt="3"/>
      <dgm:spPr/>
    </dgm:pt>
    <dgm:pt modelId="{4EC932C8-12BD-4520-9334-EB608440EF32}" type="pres">
      <dgm:prSet presAssocID="{734AAB46-9A5B-4D39-98D1-63A3494521CF}" presName="spaceRect" presStyleCnt="0"/>
      <dgm:spPr/>
    </dgm:pt>
    <dgm:pt modelId="{B9908EC5-66D4-4C75-9DA5-B5314EDE2937}" type="pres">
      <dgm:prSet presAssocID="{734AAB46-9A5B-4D39-98D1-63A3494521CF}" presName="parTx" presStyleLbl="revTx" presStyleIdx="2" presStyleCnt="3">
        <dgm:presLayoutVars>
          <dgm:chMax val="0"/>
          <dgm:chPref val="0"/>
        </dgm:presLayoutVars>
      </dgm:prSet>
      <dgm:spPr/>
    </dgm:pt>
  </dgm:ptLst>
  <dgm:cxnLst>
    <dgm:cxn modelId="{806C291C-50B5-43D5-9A79-5961A8E6B500}" srcId="{6FB046BB-4097-4ECF-A608-5FB3FF153750}" destId="{01024232-3FA2-4176-88AC-0F5CE9409321}" srcOrd="0" destOrd="0" parTransId="{9B927884-CAFB-4D63-ADC1-0CB4719BF377}" sibTransId="{C680F09C-4199-463F-A464-2FDDCA4188FF}"/>
    <dgm:cxn modelId="{F200E024-A9D1-4BC6-86BB-951439737D53}" srcId="{6FB046BB-4097-4ECF-A608-5FB3FF153750}" destId="{5108EB10-F148-4284-9A15-B30033AF4E42}" srcOrd="1" destOrd="0" parTransId="{279B0C26-5D04-495D-81EE-73B67FA8A1CF}" sibTransId="{E0A0F458-A864-4958-BBDB-0E87F4521625}"/>
    <dgm:cxn modelId="{D5545E31-C690-4285-A4CB-4EBC3D27C2BA}" type="presOf" srcId="{6FB046BB-4097-4ECF-A608-5FB3FF153750}" destId="{F263ADA2-142F-49D0-A267-E0E1ABC6F157}" srcOrd="0" destOrd="0" presId="urn:microsoft.com/office/officeart/2018/2/layout/IconVerticalSolidList"/>
    <dgm:cxn modelId="{32FCDF61-C231-4AB5-9B0C-A2268BBE25AB}" type="presOf" srcId="{01024232-3FA2-4176-88AC-0F5CE9409321}" destId="{293D5381-D180-46AC-9D80-08703EFBE100}" srcOrd="0" destOrd="0" presId="urn:microsoft.com/office/officeart/2018/2/layout/IconVerticalSolidList"/>
    <dgm:cxn modelId="{6D6FEC83-291F-4E7C-AA4F-7D6F7DED6A8F}" type="presOf" srcId="{5108EB10-F148-4284-9A15-B30033AF4E42}" destId="{2A947FC2-7A81-4A86-B021-C74FF7B4F069}" srcOrd="0" destOrd="0" presId="urn:microsoft.com/office/officeart/2018/2/layout/IconVerticalSolidList"/>
    <dgm:cxn modelId="{43ABDDB9-865F-4F74-98A9-EB118782CFC7}" type="presOf" srcId="{734AAB46-9A5B-4D39-98D1-63A3494521CF}" destId="{B9908EC5-66D4-4C75-9DA5-B5314EDE2937}" srcOrd="0" destOrd="0" presId="urn:microsoft.com/office/officeart/2018/2/layout/IconVerticalSolidList"/>
    <dgm:cxn modelId="{E771EBE7-8456-479E-B47D-1A2A3C8A6F53}" srcId="{6FB046BB-4097-4ECF-A608-5FB3FF153750}" destId="{734AAB46-9A5B-4D39-98D1-63A3494521CF}" srcOrd="2" destOrd="0" parTransId="{BFF786E9-7BB4-4085-873A-ABD141BA9D42}" sibTransId="{5193BDAA-EFFB-4205-AC47-08FE165BB786}"/>
    <dgm:cxn modelId="{2DA0A7AE-AC69-4E22-9E14-C519AA43828A}" type="presParOf" srcId="{F263ADA2-142F-49D0-A267-E0E1ABC6F157}" destId="{42761A3D-9801-4089-AA81-4C2CF14FE516}" srcOrd="0" destOrd="0" presId="urn:microsoft.com/office/officeart/2018/2/layout/IconVerticalSolidList"/>
    <dgm:cxn modelId="{1BC684A5-9D9F-40EB-AC9D-6DDFD51F21CD}" type="presParOf" srcId="{42761A3D-9801-4089-AA81-4C2CF14FE516}" destId="{68FDC17C-E3FD-4F88-871E-768D51FF975A}" srcOrd="0" destOrd="0" presId="urn:microsoft.com/office/officeart/2018/2/layout/IconVerticalSolidList"/>
    <dgm:cxn modelId="{6D54640A-C783-4BE0-9BF9-E5598621E159}" type="presParOf" srcId="{42761A3D-9801-4089-AA81-4C2CF14FE516}" destId="{BBE0FA09-1EC4-4FF5-A7D6-A2C3EAC733D8}" srcOrd="1" destOrd="0" presId="urn:microsoft.com/office/officeart/2018/2/layout/IconVerticalSolidList"/>
    <dgm:cxn modelId="{751CA6B1-F83A-40F6-A37C-E924C88A2455}" type="presParOf" srcId="{42761A3D-9801-4089-AA81-4C2CF14FE516}" destId="{036EBBAE-7450-46F6-9045-9D4B0EF12A6F}" srcOrd="2" destOrd="0" presId="urn:microsoft.com/office/officeart/2018/2/layout/IconVerticalSolidList"/>
    <dgm:cxn modelId="{74A5F55C-2BD3-4AC6-AD26-3E2A9C0C6E1A}" type="presParOf" srcId="{42761A3D-9801-4089-AA81-4C2CF14FE516}" destId="{293D5381-D180-46AC-9D80-08703EFBE100}" srcOrd="3" destOrd="0" presId="urn:microsoft.com/office/officeart/2018/2/layout/IconVerticalSolidList"/>
    <dgm:cxn modelId="{679ECBDD-6FA6-48BF-A5F5-2D5F2BE8E5F2}" type="presParOf" srcId="{F263ADA2-142F-49D0-A267-E0E1ABC6F157}" destId="{A1FB4CC7-F0F2-4A61-B5DF-2B665DE3C381}" srcOrd="1" destOrd="0" presId="urn:microsoft.com/office/officeart/2018/2/layout/IconVerticalSolidList"/>
    <dgm:cxn modelId="{DEBF11FA-2BB5-4355-9E37-7A85974DD7E7}" type="presParOf" srcId="{F263ADA2-142F-49D0-A267-E0E1ABC6F157}" destId="{3BFD31EA-0012-4B79-A7F1-7CCEC64031D4}" srcOrd="2" destOrd="0" presId="urn:microsoft.com/office/officeart/2018/2/layout/IconVerticalSolidList"/>
    <dgm:cxn modelId="{07CE7E57-F486-499D-9D56-A757233E4612}" type="presParOf" srcId="{3BFD31EA-0012-4B79-A7F1-7CCEC64031D4}" destId="{1495D3D8-9150-4943-8A33-1484FFB361E5}" srcOrd="0" destOrd="0" presId="urn:microsoft.com/office/officeart/2018/2/layout/IconVerticalSolidList"/>
    <dgm:cxn modelId="{4B99E112-2753-4557-86E9-304CE2660FB2}" type="presParOf" srcId="{3BFD31EA-0012-4B79-A7F1-7CCEC64031D4}" destId="{360FE68E-B60D-47BD-BF30-AF27DF7FF97C}" srcOrd="1" destOrd="0" presId="urn:microsoft.com/office/officeart/2018/2/layout/IconVerticalSolidList"/>
    <dgm:cxn modelId="{9FEF4E6C-F100-4037-9EA1-EE70F794C2C3}" type="presParOf" srcId="{3BFD31EA-0012-4B79-A7F1-7CCEC64031D4}" destId="{3CCF0ED8-49CC-48FC-93F1-29AAACCA8EFF}" srcOrd="2" destOrd="0" presId="urn:microsoft.com/office/officeart/2018/2/layout/IconVerticalSolidList"/>
    <dgm:cxn modelId="{451AB0C1-35A4-4423-AFC4-E4FB160E1D8A}" type="presParOf" srcId="{3BFD31EA-0012-4B79-A7F1-7CCEC64031D4}" destId="{2A947FC2-7A81-4A86-B021-C74FF7B4F069}" srcOrd="3" destOrd="0" presId="urn:microsoft.com/office/officeart/2018/2/layout/IconVerticalSolidList"/>
    <dgm:cxn modelId="{E4D8458B-C735-48FB-B71A-367C80CFA9E5}" type="presParOf" srcId="{F263ADA2-142F-49D0-A267-E0E1ABC6F157}" destId="{84C2D47F-3A38-4526-AB4D-F3B1ED5247E3}" srcOrd="3" destOrd="0" presId="urn:microsoft.com/office/officeart/2018/2/layout/IconVerticalSolidList"/>
    <dgm:cxn modelId="{31DE9523-FBED-455A-9263-4E6B049522C5}" type="presParOf" srcId="{F263ADA2-142F-49D0-A267-E0E1ABC6F157}" destId="{C239D0D8-4D8E-4997-8AA6-2A392CDD789F}" srcOrd="4" destOrd="0" presId="urn:microsoft.com/office/officeart/2018/2/layout/IconVerticalSolidList"/>
    <dgm:cxn modelId="{F3708114-3DA3-4C22-A747-66B29B1E58F6}" type="presParOf" srcId="{C239D0D8-4D8E-4997-8AA6-2A392CDD789F}" destId="{73E1F663-740D-4EA9-B780-CAF4B6824A8B}" srcOrd="0" destOrd="0" presId="urn:microsoft.com/office/officeart/2018/2/layout/IconVerticalSolidList"/>
    <dgm:cxn modelId="{71823A80-69C4-4260-84DD-4220751BF51E}" type="presParOf" srcId="{C239D0D8-4D8E-4997-8AA6-2A392CDD789F}" destId="{9F7EB139-D960-4630-8AD2-FDAA2B98D974}" srcOrd="1" destOrd="0" presId="urn:microsoft.com/office/officeart/2018/2/layout/IconVerticalSolidList"/>
    <dgm:cxn modelId="{1F452F58-0441-438C-92E4-F8238C68AA47}" type="presParOf" srcId="{C239D0D8-4D8E-4997-8AA6-2A392CDD789F}" destId="{4EC932C8-12BD-4520-9334-EB608440EF32}" srcOrd="2" destOrd="0" presId="urn:microsoft.com/office/officeart/2018/2/layout/IconVerticalSolidList"/>
    <dgm:cxn modelId="{71EF4516-70AD-40B1-86DE-ACFFD84D2AB9}" type="presParOf" srcId="{C239D0D8-4D8E-4997-8AA6-2A392CDD789F}" destId="{B9908EC5-66D4-4C75-9DA5-B5314EDE293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DA13758-E0FD-47CC-AE77-DABC3EA4F22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76D49F0-B4AA-42FF-8FE4-A76144C61E6C}">
      <dgm:prSet/>
      <dgm:spPr/>
      <dgm:t>
        <a:bodyPr/>
        <a:lstStyle/>
        <a:p>
          <a:r>
            <a:rPr lang="en-US" b="0" i="0" dirty="0"/>
            <a:t>Makes a sentencing requirement of life in prison for convictions of child sex trafficking </a:t>
          </a:r>
          <a:endParaRPr lang="en-US" dirty="0"/>
        </a:p>
      </dgm:t>
    </dgm:pt>
    <dgm:pt modelId="{915D8CC6-1438-4569-B5C7-9388E5832D96}" type="parTrans" cxnId="{41957BC3-1F2F-40E3-85B3-22FA3C3D23E7}">
      <dgm:prSet/>
      <dgm:spPr/>
      <dgm:t>
        <a:bodyPr/>
        <a:lstStyle/>
        <a:p>
          <a:endParaRPr lang="en-US"/>
        </a:p>
      </dgm:t>
    </dgm:pt>
    <dgm:pt modelId="{0ACF45F9-343C-41D5-A1C2-C5773B160E46}" type="sibTrans" cxnId="{41957BC3-1F2F-40E3-85B3-22FA3C3D23E7}">
      <dgm:prSet/>
      <dgm:spPr/>
      <dgm:t>
        <a:bodyPr/>
        <a:lstStyle/>
        <a:p>
          <a:endParaRPr lang="en-US"/>
        </a:p>
      </dgm:t>
    </dgm:pt>
    <dgm:pt modelId="{742B1172-FA23-420C-AF5C-364EFE3482DF}">
      <dgm:prSet/>
      <dgm:spPr/>
      <dgm:t>
        <a:bodyPr/>
        <a:lstStyle/>
        <a:p>
          <a:r>
            <a:rPr lang="en-US" dirty="0"/>
            <a:t>Removes judicial discretion </a:t>
          </a:r>
        </a:p>
      </dgm:t>
    </dgm:pt>
    <dgm:pt modelId="{E3966A57-6A8A-4BA3-B684-71F8A0A00209}" type="parTrans" cxnId="{1CA9874B-4F17-4D8B-978C-19E673A1D45D}">
      <dgm:prSet/>
      <dgm:spPr/>
      <dgm:t>
        <a:bodyPr/>
        <a:lstStyle/>
        <a:p>
          <a:endParaRPr lang="en-US"/>
        </a:p>
      </dgm:t>
    </dgm:pt>
    <dgm:pt modelId="{BAFF5CE0-866F-43D5-AB7A-1DC5C5A91CFF}" type="sibTrans" cxnId="{1CA9874B-4F17-4D8B-978C-19E673A1D45D}">
      <dgm:prSet/>
      <dgm:spPr/>
      <dgm:t>
        <a:bodyPr/>
        <a:lstStyle/>
        <a:p>
          <a:endParaRPr lang="en-US"/>
        </a:p>
      </dgm:t>
    </dgm:pt>
    <dgm:pt modelId="{7ADEC65B-C9B3-4FE5-9539-3FC16E06B667}">
      <dgm:prSet/>
      <dgm:spPr/>
      <dgm:t>
        <a:bodyPr/>
        <a:lstStyle/>
        <a:p>
          <a:r>
            <a:rPr lang="en-US" dirty="0">
              <a:solidFill>
                <a:schemeClr val="tx1"/>
              </a:solidFill>
            </a:rPr>
            <a:t>Referred to the ballot by the legislature</a:t>
          </a:r>
        </a:p>
      </dgm:t>
    </dgm:pt>
    <dgm:pt modelId="{9D552ED7-46C5-40F0-BC6E-DCA7604B3528}" type="parTrans" cxnId="{137A4148-97E7-495B-AF9C-E4869427D254}">
      <dgm:prSet/>
      <dgm:spPr/>
      <dgm:t>
        <a:bodyPr/>
        <a:lstStyle/>
        <a:p>
          <a:endParaRPr lang="en-US"/>
        </a:p>
      </dgm:t>
    </dgm:pt>
    <dgm:pt modelId="{3A87B521-03A1-4492-BD6C-C2F247EF5931}" type="sibTrans" cxnId="{137A4148-97E7-495B-AF9C-E4869427D254}">
      <dgm:prSet/>
      <dgm:spPr/>
      <dgm:t>
        <a:bodyPr/>
        <a:lstStyle/>
        <a:p>
          <a:endParaRPr lang="en-US"/>
        </a:p>
      </dgm:t>
    </dgm:pt>
    <dgm:pt modelId="{90349D51-74D5-4016-B039-C3660493AABC}" type="pres">
      <dgm:prSet presAssocID="{BDA13758-E0FD-47CC-AE77-DABC3EA4F229}" presName="linear" presStyleCnt="0">
        <dgm:presLayoutVars>
          <dgm:animLvl val="lvl"/>
          <dgm:resizeHandles val="exact"/>
        </dgm:presLayoutVars>
      </dgm:prSet>
      <dgm:spPr/>
    </dgm:pt>
    <dgm:pt modelId="{832DB95C-6039-477E-A17A-F4BCAABAD448}" type="pres">
      <dgm:prSet presAssocID="{C76D49F0-B4AA-42FF-8FE4-A76144C61E6C}" presName="parentText" presStyleLbl="node1" presStyleIdx="0" presStyleCnt="3" custLinFactNeighborY="24921">
        <dgm:presLayoutVars>
          <dgm:chMax val="0"/>
          <dgm:bulletEnabled val="1"/>
        </dgm:presLayoutVars>
      </dgm:prSet>
      <dgm:spPr/>
    </dgm:pt>
    <dgm:pt modelId="{AFFF39D2-00EA-471E-B030-BFED20F5EC6F}" type="pres">
      <dgm:prSet presAssocID="{0ACF45F9-343C-41D5-A1C2-C5773B160E46}" presName="spacer" presStyleCnt="0"/>
      <dgm:spPr/>
    </dgm:pt>
    <dgm:pt modelId="{4AF63D36-351B-4070-A1B6-2C72A22366EE}" type="pres">
      <dgm:prSet presAssocID="{742B1172-FA23-420C-AF5C-364EFE3482DF}" presName="parentText" presStyleLbl="node1" presStyleIdx="1" presStyleCnt="3">
        <dgm:presLayoutVars>
          <dgm:chMax val="0"/>
          <dgm:bulletEnabled val="1"/>
        </dgm:presLayoutVars>
      </dgm:prSet>
      <dgm:spPr/>
    </dgm:pt>
    <dgm:pt modelId="{5D446E04-CE5D-4E0C-9145-8BDC1A90A8B7}" type="pres">
      <dgm:prSet presAssocID="{BAFF5CE0-866F-43D5-AB7A-1DC5C5A91CFF}" presName="spacer" presStyleCnt="0"/>
      <dgm:spPr/>
    </dgm:pt>
    <dgm:pt modelId="{4782F60F-386F-43C6-9DBA-EBB768F892B6}" type="pres">
      <dgm:prSet presAssocID="{7ADEC65B-C9B3-4FE5-9539-3FC16E06B667}" presName="parentText" presStyleLbl="node1" presStyleIdx="2" presStyleCnt="3">
        <dgm:presLayoutVars>
          <dgm:chMax val="0"/>
          <dgm:bulletEnabled val="1"/>
        </dgm:presLayoutVars>
      </dgm:prSet>
      <dgm:spPr/>
    </dgm:pt>
  </dgm:ptLst>
  <dgm:cxnLst>
    <dgm:cxn modelId="{AA911E44-5249-46F6-AAF2-41FCF4A97BC0}" type="presOf" srcId="{742B1172-FA23-420C-AF5C-364EFE3482DF}" destId="{4AF63D36-351B-4070-A1B6-2C72A22366EE}" srcOrd="0" destOrd="0" presId="urn:microsoft.com/office/officeart/2005/8/layout/vList2"/>
    <dgm:cxn modelId="{137A4148-97E7-495B-AF9C-E4869427D254}" srcId="{BDA13758-E0FD-47CC-AE77-DABC3EA4F229}" destId="{7ADEC65B-C9B3-4FE5-9539-3FC16E06B667}" srcOrd="2" destOrd="0" parTransId="{9D552ED7-46C5-40F0-BC6E-DCA7604B3528}" sibTransId="{3A87B521-03A1-4492-BD6C-C2F247EF5931}"/>
    <dgm:cxn modelId="{1CA9874B-4F17-4D8B-978C-19E673A1D45D}" srcId="{BDA13758-E0FD-47CC-AE77-DABC3EA4F229}" destId="{742B1172-FA23-420C-AF5C-364EFE3482DF}" srcOrd="1" destOrd="0" parTransId="{E3966A57-6A8A-4BA3-B684-71F8A0A00209}" sibTransId="{BAFF5CE0-866F-43D5-AB7A-1DC5C5A91CFF}"/>
    <dgm:cxn modelId="{B17BB86C-6F47-46F4-BF52-E506C53290D2}" type="presOf" srcId="{7ADEC65B-C9B3-4FE5-9539-3FC16E06B667}" destId="{4782F60F-386F-43C6-9DBA-EBB768F892B6}" srcOrd="0" destOrd="0" presId="urn:microsoft.com/office/officeart/2005/8/layout/vList2"/>
    <dgm:cxn modelId="{569BF47A-1499-4621-82A2-0122070B2892}" type="presOf" srcId="{C76D49F0-B4AA-42FF-8FE4-A76144C61E6C}" destId="{832DB95C-6039-477E-A17A-F4BCAABAD448}" srcOrd="0" destOrd="0" presId="urn:microsoft.com/office/officeart/2005/8/layout/vList2"/>
    <dgm:cxn modelId="{41957BC3-1F2F-40E3-85B3-22FA3C3D23E7}" srcId="{BDA13758-E0FD-47CC-AE77-DABC3EA4F229}" destId="{C76D49F0-B4AA-42FF-8FE4-A76144C61E6C}" srcOrd="0" destOrd="0" parTransId="{915D8CC6-1438-4569-B5C7-9388E5832D96}" sibTransId="{0ACF45F9-343C-41D5-A1C2-C5773B160E46}"/>
    <dgm:cxn modelId="{4085C1F1-3A10-4AF5-A244-4BBD50E712B3}" type="presOf" srcId="{BDA13758-E0FD-47CC-AE77-DABC3EA4F229}" destId="{90349D51-74D5-4016-B039-C3660493AABC}" srcOrd="0" destOrd="0" presId="urn:microsoft.com/office/officeart/2005/8/layout/vList2"/>
    <dgm:cxn modelId="{A4CB4302-8FAE-40C0-A1EA-30DC6F546519}" type="presParOf" srcId="{90349D51-74D5-4016-B039-C3660493AABC}" destId="{832DB95C-6039-477E-A17A-F4BCAABAD448}" srcOrd="0" destOrd="0" presId="urn:microsoft.com/office/officeart/2005/8/layout/vList2"/>
    <dgm:cxn modelId="{E1EE0981-48BD-4D50-A250-94F4D6E4D190}" type="presParOf" srcId="{90349D51-74D5-4016-B039-C3660493AABC}" destId="{AFFF39D2-00EA-471E-B030-BFED20F5EC6F}" srcOrd="1" destOrd="0" presId="urn:microsoft.com/office/officeart/2005/8/layout/vList2"/>
    <dgm:cxn modelId="{07A359F6-E4CB-419A-8E95-577DA79E47EE}" type="presParOf" srcId="{90349D51-74D5-4016-B039-C3660493AABC}" destId="{4AF63D36-351B-4070-A1B6-2C72A22366EE}" srcOrd="2" destOrd="0" presId="urn:microsoft.com/office/officeart/2005/8/layout/vList2"/>
    <dgm:cxn modelId="{6CE8CF9A-9E21-4A54-A196-37021B2A3BE8}" type="presParOf" srcId="{90349D51-74D5-4016-B039-C3660493AABC}" destId="{5D446E04-CE5D-4E0C-9145-8BDC1A90A8B7}" srcOrd="3" destOrd="0" presId="urn:microsoft.com/office/officeart/2005/8/layout/vList2"/>
    <dgm:cxn modelId="{8423C731-682A-4517-A1E8-484758DD5F4E}" type="presParOf" srcId="{90349D51-74D5-4016-B039-C3660493AABC}" destId="{4782F60F-386F-43C6-9DBA-EBB768F892B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B44ADDB-13D9-42DB-BB23-A0A9898106A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4648F98-BC26-42E0-8C4D-3B93138DD226}">
      <dgm:prSet/>
      <dgm:spPr/>
      <dgm:t>
        <a:bodyPr/>
        <a:lstStyle/>
        <a:p>
          <a:r>
            <a:rPr lang="en-US" b="0" i="0" dirty="0"/>
            <a:t>No explicit limits on what actions local or state police could take to screen people for their immigration status except vague reference to ‘probable cause’</a:t>
          </a:r>
          <a:endParaRPr lang="en-US" dirty="0"/>
        </a:p>
      </dgm:t>
    </dgm:pt>
    <dgm:pt modelId="{C7316BE9-C405-4224-834A-B469B57DB7F0}" type="parTrans" cxnId="{A5A74F77-7817-4ABC-8222-80B19B373DCB}">
      <dgm:prSet/>
      <dgm:spPr/>
      <dgm:t>
        <a:bodyPr/>
        <a:lstStyle/>
        <a:p>
          <a:endParaRPr lang="en-US"/>
        </a:p>
      </dgm:t>
    </dgm:pt>
    <dgm:pt modelId="{469BBE61-2138-48EE-BADB-E8669EF427D4}" type="sibTrans" cxnId="{A5A74F77-7817-4ABC-8222-80B19B373DCB}">
      <dgm:prSet/>
      <dgm:spPr/>
      <dgm:t>
        <a:bodyPr/>
        <a:lstStyle/>
        <a:p>
          <a:endParaRPr lang="en-US"/>
        </a:p>
      </dgm:t>
    </dgm:pt>
    <dgm:pt modelId="{DC0FE40A-BE5A-4619-9C06-CAC1765111A7}">
      <dgm:prSet/>
      <dgm:spPr/>
      <dgm:t>
        <a:bodyPr/>
        <a:lstStyle/>
        <a:p>
          <a:r>
            <a:rPr lang="en-US" b="0" i="0" dirty="0"/>
            <a:t>Prohibits submitting false documents when applying for public benefits or employment</a:t>
          </a:r>
        </a:p>
      </dgm:t>
    </dgm:pt>
    <dgm:pt modelId="{D48AFCD4-A6E3-4583-8E51-77E8C280910B}" type="parTrans" cxnId="{12EB3760-F50D-4E89-A973-F82E33DD4A4A}">
      <dgm:prSet/>
      <dgm:spPr/>
      <dgm:t>
        <a:bodyPr/>
        <a:lstStyle/>
        <a:p>
          <a:endParaRPr lang="en-US"/>
        </a:p>
      </dgm:t>
    </dgm:pt>
    <dgm:pt modelId="{94EFCF73-6D19-48F0-A338-18633F27C9EE}" type="sibTrans" cxnId="{12EB3760-F50D-4E89-A973-F82E33DD4A4A}">
      <dgm:prSet/>
      <dgm:spPr/>
      <dgm:t>
        <a:bodyPr/>
        <a:lstStyle/>
        <a:p>
          <a:endParaRPr lang="en-US"/>
        </a:p>
      </dgm:t>
    </dgm:pt>
    <dgm:pt modelId="{C2249112-48CC-483C-9585-B9E6CD5A8FF2}">
      <dgm:prSet/>
      <dgm:spPr/>
      <dgm:t>
        <a:bodyPr/>
        <a:lstStyle/>
        <a:p>
          <a:r>
            <a:rPr lang="en-US" b="0" i="0" dirty="0"/>
            <a:t>Increases penalties for possession of Fentanyl (single subject violation?)</a:t>
          </a:r>
        </a:p>
      </dgm:t>
    </dgm:pt>
    <dgm:pt modelId="{1D28E79D-9DF1-4BE5-BE18-C3FCF967930B}" type="parTrans" cxnId="{49BFCE40-8708-4E94-A21B-0655FEB2228A}">
      <dgm:prSet/>
      <dgm:spPr/>
      <dgm:t>
        <a:bodyPr/>
        <a:lstStyle/>
        <a:p>
          <a:endParaRPr lang="en-US"/>
        </a:p>
      </dgm:t>
    </dgm:pt>
    <dgm:pt modelId="{82A8B7EE-454C-4BC5-A242-90D302099CD6}" type="sibTrans" cxnId="{49BFCE40-8708-4E94-A21B-0655FEB2228A}">
      <dgm:prSet/>
      <dgm:spPr/>
      <dgm:t>
        <a:bodyPr/>
        <a:lstStyle/>
        <a:p>
          <a:endParaRPr lang="en-US"/>
        </a:p>
      </dgm:t>
    </dgm:pt>
    <dgm:pt modelId="{363DFF04-489B-4AF3-AB6C-E85630539C9E}">
      <dgm:prSet/>
      <dgm:spPr/>
      <dgm:t>
        <a:bodyPr/>
        <a:lstStyle/>
        <a:p>
          <a:pPr algn="ctr"/>
          <a:r>
            <a:rPr lang="en-US" b="0" i="0" dirty="0" err="1"/>
            <a:t>AzPHA</a:t>
          </a:r>
          <a:r>
            <a:rPr lang="en-US" b="0" i="0" dirty="0"/>
            <a:t> Argument opposing Prop xxx Under way</a:t>
          </a:r>
        </a:p>
      </dgm:t>
    </dgm:pt>
    <dgm:pt modelId="{91FEC21C-A540-4A4E-8EEF-A5B26B1BB934}" type="parTrans" cxnId="{2968A0F0-8657-4A2D-AA5C-2403CE4605A1}">
      <dgm:prSet/>
      <dgm:spPr/>
      <dgm:t>
        <a:bodyPr/>
        <a:lstStyle/>
        <a:p>
          <a:endParaRPr lang="en-US"/>
        </a:p>
      </dgm:t>
    </dgm:pt>
    <dgm:pt modelId="{9B7328B4-8F61-4F54-A6CE-E1EB6B7AEA44}" type="sibTrans" cxnId="{2968A0F0-8657-4A2D-AA5C-2403CE4605A1}">
      <dgm:prSet/>
      <dgm:spPr/>
      <dgm:t>
        <a:bodyPr/>
        <a:lstStyle/>
        <a:p>
          <a:endParaRPr lang="en-US"/>
        </a:p>
      </dgm:t>
    </dgm:pt>
    <dgm:pt modelId="{59F06672-2E6A-42BE-97A1-D9C8D7060493}">
      <dgm:prSet/>
      <dgm:spPr/>
      <dgm:t>
        <a:bodyPr/>
        <a:lstStyle/>
        <a:p>
          <a:r>
            <a:rPr lang="en-US" dirty="0">
              <a:solidFill>
                <a:schemeClr val="tx1"/>
              </a:solidFill>
            </a:rPr>
            <a:t>Referred to the ballot by the legislature</a:t>
          </a:r>
        </a:p>
      </dgm:t>
    </dgm:pt>
    <dgm:pt modelId="{D687DFBF-B3CC-42C0-8701-1C44A8670CD0}" type="parTrans" cxnId="{A9A518B1-DBAB-4DA5-B337-F9DA3519DBE6}">
      <dgm:prSet/>
      <dgm:spPr/>
      <dgm:t>
        <a:bodyPr/>
        <a:lstStyle/>
        <a:p>
          <a:endParaRPr lang="en-US"/>
        </a:p>
      </dgm:t>
    </dgm:pt>
    <dgm:pt modelId="{20A3C827-E719-4B1A-9894-9CB7B461A23C}" type="sibTrans" cxnId="{A9A518B1-DBAB-4DA5-B337-F9DA3519DBE6}">
      <dgm:prSet/>
      <dgm:spPr/>
      <dgm:t>
        <a:bodyPr/>
        <a:lstStyle/>
        <a:p>
          <a:endParaRPr lang="en-US"/>
        </a:p>
      </dgm:t>
    </dgm:pt>
    <dgm:pt modelId="{7C3D6A8A-0A4F-4DC3-A3FD-10DD92BC7DD8}">
      <dgm:prSet/>
      <dgm:spPr/>
      <dgm:t>
        <a:bodyPr/>
        <a:lstStyle/>
        <a:p>
          <a:r>
            <a:rPr lang="en-US" b="0" i="0"/>
            <a:t>Gives police the authority to detain &amp; arrest persons they believe arrived in AZ from anywhere except a port of entry; unclear how officers would identify such persons</a:t>
          </a:r>
          <a:endParaRPr lang="en-US" dirty="0"/>
        </a:p>
      </dgm:t>
    </dgm:pt>
    <dgm:pt modelId="{79C38B6D-D05E-4121-9042-59325F34A167}" type="parTrans" cxnId="{EC4969D8-F0BD-4579-8A44-E8828545C9CE}">
      <dgm:prSet/>
      <dgm:spPr/>
      <dgm:t>
        <a:bodyPr/>
        <a:lstStyle/>
        <a:p>
          <a:endParaRPr lang="en-US"/>
        </a:p>
      </dgm:t>
    </dgm:pt>
    <dgm:pt modelId="{D8890F6F-6E6F-41B5-9AA9-A7C806C2EAA4}" type="sibTrans" cxnId="{EC4969D8-F0BD-4579-8A44-E8828545C9CE}">
      <dgm:prSet/>
      <dgm:spPr/>
      <dgm:t>
        <a:bodyPr/>
        <a:lstStyle/>
        <a:p>
          <a:endParaRPr lang="en-US"/>
        </a:p>
      </dgm:t>
    </dgm:pt>
    <dgm:pt modelId="{7834EF0A-8D2F-4E32-8949-E3810EDE306A}" type="pres">
      <dgm:prSet presAssocID="{FB44ADDB-13D9-42DB-BB23-A0A9898106AC}" presName="linear" presStyleCnt="0">
        <dgm:presLayoutVars>
          <dgm:animLvl val="lvl"/>
          <dgm:resizeHandles val="exact"/>
        </dgm:presLayoutVars>
      </dgm:prSet>
      <dgm:spPr/>
    </dgm:pt>
    <dgm:pt modelId="{2509F986-7248-4B3E-AC4A-618916C75103}" type="pres">
      <dgm:prSet presAssocID="{59F06672-2E6A-42BE-97A1-D9C8D7060493}" presName="parentText" presStyleLbl="node1" presStyleIdx="0" presStyleCnt="6">
        <dgm:presLayoutVars>
          <dgm:chMax val="0"/>
          <dgm:bulletEnabled val="1"/>
        </dgm:presLayoutVars>
      </dgm:prSet>
      <dgm:spPr/>
    </dgm:pt>
    <dgm:pt modelId="{A52DB65F-9855-4D4B-B2EE-FCBC1E8650DD}" type="pres">
      <dgm:prSet presAssocID="{20A3C827-E719-4B1A-9894-9CB7B461A23C}" presName="spacer" presStyleCnt="0"/>
      <dgm:spPr/>
    </dgm:pt>
    <dgm:pt modelId="{19523B0E-F5EE-4C2D-B728-025843A12422}" type="pres">
      <dgm:prSet presAssocID="{7C3D6A8A-0A4F-4DC3-A3FD-10DD92BC7DD8}" presName="parentText" presStyleLbl="node1" presStyleIdx="1" presStyleCnt="6">
        <dgm:presLayoutVars>
          <dgm:chMax val="0"/>
          <dgm:bulletEnabled val="1"/>
        </dgm:presLayoutVars>
      </dgm:prSet>
      <dgm:spPr/>
    </dgm:pt>
    <dgm:pt modelId="{04D5FBC3-B167-451F-A9C7-6096CBE2BAA7}" type="pres">
      <dgm:prSet presAssocID="{D8890F6F-6E6F-41B5-9AA9-A7C806C2EAA4}" presName="spacer" presStyleCnt="0"/>
      <dgm:spPr/>
    </dgm:pt>
    <dgm:pt modelId="{83562102-38BC-4DFB-BB26-31B5B7F660FF}" type="pres">
      <dgm:prSet presAssocID="{C4648F98-BC26-42E0-8C4D-3B93138DD226}" presName="parentText" presStyleLbl="node1" presStyleIdx="2" presStyleCnt="6">
        <dgm:presLayoutVars>
          <dgm:chMax val="0"/>
          <dgm:bulletEnabled val="1"/>
        </dgm:presLayoutVars>
      </dgm:prSet>
      <dgm:spPr/>
    </dgm:pt>
    <dgm:pt modelId="{D23234FA-1EC7-4F81-B230-BB63A3F0177A}" type="pres">
      <dgm:prSet presAssocID="{469BBE61-2138-48EE-BADB-E8669EF427D4}" presName="spacer" presStyleCnt="0"/>
      <dgm:spPr/>
    </dgm:pt>
    <dgm:pt modelId="{4C1DE3F1-743E-4EE6-AA93-138594F7D0AB}" type="pres">
      <dgm:prSet presAssocID="{DC0FE40A-BE5A-4619-9C06-CAC1765111A7}" presName="parentText" presStyleLbl="node1" presStyleIdx="3" presStyleCnt="6">
        <dgm:presLayoutVars>
          <dgm:chMax val="0"/>
          <dgm:bulletEnabled val="1"/>
        </dgm:presLayoutVars>
      </dgm:prSet>
      <dgm:spPr/>
    </dgm:pt>
    <dgm:pt modelId="{52EB15E4-5D6A-4DA9-B4CE-1736187EA2F1}" type="pres">
      <dgm:prSet presAssocID="{94EFCF73-6D19-48F0-A338-18633F27C9EE}" presName="spacer" presStyleCnt="0"/>
      <dgm:spPr/>
    </dgm:pt>
    <dgm:pt modelId="{C9691F62-13BF-4461-A56E-FCA43A5F8D74}" type="pres">
      <dgm:prSet presAssocID="{C2249112-48CC-483C-9585-B9E6CD5A8FF2}" presName="parentText" presStyleLbl="node1" presStyleIdx="4" presStyleCnt="6">
        <dgm:presLayoutVars>
          <dgm:chMax val="0"/>
          <dgm:bulletEnabled val="1"/>
        </dgm:presLayoutVars>
      </dgm:prSet>
      <dgm:spPr/>
    </dgm:pt>
    <dgm:pt modelId="{F0FC126F-637B-4019-80AE-739D96E51BBA}" type="pres">
      <dgm:prSet presAssocID="{82A8B7EE-454C-4BC5-A242-90D302099CD6}" presName="spacer" presStyleCnt="0"/>
      <dgm:spPr/>
    </dgm:pt>
    <dgm:pt modelId="{A47273C6-FF0C-4375-92E0-D084855EB829}" type="pres">
      <dgm:prSet presAssocID="{363DFF04-489B-4AF3-AB6C-E85630539C9E}" presName="parentText" presStyleLbl="node1" presStyleIdx="5" presStyleCnt="6">
        <dgm:presLayoutVars>
          <dgm:chMax val="0"/>
          <dgm:bulletEnabled val="1"/>
        </dgm:presLayoutVars>
      </dgm:prSet>
      <dgm:spPr/>
    </dgm:pt>
  </dgm:ptLst>
  <dgm:cxnLst>
    <dgm:cxn modelId="{49BFCE40-8708-4E94-A21B-0655FEB2228A}" srcId="{FB44ADDB-13D9-42DB-BB23-A0A9898106AC}" destId="{C2249112-48CC-483C-9585-B9E6CD5A8FF2}" srcOrd="4" destOrd="0" parTransId="{1D28E79D-9DF1-4BE5-BE18-C3FCF967930B}" sibTransId="{82A8B7EE-454C-4BC5-A242-90D302099CD6}"/>
    <dgm:cxn modelId="{12EB3760-F50D-4E89-A973-F82E33DD4A4A}" srcId="{FB44ADDB-13D9-42DB-BB23-A0A9898106AC}" destId="{DC0FE40A-BE5A-4619-9C06-CAC1765111A7}" srcOrd="3" destOrd="0" parTransId="{D48AFCD4-A6E3-4583-8E51-77E8C280910B}" sibTransId="{94EFCF73-6D19-48F0-A338-18633F27C9EE}"/>
    <dgm:cxn modelId="{A5A74F77-7817-4ABC-8222-80B19B373DCB}" srcId="{FB44ADDB-13D9-42DB-BB23-A0A9898106AC}" destId="{C4648F98-BC26-42E0-8C4D-3B93138DD226}" srcOrd="2" destOrd="0" parTransId="{C7316BE9-C405-4224-834A-B469B57DB7F0}" sibTransId="{469BBE61-2138-48EE-BADB-E8669EF427D4}"/>
    <dgm:cxn modelId="{B8D4615A-E27D-4B29-A8A9-E676D1AA4F5D}" type="presOf" srcId="{DC0FE40A-BE5A-4619-9C06-CAC1765111A7}" destId="{4C1DE3F1-743E-4EE6-AA93-138594F7D0AB}" srcOrd="0" destOrd="0" presId="urn:microsoft.com/office/officeart/2005/8/layout/vList2"/>
    <dgm:cxn modelId="{7C531C7D-3563-4373-A0CB-964467DF2BFC}" type="presOf" srcId="{C4648F98-BC26-42E0-8C4D-3B93138DD226}" destId="{83562102-38BC-4DFB-BB26-31B5B7F660FF}" srcOrd="0" destOrd="0" presId="urn:microsoft.com/office/officeart/2005/8/layout/vList2"/>
    <dgm:cxn modelId="{A0B6EC83-35A6-475A-817A-8E6AFAA7F500}" type="presOf" srcId="{59F06672-2E6A-42BE-97A1-D9C8D7060493}" destId="{2509F986-7248-4B3E-AC4A-618916C75103}" srcOrd="0" destOrd="0" presId="urn:microsoft.com/office/officeart/2005/8/layout/vList2"/>
    <dgm:cxn modelId="{D67AC087-248F-4DB0-8399-80BD7F21B99D}" type="presOf" srcId="{363DFF04-489B-4AF3-AB6C-E85630539C9E}" destId="{A47273C6-FF0C-4375-92E0-D084855EB829}" srcOrd="0" destOrd="0" presId="urn:microsoft.com/office/officeart/2005/8/layout/vList2"/>
    <dgm:cxn modelId="{93E9C4A7-B883-4381-B36D-10A341FE8ABE}" type="presOf" srcId="{C2249112-48CC-483C-9585-B9E6CD5A8FF2}" destId="{C9691F62-13BF-4461-A56E-FCA43A5F8D74}" srcOrd="0" destOrd="0" presId="urn:microsoft.com/office/officeart/2005/8/layout/vList2"/>
    <dgm:cxn modelId="{A9A518B1-DBAB-4DA5-B337-F9DA3519DBE6}" srcId="{FB44ADDB-13D9-42DB-BB23-A0A9898106AC}" destId="{59F06672-2E6A-42BE-97A1-D9C8D7060493}" srcOrd="0" destOrd="0" parTransId="{D687DFBF-B3CC-42C0-8701-1C44A8670CD0}" sibTransId="{20A3C827-E719-4B1A-9894-9CB7B461A23C}"/>
    <dgm:cxn modelId="{EC4969D8-F0BD-4579-8A44-E8828545C9CE}" srcId="{FB44ADDB-13D9-42DB-BB23-A0A9898106AC}" destId="{7C3D6A8A-0A4F-4DC3-A3FD-10DD92BC7DD8}" srcOrd="1" destOrd="0" parTransId="{79C38B6D-D05E-4121-9042-59325F34A167}" sibTransId="{D8890F6F-6E6F-41B5-9AA9-A7C806C2EAA4}"/>
    <dgm:cxn modelId="{05A809EE-FE90-47DE-9210-EB995A2C0488}" type="presOf" srcId="{7C3D6A8A-0A4F-4DC3-A3FD-10DD92BC7DD8}" destId="{19523B0E-F5EE-4C2D-B728-025843A12422}" srcOrd="0" destOrd="0" presId="urn:microsoft.com/office/officeart/2005/8/layout/vList2"/>
    <dgm:cxn modelId="{2968A0F0-8657-4A2D-AA5C-2403CE4605A1}" srcId="{FB44ADDB-13D9-42DB-BB23-A0A9898106AC}" destId="{363DFF04-489B-4AF3-AB6C-E85630539C9E}" srcOrd="5" destOrd="0" parTransId="{91FEC21C-A540-4A4E-8EEF-A5B26B1BB934}" sibTransId="{9B7328B4-8F61-4F54-A6CE-E1EB6B7AEA44}"/>
    <dgm:cxn modelId="{0C5DD4F7-D74C-421C-8AB7-4853B0616321}" type="presOf" srcId="{FB44ADDB-13D9-42DB-BB23-A0A9898106AC}" destId="{7834EF0A-8D2F-4E32-8949-E3810EDE306A}" srcOrd="0" destOrd="0" presId="urn:microsoft.com/office/officeart/2005/8/layout/vList2"/>
    <dgm:cxn modelId="{B7584F60-9B3D-4358-A975-A67525135144}" type="presParOf" srcId="{7834EF0A-8D2F-4E32-8949-E3810EDE306A}" destId="{2509F986-7248-4B3E-AC4A-618916C75103}" srcOrd="0" destOrd="0" presId="urn:microsoft.com/office/officeart/2005/8/layout/vList2"/>
    <dgm:cxn modelId="{85B7C380-933C-49EF-8BAD-B2E4E94CA2FA}" type="presParOf" srcId="{7834EF0A-8D2F-4E32-8949-E3810EDE306A}" destId="{A52DB65F-9855-4D4B-B2EE-FCBC1E8650DD}" srcOrd="1" destOrd="0" presId="urn:microsoft.com/office/officeart/2005/8/layout/vList2"/>
    <dgm:cxn modelId="{B5884975-36E2-4F61-87F0-1E76048A2E46}" type="presParOf" srcId="{7834EF0A-8D2F-4E32-8949-E3810EDE306A}" destId="{19523B0E-F5EE-4C2D-B728-025843A12422}" srcOrd="2" destOrd="0" presId="urn:microsoft.com/office/officeart/2005/8/layout/vList2"/>
    <dgm:cxn modelId="{1ADADCB0-E5A0-4D60-B7B8-C1C28438815A}" type="presParOf" srcId="{7834EF0A-8D2F-4E32-8949-E3810EDE306A}" destId="{04D5FBC3-B167-451F-A9C7-6096CBE2BAA7}" srcOrd="3" destOrd="0" presId="urn:microsoft.com/office/officeart/2005/8/layout/vList2"/>
    <dgm:cxn modelId="{0A93C159-152C-45C1-86E8-830E7DC807DC}" type="presParOf" srcId="{7834EF0A-8D2F-4E32-8949-E3810EDE306A}" destId="{83562102-38BC-4DFB-BB26-31B5B7F660FF}" srcOrd="4" destOrd="0" presId="urn:microsoft.com/office/officeart/2005/8/layout/vList2"/>
    <dgm:cxn modelId="{44467364-E72E-4A11-B0CE-25854B5E30B4}" type="presParOf" srcId="{7834EF0A-8D2F-4E32-8949-E3810EDE306A}" destId="{D23234FA-1EC7-4F81-B230-BB63A3F0177A}" srcOrd="5" destOrd="0" presId="urn:microsoft.com/office/officeart/2005/8/layout/vList2"/>
    <dgm:cxn modelId="{6D57BE0E-28CF-45A1-B07C-69567772A4B1}" type="presParOf" srcId="{7834EF0A-8D2F-4E32-8949-E3810EDE306A}" destId="{4C1DE3F1-743E-4EE6-AA93-138594F7D0AB}" srcOrd="6" destOrd="0" presId="urn:microsoft.com/office/officeart/2005/8/layout/vList2"/>
    <dgm:cxn modelId="{817BF055-786D-43AD-8F30-A41DD7DF7AFB}" type="presParOf" srcId="{7834EF0A-8D2F-4E32-8949-E3810EDE306A}" destId="{52EB15E4-5D6A-4DA9-B4CE-1736187EA2F1}" srcOrd="7" destOrd="0" presId="urn:microsoft.com/office/officeart/2005/8/layout/vList2"/>
    <dgm:cxn modelId="{239BB683-6C46-44CC-9445-3B9C6772F628}" type="presParOf" srcId="{7834EF0A-8D2F-4E32-8949-E3810EDE306A}" destId="{C9691F62-13BF-4461-A56E-FCA43A5F8D74}" srcOrd="8" destOrd="0" presId="urn:microsoft.com/office/officeart/2005/8/layout/vList2"/>
    <dgm:cxn modelId="{11100CD1-F6E9-4CF7-A90D-AEDDA16747EE}" type="presParOf" srcId="{7834EF0A-8D2F-4E32-8949-E3810EDE306A}" destId="{F0FC126F-637B-4019-80AE-739D96E51BBA}" srcOrd="9" destOrd="0" presId="urn:microsoft.com/office/officeart/2005/8/layout/vList2"/>
    <dgm:cxn modelId="{4ABFB81C-7F72-45D6-A423-158891ADC31B}" type="presParOf" srcId="{7834EF0A-8D2F-4E32-8949-E3810EDE306A}" destId="{A47273C6-FF0C-4375-92E0-D084855EB829}"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4C26C9F-7CBE-46DB-9E99-65D36DBFDE6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BA13468F-319D-41FD-A67E-02FC5F0AA339}">
      <dgm:prSet/>
      <dgm:spPr/>
      <dgm:t>
        <a:bodyPr/>
        <a:lstStyle/>
        <a:p>
          <a:r>
            <a:rPr lang="en-US" b="0" i="0" dirty="0">
              <a:solidFill>
                <a:schemeClr val="tx1"/>
              </a:solidFill>
            </a:rPr>
            <a:t>Voter Initiative – Constitutional Amendment</a:t>
          </a:r>
          <a:endParaRPr lang="en-US" dirty="0">
            <a:solidFill>
              <a:schemeClr val="tx1"/>
            </a:solidFill>
          </a:endParaRPr>
        </a:p>
      </dgm:t>
    </dgm:pt>
    <dgm:pt modelId="{49C2E9F1-AC3A-44E1-97D4-5DEF5F9C6CFA}" type="parTrans" cxnId="{C4E9A343-5444-4A19-8677-367B6C178345}">
      <dgm:prSet/>
      <dgm:spPr/>
      <dgm:t>
        <a:bodyPr/>
        <a:lstStyle/>
        <a:p>
          <a:endParaRPr lang="en-US"/>
        </a:p>
      </dgm:t>
    </dgm:pt>
    <dgm:pt modelId="{856D5480-04C7-4BE8-92BD-B851D58DBC20}" type="sibTrans" cxnId="{C4E9A343-5444-4A19-8677-367B6C178345}">
      <dgm:prSet/>
      <dgm:spPr/>
      <dgm:t>
        <a:bodyPr/>
        <a:lstStyle/>
        <a:p>
          <a:endParaRPr lang="en-US"/>
        </a:p>
      </dgm:t>
    </dgm:pt>
    <dgm:pt modelId="{6B5EAB8E-A2C4-43FB-8729-3EA3946F6B7F}">
      <dgm:prSet/>
      <dgm:spPr/>
      <dgm:t>
        <a:bodyPr/>
        <a:lstStyle/>
        <a:p>
          <a:r>
            <a:rPr lang="en-US"/>
            <a:t>Establishes a </a:t>
          </a:r>
          <a:r>
            <a:rPr lang="en-US" b="0"/>
            <a:t>fundamental right to abortion </a:t>
          </a:r>
          <a:r>
            <a:rPr lang="en-US" b="0" i="0"/>
            <a:t>before the point of fetal viability</a:t>
          </a:r>
          <a:endParaRPr lang="en-US"/>
        </a:p>
      </dgm:t>
    </dgm:pt>
    <dgm:pt modelId="{828DA13A-5BCD-4D50-A790-54443C757CEE}" type="parTrans" cxnId="{496616E6-25BA-4C91-A0AF-CA4975FDE374}">
      <dgm:prSet/>
      <dgm:spPr/>
      <dgm:t>
        <a:bodyPr/>
        <a:lstStyle/>
        <a:p>
          <a:endParaRPr lang="en-US"/>
        </a:p>
      </dgm:t>
    </dgm:pt>
    <dgm:pt modelId="{3E0C0D84-A8FB-4BCB-A29D-A6408E05CB1A}" type="sibTrans" cxnId="{496616E6-25BA-4C91-A0AF-CA4975FDE374}">
      <dgm:prSet/>
      <dgm:spPr/>
      <dgm:t>
        <a:bodyPr/>
        <a:lstStyle/>
        <a:p>
          <a:endParaRPr lang="en-US"/>
        </a:p>
      </dgm:t>
    </dgm:pt>
    <dgm:pt modelId="{00B2406F-AB1D-4CEC-8A5A-D7A66DC325EF}">
      <dgm:prSet/>
      <dgm:spPr/>
      <dgm:t>
        <a:bodyPr/>
        <a:lstStyle/>
        <a:p>
          <a:r>
            <a:rPr lang="en-US" b="0" i="0" dirty="0"/>
            <a:t>Constitutional amendment ensures future legislatures can’t further restrict abortion care w/o voter approval</a:t>
          </a:r>
          <a:endParaRPr lang="en-US" dirty="0"/>
        </a:p>
      </dgm:t>
    </dgm:pt>
    <dgm:pt modelId="{E26B713C-2C47-4CAA-A26F-36CEF03F00FB}" type="parTrans" cxnId="{DBD86000-A486-4FE8-9CBA-0AF52783AD47}">
      <dgm:prSet/>
      <dgm:spPr/>
      <dgm:t>
        <a:bodyPr/>
        <a:lstStyle/>
        <a:p>
          <a:endParaRPr lang="en-US"/>
        </a:p>
      </dgm:t>
    </dgm:pt>
    <dgm:pt modelId="{79E881A8-91BD-4EC9-A045-57CA8A3E3D0B}" type="sibTrans" cxnId="{DBD86000-A486-4FE8-9CBA-0AF52783AD47}">
      <dgm:prSet/>
      <dgm:spPr/>
      <dgm:t>
        <a:bodyPr/>
        <a:lstStyle/>
        <a:p>
          <a:endParaRPr lang="en-US"/>
        </a:p>
      </dgm:t>
    </dgm:pt>
    <dgm:pt modelId="{2DEDAC64-E3EA-4F95-B556-370E6D3C7B42}">
      <dgm:prSet/>
      <dgm:spPr/>
      <dgm:t>
        <a:bodyPr/>
        <a:lstStyle/>
        <a:p>
          <a:pPr algn="ctr"/>
          <a:r>
            <a:rPr lang="en-US" dirty="0">
              <a:hlinkClick xmlns:r="http://schemas.openxmlformats.org/officeDocument/2006/relationships" r:id="rId1"/>
            </a:rPr>
            <a:t>AZPHA Argument For AZ Abortion Access Act</a:t>
          </a:r>
          <a:endParaRPr lang="en-US" dirty="0"/>
        </a:p>
      </dgm:t>
    </dgm:pt>
    <dgm:pt modelId="{1B0601E3-9FEE-4504-8C9D-DC1F61180FE8}" type="parTrans" cxnId="{6F23163F-20D8-4F03-9603-7ABFB47871AE}">
      <dgm:prSet/>
      <dgm:spPr/>
      <dgm:t>
        <a:bodyPr/>
        <a:lstStyle/>
        <a:p>
          <a:endParaRPr lang="en-US"/>
        </a:p>
      </dgm:t>
    </dgm:pt>
    <dgm:pt modelId="{68F53AFA-B120-4CCD-B0ED-A740CDAD0F6F}" type="sibTrans" cxnId="{6F23163F-20D8-4F03-9603-7ABFB47871AE}">
      <dgm:prSet/>
      <dgm:spPr/>
      <dgm:t>
        <a:bodyPr/>
        <a:lstStyle/>
        <a:p>
          <a:endParaRPr lang="en-US"/>
        </a:p>
      </dgm:t>
    </dgm:pt>
    <dgm:pt modelId="{4D5C1A8B-24F8-4EB6-B06B-D73520F92EC5}" type="pres">
      <dgm:prSet presAssocID="{A4C26C9F-7CBE-46DB-9E99-65D36DBFDE6A}" presName="linear" presStyleCnt="0">
        <dgm:presLayoutVars>
          <dgm:animLvl val="lvl"/>
          <dgm:resizeHandles val="exact"/>
        </dgm:presLayoutVars>
      </dgm:prSet>
      <dgm:spPr/>
    </dgm:pt>
    <dgm:pt modelId="{3CFA0DD2-5593-42DD-8386-C60D5059952F}" type="pres">
      <dgm:prSet presAssocID="{BA13468F-319D-41FD-A67E-02FC5F0AA339}" presName="parentText" presStyleLbl="node1" presStyleIdx="0" presStyleCnt="4">
        <dgm:presLayoutVars>
          <dgm:chMax val="0"/>
          <dgm:bulletEnabled val="1"/>
        </dgm:presLayoutVars>
      </dgm:prSet>
      <dgm:spPr/>
    </dgm:pt>
    <dgm:pt modelId="{4CA307FC-907C-4EA8-9886-5D95FA032FBE}" type="pres">
      <dgm:prSet presAssocID="{856D5480-04C7-4BE8-92BD-B851D58DBC20}" presName="spacer" presStyleCnt="0"/>
      <dgm:spPr/>
    </dgm:pt>
    <dgm:pt modelId="{5D9338CA-E8E6-45DB-848F-32428F1E61E2}" type="pres">
      <dgm:prSet presAssocID="{6B5EAB8E-A2C4-43FB-8729-3EA3946F6B7F}" presName="parentText" presStyleLbl="node1" presStyleIdx="1" presStyleCnt="4">
        <dgm:presLayoutVars>
          <dgm:chMax val="0"/>
          <dgm:bulletEnabled val="1"/>
        </dgm:presLayoutVars>
      </dgm:prSet>
      <dgm:spPr/>
    </dgm:pt>
    <dgm:pt modelId="{E585D965-F99F-43F8-BBD8-04597A0F822C}" type="pres">
      <dgm:prSet presAssocID="{3E0C0D84-A8FB-4BCB-A29D-A6408E05CB1A}" presName="spacer" presStyleCnt="0"/>
      <dgm:spPr/>
    </dgm:pt>
    <dgm:pt modelId="{90E60523-FD31-4488-BBC5-D10D4B0DC69D}" type="pres">
      <dgm:prSet presAssocID="{00B2406F-AB1D-4CEC-8A5A-D7A66DC325EF}" presName="parentText" presStyleLbl="node1" presStyleIdx="2" presStyleCnt="4">
        <dgm:presLayoutVars>
          <dgm:chMax val="0"/>
          <dgm:bulletEnabled val="1"/>
        </dgm:presLayoutVars>
      </dgm:prSet>
      <dgm:spPr/>
    </dgm:pt>
    <dgm:pt modelId="{1F09729F-EC9B-4A87-BFCA-B81708C5657B}" type="pres">
      <dgm:prSet presAssocID="{79E881A8-91BD-4EC9-A045-57CA8A3E3D0B}" presName="spacer" presStyleCnt="0"/>
      <dgm:spPr/>
    </dgm:pt>
    <dgm:pt modelId="{6207CC43-D402-4D07-9B0E-969DDFFA0FAF}" type="pres">
      <dgm:prSet presAssocID="{2DEDAC64-E3EA-4F95-B556-370E6D3C7B42}" presName="parentText" presStyleLbl="node1" presStyleIdx="3" presStyleCnt="4">
        <dgm:presLayoutVars>
          <dgm:chMax val="0"/>
          <dgm:bulletEnabled val="1"/>
        </dgm:presLayoutVars>
      </dgm:prSet>
      <dgm:spPr/>
    </dgm:pt>
  </dgm:ptLst>
  <dgm:cxnLst>
    <dgm:cxn modelId="{DBD86000-A486-4FE8-9CBA-0AF52783AD47}" srcId="{A4C26C9F-7CBE-46DB-9E99-65D36DBFDE6A}" destId="{00B2406F-AB1D-4CEC-8A5A-D7A66DC325EF}" srcOrd="2" destOrd="0" parTransId="{E26B713C-2C47-4CAA-A26F-36CEF03F00FB}" sibTransId="{79E881A8-91BD-4EC9-A045-57CA8A3E3D0B}"/>
    <dgm:cxn modelId="{6F23163F-20D8-4F03-9603-7ABFB47871AE}" srcId="{A4C26C9F-7CBE-46DB-9E99-65D36DBFDE6A}" destId="{2DEDAC64-E3EA-4F95-B556-370E6D3C7B42}" srcOrd="3" destOrd="0" parTransId="{1B0601E3-9FEE-4504-8C9D-DC1F61180FE8}" sibTransId="{68F53AFA-B120-4CCD-B0ED-A740CDAD0F6F}"/>
    <dgm:cxn modelId="{C4E9A343-5444-4A19-8677-367B6C178345}" srcId="{A4C26C9F-7CBE-46DB-9E99-65D36DBFDE6A}" destId="{BA13468F-319D-41FD-A67E-02FC5F0AA339}" srcOrd="0" destOrd="0" parTransId="{49C2E9F1-AC3A-44E1-97D4-5DEF5F9C6CFA}" sibTransId="{856D5480-04C7-4BE8-92BD-B851D58DBC20}"/>
    <dgm:cxn modelId="{A8563B48-A60F-4DB0-9191-6EEC4588A503}" type="presOf" srcId="{6B5EAB8E-A2C4-43FB-8729-3EA3946F6B7F}" destId="{5D9338CA-E8E6-45DB-848F-32428F1E61E2}" srcOrd="0" destOrd="0" presId="urn:microsoft.com/office/officeart/2005/8/layout/vList2"/>
    <dgm:cxn modelId="{106AEC69-23BB-4936-8C5A-41B6BB9AACA7}" type="presOf" srcId="{A4C26C9F-7CBE-46DB-9E99-65D36DBFDE6A}" destId="{4D5C1A8B-24F8-4EB6-B06B-D73520F92EC5}" srcOrd="0" destOrd="0" presId="urn:microsoft.com/office/officeart/2005/8/layout/vList2"/>
    <dgm:cxn modelId="{2BAFD759-D91A-4F39-B186-D6C158749C2E}" type="presOf" srcId="{00B2406F-AB1D-4CEC-8A5A-D7A66DC325EF}" destId="{90E60523-FD31-4488-BBC5-D10D4B0DC69D}" srcOrd="0" destOrd="0" presId="urn:microsoft.com/office/officeart/2005/8/layout/vList2"/>
    <dgm:cxn modelId="{AD82A58D-1AA3-4AA2-B37C-9BE2ABDE9BD5}" type="presOf" srcId="{BA13468F-319D-41FD-A67E-02FC5F0AA339}" destId="{3CFA0DD2-5593-42DD-8386-C60D5059952F}" srcOrd="0" destOrd="0" presId="urn:microsoft.com/office/officeart/2005/8/layout/vList2"/>
    <dgm:cxn modelId="{E8D24FC3-2A00-4C36-92E7-86A91E149718}" type="presOf" srcId="{2DEDAC64-E3EA-4F95-B556-370E6D3C7B42}" destId="{6207CC43-D402-4D07-9B0E-969DDFFA0FAF}" srcOrd="0" destOrd="0" presId="urn:microsoft.com/office/officeart/2005/8/layout/vList2"/>
    <dgm:cxn modelId="{496616E6-25BA-4C91-A0AF-CA4975FDE374}" srcId="{A4C26C9F-7CBE-46DB-9E99-65D36DBFDE6A}" destId="{6B5EAB8E-A2C4-43FB-8729-3EA3946F6B7F}" srcOrd="1" destOrd="0" parTransId="{828DA13A-5BCD-4D50-A790-54443C757CEE}" sibTransId="{3E0C0D84-A8FB-4BCB-A29D-A6408E05CB1A}"/>
    <dgm:cxn modelId="{8D2EAFED-4D58-4626-B06F-74AEA1E97CB7}" type="presParOf" srcId="{4D5C1A8B-24F8-4EB6-B06B-D73520F92EC5}" destId="{3CFA0DD2-5593-42DD-8386-C60D5059952F}" srcOrd="0" destOrd="0" presId="urn:microsoft.com/office/officeart/2005/8/layout/vList2"/>
    <dgm:cxn modelId="{C68F94EF-64B4-4E94-9896-1E4AFE820478}" type="presParOf" srcId="{4D5C1A8B-24F8-4EB6-B06B-D73520F92EC5}" destId="{4CA307FC-907C-4EA8-9886-5D95FA032FBE}" srcOrd="1" destOrd="0" presId="urn:microsoft.com/office/officeart/2005/8/layout/vList2"/>
    <dgm:cxn modelId="{D10FBD9E-A08A-44E5-B218-46900DAB707F}" type="presParOf" srcId="{4D5C1A8B-24F8-4EB6-B06B-D73520F92EC5}" destId="{5D9338CA-E8E6-45DB-848F-32428F1E61E2}" srcOrd="2" destOrd="0" presId="urn:microsoft.com/office/officeart/2005/8/layout/vList2"/>
    <dgm:cxn modelId="{EE6368B0-12BE-4FB1-BF27-EE2F18738D7D}" type="presParOf" srcId="{4D5C1A8B-24F8-4EB6-B06B-D73520F92EC5}" destId="{E585D965-F99F-43F8-BBD8-04597A0F822C}" srcOrd="3" destOrd="0" presId="urn:microsoft.com/office/officeart/2005/8/layout/vList2"/>
    <dgm:cxn modelId="{BCDD2349-92F9-4A8F-ACD2-65CAA4A01AD7}" type="presParOf" srcId="{4D5C1A8B-24F8-4EB6-B06B-D73520F92EC5}" destId="{90E60523-FD31-4488-BBC5-D10D4B0DC69D}" srcOrd="4" destOrd="0" presId="urn:microsoft.com/office/officeart/2005/8/layout/vList2"/>
    <dgm:cxn modelId="{DCDC2DC9-F606-4AC9-A96F-969E44563044}" type="presParOf" srcId="{4D5C1A8B-24F8-4EB6-B06B-D73520F92EC5}" destId="{1F09729F-EC9B-4A87-BFCA-B81708C5657B}" srcOrd="5" destOrd="0" presId="urn:microsoft.com/office/officeart/2005/8/layout/vList2"/>
    <dgm:cxn modelId="{C7771E1B-DB7D-4C92-BA47-36EDC87E69EE}" type="presParOf" srcId="{4D5C1A8B-24F8-4EB6-B06B-D73520F92EC5}" destId="{6207CC43-D402-4D07-9B0E-969DDFFA0FAF}"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983E40B-CE94-4AD3-AEDC-3A489FB264B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1E2596A-570A-4091-AF9C-85D180B5B9AB}">
      <dgm:prSet/>
      <dgm:spPr/>
      <dgm:t>
        <a:bodyPr/>
        <a:lstStyle/>
        <a:p>
          <a:r>
            <a:rPr lang="en-US" dirty="0">
              <a:solidFill>
                <a:schemeClr val="tx1"/>
              </a:solidFill>
            </a:rPr>
            <a:t>V</a:t>
          </a:r>
          <a:r>
            <a:rPr lang="en-US" b="0" i="0" dirty="0">
              <a:solidFill>
                <a:schemeClr val="tx1"/>
              </a:solidFill>
            </a:rPr>
            <a:t>oter initiative constitutional amendment </a:t>
          </a:r>
          <a:r>
            <a:rPr lang="en-US" b="0" i="0" dirty="0"/>
            <a:t>eliminating partisan primaries</a:t>
          </a:r>
          <a:endParaRPr lang="en-US" dirty="0"/>
        </a:p>
      </dgm:t>
    </dgm:pt>
    <dgm:pt modelId="{C351550B-4B23-4C91-A3B8-82567DEBAF72}" type="parTrans" cxnId="{72468E59-B04C-43EE-BA67-285859ECA1C2}">
      <dgm:prSet/>
      <dgm:spPr/>
      <dgm:t>
        <a:bodyPr/>
        <a:lstStyle/>
        <a:p>
          <a:endParaRPr lang="en-US"/>
        </a:p>
      </dgm:t>
    </dgm:pt>
    <dgm:pt modelId="{F8FEA090-0D30-427B-AE6A-0432357A14A5}" type="sibTrans" cxnId="{72468E59-B04C-43EE-BA67-285859ECA1C2}">
      <dgm:prSet/>
      <dgm:spPr/>
      <dgm:t>
        <a:bodyPr/>
        <a:lstStyle/>
        <a:p>
          <a:endParaRPr lang="en-US"/>
        </a:p>
      </dgm:t>
    </dgm:pt>
    <dgm:pt modelId="{7C985A5B-8767-4D4B-B271-E34AC8812ED6}">
      <dgm:prSet/>
      <dgm:spPr/>
      <dgm:t>
        <a:bodyPr/>
        <a:lstStyle/>
        <a:p>
          <a:r>
            <a:rPr lang="en-US" dirty="0"/>
            <a:t>Single open primaries lets voters pick </a:t>
          </a:r>
          <a:r>
            <a:rPr lang="en-US" b="0" i="0" dirty="0"/>
            <a:t>candidates regardless of party affiliation</a:t>
          </a:r>
          <a:endParaRPr lang="en-US" dirty="0"/>
        </a:p>
      </dgm:t>
    </dgm:pt>
    <dgm:pt modelId="{D0BEB778-A119-40B7-9800-FC6F4CBB7BE8}" type="parTrans" cxnId="{314C96F3-32E1-4300-8323-51090F5D3DCD}">
      <dgm:prSet/>
      <dgm:spPr/>
      <dgm:t>
        <a:bodyPr/>
        <a:lstStyle/>
        <a:p>
          <a:endParaRPr lang="en-US"/>
        </a:p>
      </dgm:t>
    </dgm:pt>
    <dgm:pt modelId="{B20F6A07-F25A-41D6-85FE-F9092C1AC6C1}" type="sibTrans" cxnId="{314C96F3-32E1-4300-8323-51090F5D3DCD}">
      <dgm:prSet/>
      <dgm:spPr/>
      <dgm:t>
        <a:bodyPr/>
        <a:lstStyle/>
        <a:p>
          <a:endParaRPr lang="en-US"/>
        </a:p>
      </dgm:t>
    </dgm:pt>
    <dgm:pt modelId="{E8F85600-AFA5-433B-8541-A6619C5AD315}">
      <dgm:prSet/>
      <dgm:spPr/>
      <dgm:t>
        <a:bodyPr/>
        <a:lstStyle/>
        <a:p>
          <a:r>
            <a:rPr lang="en-US" dirty="0"/>
            <a:t>Top vote getters would be on general election ballot</a:t>
          </a:r>
        </a:p>
      </dgm:t>
    </dgm:pt>
    <dgm:pt modelId="{1E9390BD-BD4D-4869-A8B0-2E93A020CEBF}" type="parTrans" cxnId="{0BA8A2C5-8251-4A7E-A746-DF5B33915DCA}">
      <dgm:prSet/>
      <dgm:spPr/>
      <dgm:t>
        <a:bodyPr/>
        <a:lstStyle/>
        <a:p>
          <a:endParaRPr lang="en-US"/>
        </a:p>
      </dgm:t>
    </dgm:pt>
    <dgm:pt modelId="{1085B792-4023-40C9-9D9F-9E387AAAB0BC}" type="sibTrans" cxnId="{0BA8A2C5-8251-4A7E-A746-DF5B33915DCA}">
      <dgm:prSet/>
      <dgm:spPr/>
      <dgm:t>
        <a:bodyPr/>
        <a:lstStyle/>
        <a:p>
          <a:endParaRPr lang="en-US"/>
        </a:p>
      </dgm:t>
    </dgm:pt>
    <dgm:pt modelId="{A679D1E5-56DD-48B1-A3FF-666BFC4FEC24}">
      <dgm:prSet/>
      <dgm:spPr/>
      <dgm:t>
        <a:bodyPr/>
        <a:lstStyle/>
        <a:p>
          <a:r>
            <a:rPr lang="en-US" dirty="0"/>
            <a:t>Makes general election races more competitive</a:t>
          </a:r>
        </a:p>
      </dgm:t>
    </dgm:pt>
    <dgm:pt modelId="{9144CDF6-CCED-4786-A15F-C3428E8E320A}" type="parTrans" cxnId="{2DB39F7A-5C5A-41E8-BEA3-AC169DCB007A}">
      <dgm:prSet/>
      <dgm:spPr/>
      <dgm:t>
        <a:bodyPr/>
        <a:lstStyle/>
        <a:p>
          <a:endParaRPr lang="en-US"/>
        </a:p>
      </dgm:t>
    </dgm:pt>
    <dgm:pt modelId="{8C00F61A-EED7-45F3-BB91-53CA6BE9F947}" type="sibTrans" cxnId="{2DB39F7A-5C5A-41E8-BEA3-AC169DCB007A}">
      <dgm:prSet/>
      <dgm:spPr/>
      <dgm:t>
        <a:bodyPr/>
        <a:lstStyle/>
        <a:p>
          <a:endParaRPr lang="en-US"/>
        </a:p>
      </dgm:t>
    </dgm:pt>
    <dgm:pt modelId="{2C0A6086-E474-4161-9FFA-793B3F7178C0}">
      <dgm:prSet/>
      <dgm:spPr/>
      <dgm:t>
        <a:bodyPr/>
        <a:lstStyle/>
        <a:p>
          <a:r>
            <a:rPr lang="en-US"/>
            <a:t>Makes candidates accountable to more voters</a:t>
          </a:r>
        </a:p>
      </dgm:t>
    </dgm:pt>
    <dgm:pt modelId="{9206F8F0-09AC-4275-A658-CF3053415A6B}" type="parTrans" cxnId="{4283BB25-A768-4136-8CDD-9F951AF3985D}">
      <dgm:prSet/>
      <dgm:spPr/>
      <dgm:t>
        <a:bodyPr/>
        <a:lstStyle/>
        <a:p>
          <a:endParaRPr lang="en-US"/>
        </a:p>
      </dgm:t>
    </dgm:pt>
    <dgm:pt modelId="{068DCDB4-7A78-46E6-ABF9-21A9F2F7D263}" type="sibTrans" cxnId="{4283BB25-A768-4136-8CDD-9F951AF3985D}">
      <dgm:prSet/>
      <dgm:spPr/>
      <dgm:t>
        <a:bodyPr/>
        <a:lstStyle/>
        <a:p>
          <a:endParaRPr lang="en-US"/>
        </a:p>
      </dgm:t>
    </dgm:pt>
    <dgm:pt modelId="{69C00DD3-766B-4A7D-BB1A-D94B11A318F9}">
      <dgm:prSet/>
      <dgm:spPr/>
      <dgm:t>
        <a:bodyPr/>
        <a:lstStyle/>
        <a:p>
          <a:pPr algn="ctr"/>
          <a:r>
            <a:rPr lang="en-US" dirty="0" err="1">
              <a:hlinkClick xmlns:r="http://schemas.openxmlformats.org/officeDocument/2006/relationships" r:id="rId1"/>
            </a:rPr>
            <a:t>AzPHA</a:t>
          </a:r>
          <a:r>
            <a:rPr lang="en-US" dirty="0">
              <a:hlinkClick xmlns:r="http://schemas.openxmlformats.org/officeDocument/2006/relationships" r:id="rId1"/>
            </a:rPr>
            <a:t> Argument For Eliminating Partisan Primaries</a:t>
          </a:r>
          <a:endParaRPr lang="en-US" dirty="0"/>
        </a:p>
      </dgm:t>
    </dgm:pt>
    <dgm:pt modelId="{46109EFD-377F-42EE-846F-30D234602822}" type="parTrans" cxnId="{9E00F2E0-34BA-4B55-964F-2D36690EDE91}">
      <dgm:prSet/>
      <dgm:spPr/>
      <dgm:t>
        <a:bodyPr/>
        <a:lstStyle/>
        <a:p>
          <a:endParaRPr lang="en-US"/>
        </a:p>
      </dgm:t>
    </dgm:pt>
    <dgm:pt modelId="{D76BA9BB-2909-4104-9487-54BC606773C3}" type="sibTrans" cxnId="{9E00F2E0-34BA-4B55-964F-2D36690EDE91}">
      <dgm:prSet/>
      <dgm:spPr/>
      <dgm:t>
        <a:bodyPr/>
        <a:lstStyle/>
        <a:p>
          <a:endParaRPr lang="en-US"/>
        </a:p>
      </dgm:t>
    </dgm:pt>
    <dgm:pt modelId="{4A652B4C-67A3-4B56-8236-4CFB213A51DB}">
      <dgm:prSet/>
      <dgm:spPr/>
      <dgm:t>
        <a:bodyPr/>
        <a:lstStyle/>
        <a:p>
          <a:r>
            <a:rPr lang="en-US" dirty="0"/>
            <a:t>Gives independent &amp; moderate voters more of a voice</a:t>
          </a:r>
        </a:p>
      </dgm:t>
    </dgm:pt>
    <dgm:pt modelId="{75313780-E6F8-4CD5-96FC-B2848D891B75}" type="parTrans" cxnId="{DCAD86DB-EF65-4470-842F-C96DD5DECCA2}">
      <dgm:prSet/>
      <dgm:spPr/>
      <dgm:t>
        <a:bodyPr/>
        <a:lstStyle/>
        <a:p>
          <a:endParaRPr lang="en-US"/>
        </a:p>
      </dgm:t>
    </dgm:pt>
    <dgm:pt modelId="{E7750214-A5EF-4094-9E54-8FF4F436593F}" type="sibTrans" cxnId="{DCAD86DB-EF65-4470-842F-C96DD5DECCA2}">
      <dgm:prSet/>
      <dgm:spPr/>
      <dgm:t>
        <a:bodyPr/>
        <a:lstStyle/>
        <a:p>
          <a:endParaRPr lang="en-US"/>
        </a:p>
      </dgm:t>
    </dgm:pt>
    <dgm:pt modelId="{CE0D3EFB-8443-4B0B-9B2C-AF1BC7FD8435}" type="pres">
      <dgm:prSet presAssocID="{A983E40B-CE94-4AD3-AEDC-3A489FB264B9}" presName="linear" presStyleCnt="0">
        <dgm:presLayoutVars>
          <dgm:animLvl val="lvl"/>
          <dgm:resizeHandles val="exact"/>
        </dgm:presLayoutVars>
      </dgm:prSet>
      <dgm:spPr/>
    </dgm:pt>
    <dgm:pt modelId="{8BD628F6-7768-4A7E-9147-4C88B343D055}" type="pres">
      <dgm:prSet presAssocID="{A1E2596A-570A-4091-AF9C-85D180B5B9AB}" presName="parentText" presStyleLbl="node1" presStyleIdx="0" presStyleCnt="7">
        <dgm:presLayoutVars>
          <dgm:chMax val="0"/>
          <dgm:bulletEnabled val="1"/>
        </dgm:presLayoutVars>
      </dgm:prSet>
      <dgm:spPr/>
    </dgm:pt>
    <dgm:pt modelId="{B10F6F76-73C8-4FCB-9694-451ACAA570EA}" type="pres">
      <dgm:prSet presAssocID="{F8FEA090-0D30-427B-AE6A-0432357A14A5}" presName="spacer" presStyleCnt="0"/>
      <dgm:spPr/>
    </dgm:pt>
    <dgm:pt modelId="{F5977D90-0861-48EC-9390-EDEB827E9BD4}" type="pres">
      <dgm:prSet presAssocID="{7C985A5B-8767-4D4B-B271-E34AC8812ED6}" presName="parentText" presStyleLbl="node1" presStyleIdx="1" presStyleCnt="7">
        <dgm:presLayoutVars>
          <dgm:chMax val="0"/>
          <dgm:bulletEnabled val="1"/>
        </dgm:presLayoutVars>
      </dgm:prSet>
      <dgm:spPr/>
    </dgm:pt>
    <dgm:pt modelId="{43637B6E-2059-4824-8225-0F5352D48802}" type="pres">
      <dgm:prSet presAssocID="{B20F6A07-F25A-41D6-85FE-F9092C1AC6C1}" presName="spacer" presStyleCnt="0"/>
      <dgm:spPr/>
    </dgm:pt>
    <dgm:pt modelId="{717DE637-1BA7-4D8E-8244-C88A85E06012}" type="pres">
      <dgm:prSet presAssocID="{E8F85600-AFA5-433B-8541-A6619C5AD315}" presName="parentText" presStyleLbl="node1" presStyleIdx="2" presStyleCnt="7">
        <dgm:presLayoutVars>
          <dgm:chMax val="0"/>
          <dgm:bulletEnabled val="1"/>
        </dgm:presLayoutVars>
      </dgm:prSet>
      <dgm:spPr/>
    </dgm:pt>
    <dgm:pt modelId="{763B55F5-D78A-453A-B340-925C5493D6D7}" type="pres">
      <dgm:prSet presAssocID="{1085B792-4023-40C9-9D9F-9E387AAAB0BC}" presName="spacer" presStyleCnt="0"/>
      <dgm:spPr/>
    </dgm:pt>
    <dgm:pt modelId="{D216B8AA-68AA-48FE-9E85-C1F62DD64BF4}" type="pres">
      <dgm:prSet presAssocID="{A679D1E5-56DD-48B1-A3FF-666BFC4FEC24}" presName="parentText" presStyleLbl="node1" presStyleIdx="3" presStyleCnt="7">
        <dgm:presLayoutVars>
          <dgm:chMax val="0"/>
          <dgm:bulletEnabled val="1"/>
        </dgm:presLayoutVars>
      </dgm:prSet>
      <dgm:spPr/>
    </dgm:pt>
    <dgm:pt modelId="{1B0CDE53-3A27-444C-9061-B39446D04083}" type="pres">
      <dgm:prSet presAssocID="{8C00F61A-EED7-45F3-BB91-53CA6BE9F947}" presName="spacer" presStyleCnt="0"/>
      <dgm:spPr/>
    </dgm:pt>
    <dgm:pt modelId="{DE19ACEB-8846-4B78-8760-133D4B5F5003}" type="pres">
      <dgm:prSet presAssocID="{4A652B4C-67A3-4B56-8236-4CFB213A51DB}" presName="parentText" presStyleLbl="node1" presStyleIdx="4" presStyleCnt="7">
        <dgm:presLayoutVars>
          <dgm:chMax val="0"/>
          <dgm:bulletEnabled val="1"/>
        </dgm:presLayoutVars>
      </dgm:prSet>
      <dgm:spPr/>
    </dgm:pt>
    <dgm:pt modelId="{B8D2274A-11D8-4E63-8E83-91D21D873CD7}" type="pres">
      <dgm:prSet presAssocID="{E7750214-A5EF-4094-9E54-8FF4F436593F}" presName="spacer" presStyleCnt="0"/>
      <dgm:spPr/>
    </dgm:pt>
    <dgm:pt modelId="{03E8D9F9-1768-407B-A11E-C8B8E54A7B6D}" type="pres">
      <dgm:prSet presAssocID="{2C0A6086-E474-4161-9FFA-793B3F7178C0}" presName="parentText" presStyleLbl="node1" presStyleIdx="5" presStyleCnt="7">
        <dgm:presLayoutVars>
          <dgm:chMax val="0"/>
          <dgm:bulletEnabled val="1"/>
        </dgm:presLayoutVars>
      </dgm:prSet>
      <dgm:spPr/>
    </dgm:pt>
    <dgm:pt modelId="{E1E66F17-EECB-4ACC-95B7-FA9C5A877BDF}" type="pres">
      <dgm:prSet presAssocID="{068DCDB4-7A78-46E6-ABF9-21A9F2F7D263}" presName="spacer" presStyleCnt="0"/>
      <dgm:spPr/>
    </dgm:pt>
    <dgm:pt modelId="{6E2BDF44-AFE5-458B-A998-889EF7BDB9CC}" type="pres">
      <dgm:prSet presAssocID="{69C00DD3-766B-4A7D-BB1A-D94B11A318F9}" presName="parentText" presStyleLbl="node1" presStyleIdx="6" presStyleCnt="7">
        <dgm:presLayoutVars>
          <dgm:chMax val="0"/>
          <dgm:bulletEnabled val="1"/>
        </dgm:presLayoutVars>
      </dgm:prSet>
      <dgm:spPr/>
    </dgm:pt>
  </dgm:ptLst>
  <dgm:cxnLst>
    <dgm:cxn modelId="{BE0D2304-8718-456D-BF32-082758D50D14}" type="presOf" srcId="{4A652B4C-67A3-4B56-8236-4CFB213A51DB}" destId="{DE19ACEB-8846-4B78-8760-133D4B5F5003}" srcOrd="0" destOrd="0" presId="urn:microsoft.com/office/officeart/2005/8/layout/vList2"/>
    <dgm:cxn modelId="{42B48D04-5AB1-4749-B0E8-3B27A91F6E8B}" type="presOf" srcId="{A983E40B-CE94-4AD3-AEDC-3A489FB264B9}" destId="{CE0D3EFB-8443-4B0B-9B2C-AF1BC7FD8435}" srcOrd="0" destOrd="0" presId="urn:microsoft.com/office/officeart/2005/8/layout/vList2"/>
    <dgm:cxn modelId="{4283BB25-A768-4136-8CDD-9F951AF3985D}" srcId="{A983E40B-CE94-4AD3-AEDC-3A489FB264B9}" destId="{2C0A6086-E474-4161-9FFA-793B3F7178C0}" srcOrd="5" destOrd="0" parTransId="{9206F8F0-09AC-4275-A658-CF3053415A6B}" sibTransId="{068DCDB4-7A78-46E6-ABF9-21A9F2F7D263}"/>
    <dgm:cxn modelId="{6ED7363D-DE0E-47CE-80C1-30C3025740FE}" type="presOf" srcId="{69C00DD3-766B-4A7D-BB1A-D94B11A318F9}" destId="{6E2BDF44-AFE5-458B-A998-889EF7BDB9CC}" srcOrd="0" destOrd="0" presId="urn:microsoft.com/office/officeart/2005/8/layout/vList2"/>
    <dgm:cxn modelId="{72468E59-B04C-43EE-BA67-285859ECA1C2}" srcId="{A983E40B-CE94-4AD3-AEDC-3A489FB264B9}" destId="{A1E2596A-570A-4091-AF9C-85D180B5B9AB}" srcOrd="0" destOrd="0" parTransId="{C351550B-4B23-4C91-A3B8-82567DEBAF72}" sibTransId="{F8FEA090-0D30-427B-AE6A-0432357A14A5}"/>
    <dgm:cxn modelId="{2DB39F7A-5C5A-41E8-BEA3-AC169DCB007A}" srcId="{A983E40B-CE94-4AD3-AEDC-3A489FB264B9}" destId="{A679D1E5-56DD-48B1-A3FF-666BFC4FEC24}" srcOrd="3" destOrd="0" parTransId="{9144CDF6-CCED-4786-A15F-C3428E8E320A}" sibTransId="{8C00F61A-EED7-45F3-BB91-53CA6BE9F947}"/>
    <dgm:cxn modelId="{27382D98-8B92-48DB-94E5-5EA6DD607184}" type="presOf" srcId="{E8F85600-AFA5-433B-8541-A6619C5AD315}" destId="{717DE637-1BA7-4D8E-8244-C88A85E06012}" srcOrd="0" destOrd="0" presId="urn:microsoft.com/office/officeart/2005/8/layout/vList2"/>
    <dgm:cxn modelId="{A895CAB6-B8CB-4093-BF87-637A2CB28F00}" type="presOf" srcId="{A1E2596A-570A-4091-AF9C-85D180B5B9AB}" destId="{8BD628F6-7768-4A7E-9147-4C88B343D055}" srcOrd="0" destOrd="0" presId="urn:microsoft.com/office/officeart/2005/8/layout/vList2"/>
    <dgm:cxn modelId="{0BA8A2C5-8251-4A7E-A746-DF5B33915DCA}" srcId="{A983E40B-CE94-4AD3-AEDC-3A489FB264B9}" destId="{E8F85600-AFA5-433B-8541-A6619C5AD315}" srcOrd="2" destOrd="0" parTransId="{1E9390BD-BD4D-4869-A8B0-2E93A020CEBF}" sibTransId="{1085B792-4023-40C9-9D9F-9E387AAAB0BC}"/>
    <dgm:cxn modelId="{DCAD86DB-EF65-4470-842F-C96DD5DECCA2}" srcId="{A983E40B-CE94-4AD3-AEDC-3A489FB264B9}" destId="{4A652B4C-67A3-4B56-8236-4CFB213A51DB}" srcOrd="4" destOrd="0" parTransId="{75313780-E6F8-4CD5-96FC-B2848D891B75}" sibTransId="{E7750214-A5EF-4094-9E54-8FF4F436593F}"/>
    <dgm:cxn modelId="{9E00F2E0-34BA-4B55-964F-2D36690EDE91}" srcId="{A983E40B-CE94-4AD3-AEDC-3A489FB264B9}" destId="{69C00DD3-766B-4A7D-BB1A-D94B11A318F9}" srcOrd="6" destOrd="0" parTransId="{46109EFD-377F-42EE-846F-30D234602822}" sibTransId="{D76BA9BB-2909-4104-9487-54BC606773C3}"/>
    <dgm:cxn modelId="{1DD219E7-D24B-4A46-A6BD-30158D31A0CE}" type="presOf" srcId="{2C0A6086-E474-4161-9FFA-793B3F7178C0}" destId="{03E8D9F9-1768-407B-A11E-C8B8E54A7B6D}" srcOrd="0" destOrd="0" presId="urn:microsoft.com/office/officeart/2005/8/layout/vList2"/>
    <dgm:cxn modelId="{5F8961F1-696E-4F6C-9EC5-B03E9808BBC0}" type="presOf" srcId="{7C985A5B-8767-4D4B-B271-E34AC8812ED6}" destId="{F5977D90-0861-48EC-9390-EDEB827E9BD4}" srcOrd="0" destOrd="0" presId="urn:microsoft.com/office/officeart/2005/8/layout/vList2"/>
    <dgm:cxn modelId="{314C96F3-32E1-4300-8323-51090F5D3DCD}" srcId="{A983E40B-CE94-4AD3-AEDC-3A489FB264B9}" destId="{7C985A5B-8767-4D4B-B271-E34AC8812ED6}" srcOrd="1" destOrd="0" parTransId="{D0BEB778-A119-40B7-9800-FC6F4CBB7BE8}" sibTransId="{B20F6A07-F25A-41D6-85FE-F9092C1AC6C1}"/>
    <dgm:cxn modelId="{BACDEDFB-640B-46B8-BAAD-6D4B4B0831E4}" type="presOf" srcId="{A679D1E5-56DD-48B1-A3FF-666BFC4FEC24}" destId="{D216B8AA-68AA-48FE-9E85-C1F62DD64BF4}" srcOrd="0" destOrd="0" presId="urn:microsoft.com/office/officeart/2005/8/layout/vList2"/>
    <dgm:cxn modelId="{7F19B079-042A-4B3A-851E-ADE8EAB66DAC}" type="presParOf" srcId="{CE0D3EFB-8443-4B0B-9B2C-AF1BC7FD8435}" destId="{8BD628F6-7768-4A7E-9147-4C88B343D055}" srcOrd="0" destOrd="0" presId="urn:microsoft.com/office/officeart/2005/8/layout/vList2"/>
    <dgm:cxn modelId="{999499DE-4C5C-4F1D-955E-5F2DF2C62459}" type="presParOf" srcId="{CE0D3EFB-8443-4B0B-9B2C-AF1BC7FD8435}" destId="{B10F6F76-73C8-4FCB-9694-451ACAA570EA}" srcOrd="1" destOrd="0" presId="urn:microsoft.com/office/officeart/2005/8/layout/vList2"/>
    <dgm:cxn modelId="{B475C315-F618-46C2-8A81-C4150B78DFF2}" type="presParOf" srcId="{CE0D3EFB-8443-4B0B-9B2C-AF1BC7FD8435}" destId="{F5977D90-0861-48EC-9390-EDEB827E9BD4}" srcOrd="2" destOrd="0" presId="urn:microsoft.com/office/officeart/2005/8/layout/vList2"/>
    <dgm:cxn modelId="{DB434B21-98FE-4181-9300-13CCCB3BFD37}" type="presParOf" srcId="{CE0D3EFB-8443-4B0B-9B2C-AF1BC7FD8435}" destId="{43637B6E-2059-4824-8225-0F5352D48802}" srcOrd="3" destOrd="0" presId="urn:microsoft.com/office/officeart/2005/8/layout/vList2"/>
    <dgm:cxn modelId="{5052E8A5-1DC2-411D-B3B4-9D3C00491A1A}" type="presParOf" srcId="{CE0D3EFB-8443-4B0B-9B2C-AF1BC7FD8435}" destId="{717DE637-1BA7-4D8E-8244-C88A85E06012}" srcOrd="4" destOrd="0" presId="urn:microsoft.com/office/officeart/2005/8/layout/vList2"/>
    <dgm:cxn modelId="{254ACBEA-C18E-419C-B10C-4EF5E0E3F58D}" type="presParOf" srcId="{CE0D3EFB-8443-4B0B-9B2C-AF1BC7FD8435}" destId="{763B55F5-D78A-453A-B340-925C5493D6D7}" srcOrd="5" destOrd="0" presId="urn:microsoft.com/office/officeart/2005/8/layout/vList2"/>
    <dgm:cxn modelId="{86A1700D-DB42-4574-9D2A-19A18876B848}" type="presParOf" srcId="{CE0D3EFB-8443-4B0B-9B2C-AF1BC7FD8435}" destId="{D216B8AA-68AA-48FE-9E85-C1F62DD64BF4}" srcOrd="6" destOrd="0" presId="urn:microsoft.com/office/officeart/2005/8/layout/vList2"/>
    <dgm:cxn modelId="{7138A3D5-1EF3-4A20-858E-6469772267F9}" type="presParOf" srcId="{CE0D3EFB-8443-4B0B-9B2C-AF1BC7FD8435}" destId="{1B0CDE53-3A27-444C-9061-B39446D04083}" srcOrd="7" destOrd="0" presId="urn:microsoft.com/office/officeart/2005/8/layout/vList2"/>
    <dgm:cxn modelId="{D3CBAF95-0687-4360-9076-0A2310FDB856}" type="presParOf" srcId="{CE0D3EFB-8443-4B0B-9B2C-AF1BC7FD8435}" destId="{DE19ACEB-8846-4B78-8760-133D4B5F5003}" srcOrd="8" destOrd="0" presId="urn:microsoft.com/office/officeart/2005/8/layout/vList2"/>
    <dgm:cxn modelId="{43A96EFE-0D1C-4863-8D77-D911F3451C52}" type="presParOf" srcId="{CE0D3EFB-8443-4B0B-9B2C-AF1BC7FD8435}" destId="{B8D2274A-11D8-4E63-8E83-91D21D873CD7}" srcOrd="9" destOrd="0" presId="urn:microsoft.com/office/officeart/2005/8/layout/vList2"/>
    <dgm:cxn modelId="{38F92410-58F7-4430-BA02-FEA4A959658A}" type="presParOf" srcId="{CE0D3EFB-8443-4B0B-9B2C-AF1BC7FD8435}" destId="{03E8D9F9-1768-407B-A11E-C8B8E54A7B6D}" srcOrd="10" destOrd="0" presId="urn:microsoft.com/office/officeart/2005/8/layout/vList2"/>
    <dgm:cxn modelId="{83EF5B38-B9FD-4C58-87C7-FAFF4C982511}" type="presParOf" srcId="{CE0D3EFB-8443-4B0B-9B2C-AF1BC7FD8435}" destId="{E1E66F17-EECB-4ACC-95B7-FA9C5A877BDF}" srcOrd="11" destOrd="0" presId="urn:microsoft.com/office/officeart/2005/8/layout/vList2"/>
    <dgm:cxn modelId="{CD993285-67D8-4823-97B9-66688DC97C5B}" type="presParOf" srcId="{CE0D3EFB-8443-4B0B-9B2C-AF1BC7FD8435}" destId="{6E2BDF44-AFE5-458B-A998-889EF7BDB9CC}" srcOrd="1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C49B2C-2B6E-4439-9EFE-3D10F6670DD7}">
      <dsp:nvSpPr>
        <dsp:cNvPr id="0" name=""/>
        <dsp:cNvSpPr/>
      </dsp:nvSpPr>
      <dsp:spPr>
        <a:xfrm>
          <a:off x="0" y="28493"/>
          <a:ext cx="10515600" cy="71954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0" i="0" kern="1200" dirty="0"/>
            <a:t>Constitutional Amendment </a:t>
          </a:r>
          <a:r>
            <a:rPr lang="en-US" sz="3000" b="0" i="0" kern="1200" dirty="0">
              <a:solidFill>
                <a:schemeClr val="tx1"/>
              </a:solidFill>
            </a:rPr>
            <a:t>referred to ballot by the legislature</a:t>
          </a:r>
          <a:endParaRPr lang="en-US" sz="3000" kern="1200" dirty="0">
            <a:solidFill>
              <a:schemeClr val="tx1"/>
            </a:solidFill>
          </a:endParaRPr>
        </a:p>
      </dsp:txBody>
      <dsp:txXfrm>
        <a:off x="35125" y="63618"/>
        <a:ext cx="10445350" cy="649299"/>
      </dsp:txXfrm>
    </dsp:sp>
    <dsp:sp modelId="{A50C9309-2E5E-4EEF-AF8E-79D03FD2FB26}">
      <dsp:nvSpPr>
        <dsp:cNvPr id="0" name=""/>
        <dsp:cNvSpPr/>
      </dsp:nvSpPr>
      <dsp:spPr>
        <a:xfrm>
          <a:off x="0" y="834443"/>
          <a:ext cx="10515600" cy="71954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Req</a:t>
          </a:r>
          <a:r>
            <a:rPr lang="en-US" sz="3000" b="0" i="0" kern="1200"/>
            <a:t>uires partisan primary elections for all partisan offices</a:t>
          </a:r>
          <a:endParaRPr lang="en-US" sz="3000" kern="1200"/>
        </a:p>
      </dsp:txBody>
      <dsp:txXfrm>
        <a:off x="35125" y="869568"/>
        <a:ext cx="10445350" cy="649299"/>
      </dsp:txXfrm>
    </dsp:sp>
    <dsp:sp modelId="{27FA4CA4-21DE-40DC-BCD0-1273E03C55B3}">
      <dsp:nvSpPr>
        <dsp:cNvPr id="0" name=""/>
        <dsp:cNvSpPr/>
      </dsp:nvSpPr>
      <dsp:spPr>
        <a:xfrm>
          <a:off x="0" y="1640393"/>
          <a:ext cx="10515600" cy="71954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Prohibits open primaries</a:t>
          </a:r>
        </a:p>
      </dsp:txBody>
      <dsp:txXfrm>
        <a:off x="35125" y="1675518"/>
        <a:ext cx="10445350" cy="649299"/>
      </dsp:txXfrm>
    </dsp:sp>
    <dsp:sp modelId="{8E1E483B-4E30-40A7-934C-93A0393641EA}">
      <dsp:nvSpPr>
        <dsp:cNvPr id="0" name=""/>
        <dsp:cNvSpPr/>
      </dsp:nvSpPr>
      <dsp:spPr>
        <a:xfrm>
          <a:off x="0" y="2446343"/>
          <a:ext cx="10515600" cy="71954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S</a:t>
          </a:r>
          <a:r>
            <a:rPr lang="en-US" sz="3000" b="0" i="0" kern="1200"/>
            <a:t>upersedes (preempts) local charters &amp; ordinances</a:t>
          </a:r>
          <a:endParaRPr lang="en-US" sz="3000" kern="1200"/>
        </a:p>
      </dsp:txBody>
      <dsp:txXfrm>
        <a:off x="35125" y="2481468"/>
        <a:ext cx="10445350" cy="649299"/>
      </dsp:txXfrm>
    </dsp:sp>
    <dsp:sp modelId="{EA45670B-B286-4723-9413-3E6463E7A52C}">
      <dsp:nvSpPr>
        <dsp:cNvPr id="0" name=""/>
        <dsp:cNvSpPr/>
      </dsp:nvSpPr>
      <dsp:spPr>
        <a:xfrm>
          <a:off x="0" y="3252293"/>
          <a:ext cx="10515600" cy="71954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Designed to thwart the Arizona Eliminate Partisan Primaries Act</a:t>
          </a:r>
        </a:p>
      </dsp:txBody>
      <dsp:txXfrm>
        <a:off x="35125" y="3287418"/>
        <a:ext cx="10445350" cy="649299"/>
      </dsp:txXfrm>
    </dsp:sp>
    <dsp:sp modelId="{BCF1D411-14D9-4474-8EDF-4CF5C051E3A2}">
      <dsp:nvSpPr>
        <dsp:cNvPr id="0" name=""/>
        <dsp:cNvSpPr/>
      </dsp:nvSpPr>
      <dsp:spPr>
        <a:xfrm>
          <a:off x="0" y="4058243"/>
          <a:ext cx="10515600" cy="71954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err="1">
              <a:hlinkClick xmlns:r="http://schemas.openxmlformats.org/officeDocument/2006/relationships" r:id="rId1"/>
            </a:rPr>
            <a:t>AzPHA</a:t>
          </a:r>
          <a:r>
            <a:rPr lang="en-US" sz="3000" kern="1200" dirty="0">
              <a:hlinkClick xmlns:r="http://schemas.openxmlformats.org/officeDocument/2006/relationships" r:id="rId1"/>
            </a:rPr>
            <a:t> Argument Against Prop 133</a:t>
          </a:r>
          <a:endParaRPr lang="en-US" sz="3000" kern="1200" dirty="0"/>
        </a:p>
      </dsp:txBody>
      <dsp:txXfrm>
        <a:off x="35125" y="4093368"/>
        <a:ext cx="10445350" cy="64929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D628F6-7768-4A7E-9147-4C88B343D055}">
      <dsp:nvSpPr>
        <dsp:cNvPr id="0" name=""/>
        <dsp:cNvSpPr/>
      </dsp:nvSpPr>
      <dsp:spPr>
        <a:xfrm>
          <a:off x="0" y="638795"/>
          <a:ext cx="10515600" cy="75477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tx1"/>
              </a:solidFill>
            </a:rPr>
            <a:t>Referred to the ballot by the legislature</a:t>
          </a:r>
        </a:p>
      </dsp:txBody>
      <dsp:txXfrm>
        <a:off x="36845" y="675640"/>
        <a:ext cx="10441910" cy="681087"/>
      </dsp:txXfrm>
    </dsp:sp>
    <dsp:sp modelId="{FA217B73-70EC-42D8-98A1-0F8955930730}">
      <dsp:nvSpPr>
        <dsp:cNvPr id="0" name=""/>
        <dsp:cNvSpPr/>
      </dsp:nvSpPr>
      <dsp:spPr>
        <a:xfrm>
          <a:off x="0" y="1448293"/>
          <a:ext cx="10515600" cy="754777"/>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Requires state agencies to submit proposed rules to the legislature for review if they are estimated to increase state regulatory costs by more than $100,000 within 5 years after implementation</a:t>
          </a:r>
        </a:p>
      </dsp:txBody>
      <dsp:txXfrm>
        <a:off x="36845" y="1485138"/>
        <a:ext cx="10441910" cy="681087"/>
      </dsp:txXfrm>
    </dsp:sp>
    <dsp:sp modelId="{D216B8AA-68AA-48FE-9E85-C1F62DD64BF4}">
      <dsp:nvSpPr>
        <dsp:cNvPr id="0" name=""/>
        <dsp:cNvSpPr/>
      </dsp:nvSpPr>
      <dsp:spPr>
        <a:xfrm>
          <a:off x="0" y="2257791"/>
          <a:ext cx="10515600" cy="754777"/>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dirty="0"/>
            <a:t>Existing oversight ensures that any new regulations are carefully vetted and justified, balancing regulatory needs with public interests</a:t>
          </a:r>
          <a:endParaRPr lang="en-US" sz="1900" kern="1200" dirty="0"/>
        </a:p>
      </dsp:txBody>
      <dsp:txXfrm>
        <a:off x="36845" y="2294636"/>
        <a:ext cx="10441910" cy="681087"/>
      </dsp:txXfrm>
    </dsp:sp>
    <dsp:sp modelId="{DE19ACEB-8846-4B78-8760-133D4B5F5003}">
      <dsp:nvSpPr>
        <dsp:cNvPr id="0" name=""/>
        <dsp:cNvSpPr/>
      </dsp:nvSpPr>
      <dsp:spPr>
        <a:xfrm>
          <a:off x="0" y="3067288"/>
          <a:ext cx="10515600" cy="754777"/>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dirty="0"/>
            <a:t>Would stifle regulatory development crucial for maintaining and improving care standards in Arizona, especially in the most vulnerable sectors such as assisted living and nursing homes and the environment</a:t>
          </a:r>
          <a:endParaRPr lang="en-US" sz="1900" kern="1200" dirty="0"/>
        </a:p>
      </dsp:txBody>
      <dsp:txXfrm>
        <a:off x="36845" y="3104133"/>
        <a:ext cx="10441910" cy="681087"/>
      </dsp:txXfrm>
    </dsp:sp>
    <dsp:sp modelId="{03E8D9F9-1768-407B-A11E-C8B8E54A7B6D}">
      <dsp:nvSpPr>
        <dsp:cNvPr id="0" name=""/>
        <dsp:cNvSpPr/>
      </dsp:nvSpPr>
      <dsp:spPr>
        <a:xfrm>
          <a:off x="0" y="3865556"/>
          <a:ext cx="10515600" cy="75477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AZPHA Argument Opposing Prop xxx in Development</a:t>
          </a:r>
        </a:p>
      </dsp:txBody>
      <dsp:txXfrm>
        <a:off x="36845" y="3902401"/>
        <a:ext cx="10441910" cy="68108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D628F6-7768-4A7E-9147-4C88B343D055}">
      <dsp:nvSpPr>
        <dsp:cNvPr id="0" name=""/>
        <dsp:cNvSpPr/>
      </dsp:nvSpPr>
      <dsp:spPr>
        <a:xfrm>
          <a:off x="0" y="24027"/>
          <a:ext cx="10515600" cy="24979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Authorizes employers to pay tipped workers 25% less than the minimum wage if they can prove the employee still would make $2/</a:t>
          </a:r>
          <a:r>
            <a:rPr lang="en-US" sz="3500" kern="1200" dirty="0" err="1"/>
            <a:t>hr</a:t>
          </a:r>
          <a:r>
            <a:rPr lang="en-US" sz="3500" kern="1200" dirty="0"/>
            <a:t> more than the state minimum wage</a:t>
          </a:r>
        </a:p>
      </dsp:txBody>
      <dsp:txXfrm>
        <a:off x="121940" y="145967"/>
        <a:ext cx="10271720" cy="2254070"/>
      </dsp:txXfrm>
    </dsp:sp>
    <dsp:sp modelId="{DE19ACEB-8846-4B78-8760-133D4B5F5003}">
      <dsp:nvSpPr>
        <dsp:cNvPr id="0" name=""/>
        <dsp:cNvSpPr/>
      </dsp:nvSpPr>
      <dsp:spPr>
        <a:xfrm>
          <a:off x="0" y="2622777"/>
          <a:ext cx="10515600" cy="249795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Inappropriately Called the “Tipped Workers Protection Act”</a:t>
          </a:r>
        </a:p>
      </dsp:txBody>
      <dsp:txXfrm>
        <a:off x="121940" y="2744717"/>
        <a:ext cx="10271720" cy="225407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89AE2-9821-4540-A794-38E16228C97C}">
      <dsp:nvSpPr>
        <dsp:cNvPr id="0" name=""/>
        <dsp:cNvSpPr/>
      </dsp:nvSpPr>
      <dsp:spPr>
        <a:xfrm>
          <a:off x="0" y="59268"/>
          <a:ext cx="10515600" cy="119175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solidFill>
                <a:schemeClr val="tx1"/>
              </a:solidFill>
            </a:rPr>
            <a:t>Referred to the ballot by the legislature</a:t>
          </a:r>
        </a:p>
      </dsp:txBody>
      <dsp:txXfrm>
        <a:off x="58177" y="117445"/>
        <a:ext cx="10399246" cy="1075400"/>
      </dsp:txXfrm>
    </dsp:sp>
    <dsp:sp modelId="{8BD628F6-7768-4A7E-9147-4C88B343D055}">
      <dsp:nvSpPr>
        <dsp:cNvPr id="0" name=""/>
        <dsp:cNvSpPr/>
      </dsp:nvSpPr>
      <dsp:spPr>
        <a:xfrm>
          <a:off x="0" y="1337422"/>
          <a:ext cx="10515600" cy="1191754"/>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Allows people to challenge the constitutionality of proposed voter initiatives before the initiative is even on the ballot</a:t>
          </a:r>
        </a:p>
      </dsp:txBody>
      <dsp:txXfrm>
        <a:off x="58177" y="1395599"/>
        <a:ext cx="10399246" cy="1075400"/>
      </dsp:txXfrm>
    </dsp:sp>
    <dsp:sp modelId="{EB442E77-CE62-4EA5-96B8-17F53B919F65}">
      <dsp:nvSpPr>
        <dsp:cNvPr id="0" name=""/>
        <dsp:cNvSpPr/>
      </dsp:nvSpPr>
      <dsp:spPr>
        <a:xfrm>
          <a:off x="0" y="2615577"/>
          <a:ext cx="10515600" cy="1191754"/>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Challenges must happen at least 90 days before the election</a:t>
          </a:r>
        </a:p>
      </dsp:txBody>
      <dsp:txXfrm>
        <a:off x="58177" y="2673754"/>
        <a:ext cx="10399246" cy="1075400"/>
      </dsp:txXfrm>
    </dsp:sp>
    <dsp:sp modelId="{67681700-5749-454C-9B5A-2561D74B7506}">
      <dsp:nvSpPr>
        <dsp:cNvPr id="0" name=""/>
        <dsp:cNvSpPr/>
      </dsp:nvSpPr>
      <dsp:spPr>
        <a:xfrm>
          <a:off x="0" y="3893732"/>
          <a:ext cx="10515600" cy="119175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Organizers would need to raise funds not just to get signatures, but to also defend the initiative in court before the election</a:t>
          </a:r>
        </a:p>
      </dsp:txBody>
      <dsp:txXfrm>
        <a:off x="58177" y="3951909"/>
        <a:ext cx="10399246" cy="10754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D628F6-7768-4A7E-9147-4C88B343D055}">
      <dsp:nvSpPr>
        <dsp:cNvPr id="0" name=""/>
        <dsp:cNvSpPr/>
      </dsp:nvSpPr>
      <dsp:spPr>
        <a:xfrm>
          <a:off x="0" y="88314"/>
          <a:ext cx="10515600" cy="99837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Referred to the ballot by the legislature</a:t>
          </a:r>
        </a:p>
      </dsp:txBody>
      <dsp:txXfrm>
        <a:off x="48737" y="137051"/>
        <a:ext cx="10418126" cy="900901"/>
      </dsp:txXfrm>
    </dsp:sp>
    <dsp:sp modelId="{AF6196DD-10E0-4E10-92D4-C209F15F608D}">
      <dsp:nvSpPr>
        <dsp:cNvPr id="0" name=""/>
        <dsp:cNvSpPr/>
      </dsp:nvSpPr>
      <dsp:spPr>
        <a:xfrm>
          <a:off x="0" y="1138530"/>
          <a:ext cx="10515600" cy="998375"/>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Allows Supreme Court justices to hold office during ‘good behavior’ rather than standing for periodic voter retention;  Allows intermediate appellate court judges to hold office during good behavior, rather than for  the normal 6 years</a:t>
          </a:r>
        </a:p>
      </dsp:txBody>
      <dsp:txXfrm>
        <a:off x="48737" y="1187267"/>
        <a:ext cx="10418126" cy="900901"/>
      </dsp:txXfrm>
    </dsp:sp>
    <dsp:sp modelId="{C7772D36-1D69-4E03-ADDF-AB9CB3CF2010}">
      <dsp:nvSpPr>
        <dsp:cNvPr id="0" name=""/>
        <dsp:cNvSpPr/>
      </dsp:nvSpPr>
      <dsp:spPr>
        <a:xfrm>
          <a:off x="0" y="2188746"/>
          <a:ext cx="10515600" cy="99837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Allows superior court judges in counties with a population of at least 250,000 hold  office during good behavior, rather than for a regular term of four years</a:t>
          </a:r>
        </a:p>
      </dsp:txBody>
      <dsp:txXfrm>
        <a:off x="48737" y="2237483"/>
        <a:ext cx="10418126" cy="900901"/>
      </dsp:txXfrm>
    </dsp:sp>
    <dsp:sp modelId="{3F7B5D42-F9B4-417F-AA2F-6CFF7086B173}">
      <dsp:nvSpPr>
        <dsp:cNvPr id="0" name=""/>
        <dsp:cNvSpPr/>
      </dsp:nvSpPr>
      <dsp:spPr>
        <a:xfrm>
          <a:off x="0" y="3238961"/>
          <a:ext cx="10515600" cy="998375"/>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Defines ‘good behavior’ as the absence of a felony, crime of ‘dishonesty’, bankruptcy, or mortgage foreclosure</a:t>
          </a:r>
        </a:p>
      </dsp:txBody>
      <dsp:txXfrm>
        <a:off x="48737" y="3287698"/>
        <a:ext cx="10418126" cy="900901"/>
      </dsp:txXfrm>
    </dsp:sp>
    <dsp:sp modelId="{67681700-5749-454C-9B5A-2561D74B7506}">
      <dsp:nvSpPr>
        <dsp:cNvPr id="0" name=""/>
        <dsp:cNvSpPr/>
      </dsp:nvSpPr>
      <dsp:spPr>
        <a:xfrm>
          <a:off x="0" y="4289177"/>
          <a:ext cx="10515600" cy="99837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Retroactive to 2024 to protect two Supreme Court justices at risk for not being retained in 2024’s election</a:t>
          </a:r>
        </a:p>
      </dsp:txBody>
      <dsp:txXfrm>
        <a:off x="48737" y="4337914"/>
        <a:ext cx="10418126" cy="9009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94F019-9820-4766-8BAC-ED9BF18B010F}">
      <dsp:nvSpPr>
        <dsp:cNvPr id="0" name=""/>
        <dsp:cNvSpPr/>
      </dsp:nvSpPr>
      <dsp:spPr>
        <a:xfrm>
          <a:off x="0" y="661733"/>
          <a:ext cx="10515600" cy="52767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dirty="0"/>
            <a:t>Constitutional amendment </a:t>
          </a:r>
          <a:r>
            <a:rPr lang="en-US" sz="2200" b="0" i="0" kern="1200" dirty="0">
              <a:solidFill>
                <a:schemeClr val="tx1"/>
              </a:solidFill>
            </a:rPr>
            <a:t>referred to the ballot by the legislature</a:t>
          </a:r>
          <a:endParaRPr lang="en-US" sz="2200" kern="1200" dirty="0">
            <a:solidFill>
              <a:schemeClr val="tx1"/>
            </a:solidFill>
          </a:endParaRPr>
        </a:p>
      </dsp:txBody>
      <dsp:txXfrm>
        <a:off x="25759" y="687492"/>
        <a:ext cx="10464082" cy="476152"/>
      </dsp:txXfrm>
    </dsp:sp>
    <dsp:sp modelId="{26FB15F9-67D6-4989-A66C-0C174D325556}">
      <dsp:nvSpPr>
        <dsp:cNvPr id="0" name=""/>
        <dsp:cNvSpPr/>
      </dsp:nvSpPr>
      <dsp:spPr>
        <a:xfrm>
          <a:off x="0" y="1252763"/>
          <a:ext cx="10515600" cy="52767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Voter initiatives would need to proportionately collect signatures EACH of Arizona’s 30 LD’s</a:t>
          </a:r>
        </a:p>
      </dsp:txBody>
      <dsp:txXfrm>
        <a:off x="25759" y="1278522"/>
        <a:ext cx="10464082" cy="476152"/>
      </dsp:txXfrm>
    </dsp:sp>
    <dsp:sp modelId="{0D0ADDD1-F2E0-4BBB-AF5C-B8F304694372}">
      <dsp:nvSpPr>
        <dsp:cNvPr id="0" name=""/>
        <dsp:cNvSpPr/>
      </dsp:nvSpPr>
      <dsp:spPr>
        <a:xfrm>
          <a:off x="0" y="1843793"/>
          <a:ext cx="10515600" cy="52767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Opponents could target a single district by thwarting local signature gathering</a:t>
          </a:r>
        </a:p>
      </dsp:txBody>
      <dsp:txXfrm>
        <a:off x="25759" y="1869552"/>
        <a:ext cx="10464082" cy="476152"/>
      </dsp:txXfrm>
    </dsp:sp>
    <dsp:sp modelId="{3799B184-28EC-4EC4-9637-900836237EC0}">
      <dsp:nvSpPr>
        <dsp:cNvPr id="0" name=""/>
        <dsp:cNvSpPr/>
      </dsp:nvSpPr>
      <dsp:spPr>
        <a:xfrm>
          <a:off x="0" y="2434823"/>
          <a:ext cx="10515600" cy="52767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A single legislative district would have veto power over the rest of the state</a:t>
          </a:r>
        </a:p>
      </dsp:txBody>
      <dsp:txXfrm>
        <a:off x="25759" y="2460582"/>
        <a:ext cx="10464082" cy="476152"/>
      </dsp:txXfrm>
    </dsp:sp>
    <dsp:sp modelId="{4D604EA4-2CDB-44E1-942C-A2058B46130A}">
      <dsp:nvSpPr>
        <dsp:cNvPr id="0" name=""/>
        <dsp:cNvSpPr/>
      </dsp:nvSpPr>
      <dsp:spPr>
        <a:xfrm>
          <a:off x="0" y="3025853"/>
          <a:ext cx="10515600" cy="52767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dirty="0"/>
            <a:t>Future voter initiatives designed to address public health threats will be MUCH harder</a:t>
          </a:r>
          <a:endParaRPr lang="en-US" sz="2200" kern="1200" dirty="0"/>
        </a:p>
      </dsp:txBody>
      <dsp:txXfrm>
        <a:off x="25759" y="3051612"/>
        <a:ext cx="10464082" cy="476152"/>
      </dsp:txXfrm>
    </dsp:sp>
    <dsp:sp modelId="{B885C65C-290D-4D57-B876-A8F5FD99D43F}">
      <dsp:nvSpPr>
        <dsp:cNvPr id="0" name=""/>
        <dsp:cNvSpPr/>
      </dsp:nvSpPr>
      <dsp:spPr>
        <a:xfrm>
          <a:off x="0" y="3616883"/>
          <a:ext cx="10515600" cy="52767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err="1">
              <a:hlinkClick xmlns:r="http://schemas.openxmlformats.org/officeDocument/2006/relationships" r:id="rId1"/>
            </a:rPr>
            <a:t>AzPHA</a:t>
          </a:r>
          <a:r>
            <a:rPr lang="en-US" sz="2200" kern="1200" dirty="0">
              <a:hlinkClick xmlns:r="http://schemas.openxmlformats.org/officeDocument/2006/relationships" r:id="rId1"/>
            </a:rPr>
            <a:t> Argument Against Prop 134</a:t>
          </a:r>
          <a:endParaRPr lang="en-US" sz="2200" kern="1200" dirty="0"/>
        </a:p>
      </dsp:txBody>
      <dsp:txXfrm>
        <a:off x="25759" y="3642642"/>
        <a:ext cx="10464082" cy="4761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632D0D-EBEF-467C-95F1-56758F7ABA3D}">
      <dsp:nvSpPr>
        <dsp:cNvPr id="0" name=""/>
        <dsp:cNvSpPr/>
      </dsp:nvSpPr>
      <dsp:spPr>
        <a:xfrm>
          <a:off x="0" y="76467"/>
          <a:ext cx="10515600" cy="87395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dirty="0">
              <a:solidFill>
                <a:schemeClr val="tx1"/>
              </a:solidFill>
            </a:rPr>
            <a:t>Referred to the ballot by the Legislature</a:t>
          </a:r>
          <a:endParaRPr lang="en-US" sz="2200" kern="1200" dirty="0">
            <a:solidFill>
              <a:schemeClr val="tx1"/>
            </a:solidFill>
          </a:endParaRPr>
        </a:p>
      </dsp:txBody>
      <dsp:txXfrm>
        <a:off x="42663" y="119130"/>
        <a:ext cx="10430274" cy="788627"/>
      </dsp:txXfrm>
    </dsp:sp>
    <dsp:sp modelId="{0A24AAA0-9133-4C6E-A755-A7D34153548C}">
      <dsp:nvSpPr>
        <dsp:cNvPr id="0" name=""/>
        <dsp:cNvSpPr/>
      </dsp:nvSpPr>
      <dsp:spPr>
        <a:xfrm>
          <a:off x="0" y="1013780"/>
          <a:ext cx="10515600" cy="873953"/>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a:t>Ends governor declared states of emergency after 30 days unless the legislature extends the emergency (in 30-day increments)</a:t>
          </a:r>
          <a:endParaRPr lang="en-US" sz="2200" kern="1200"/>
        </a:p>
      </dsp:txBody>
      <dsp:txXfrm>
        <a:off x="42663" y="1056443"/>
        <a:ext cx="10430274" cy="788627"/>
      </dsp:txXfrm>
    </dsp:sp>
    <dsp:sp modelId="{35DCA710-BABD-4685-85FD-6398AF4419C0}">
      <dsp:nvSpPr>
        <dsp:cNvPr id="0" name=""/>
        <dsp:cNvSpPr/>
      </dsp:nvSpPr>
      <dsp:spPr>
        <a:xfrm>
          <a:off x="0" y="1951094"/>
          <a:ext cx="10515600" cy="873953"/>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a:t>Emergencies related to floods and fires are exempt</a:t>
          </a:r>
          <a:endParaRPr lang="en-US" sz="2200" kern="1200"/>
        </a:p>
      </dsp:txBody>
      <dsp:txXfrm>
        <a:off x="42663" y="1993757"/>
        <a:ext cx="10430274" cy="788627"/>
      </dsp:txXfrm>
    </dsp:sp>
    <dsp:sp modelId="{8D8C75AB-4DF6-4A7F-8EA7-ECB8524C286E}">
      <dsp:nvSpPr>
        <dsp:cNvPr id="0" name=""/>
        <dsp:cNvSpPr/>
      </dsp:nvSpPr>
      <dsp:spPr>
        <a:xfrm>
          <a:off x="0" y="2888407"/>
          <a:ext cx="10515600" cy="873953"/>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dirty="0"/>
            <a:t>If approved, this ballot referral would severely restrict a  future governor’s ability to save lives during a public health emergency</a:t>
          </a:r>
          <a:endParaRPr lang="en-US" sz="2200" kern="1200" dirty="0"/>
        </a:p>
      </dsp:txBody>
      <dsp:txXfrm>
        <a:off x="42663" y="2931070"/>
        <a:ext cx="10430274" cy="788627"/>
      </dsp:txXfrm>
    </dsp:sp>
    <dsp:sp modelId="{EF1A8166-2B28-4B00-8EFD-1E20A58831CF}">
      <dsp:nvSpPr>
        <dsp:cNvPr id="0" name=""/>
        <dsp:cNvSpPr/>
      </dsp:nvSpPr>
      <dsp:spPr>
        <a:xfrm>
          <a:off x="0" y="3814668"/>
          <a:ext cx="10515600" cy="873953"/>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err="1">
              <a:hlinkClick xmlns:r="http://schemas.openxmlformats.org/officeDocument/2006/relationships" r:id="rId1"/>
            </a:rPr>
            <a:t>AzPHA</a:t>
          </a:r>
          <a:r>
            <a:rPr lang="en-US" sz="2200" kern="1200" dirty="0">
              <a:hlinkClick xmlns:r="http://schemas.openxmlformats.org/officeDocument/2006/relationships" r:id="rId1"/>
            </a:rPr>
            <a:t> Argument Against Prop 135</a:t>
          </a:r>
          <a:endParaRPr lang="en-US" sz="2200" kern="1200" dirty="0"/>
        </a:p>
      </dsp:txBody>
      <dsp:txXfrm>
        <a:off x="42663" y="3857331"/>
        <a:ext cx="10430274" cy="7886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E6D2A-8419-4E98-91F5-0DAFCCD0DCE5}">
      <dsp:nvSpPr>
        <dsp:cNvPr id="0" name=""/>
        <dsp:cNvSpPr/>
      </dsp:nvSpPr>
      <dsp:spPr>
        <a:xfrm>
          <a:off x="0" y="156"/>
          <a:ext cx="10515600" cy="84104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dirty="0"/>
            <a:t>Would charge a $20 excise tax on all criminal conviction cases</a:t>
          </a:r>
          <a:endParaRPr lang="en-US" sz="2800" kern="1200" dirty="0"/>
        </a:p>
      </dsp:txBody>
      <dsp:txXfrm>
        <a:off x="41056" y="41212"/>
        <a:ext cx="10433488" cy="758931"/>
      </dsp:txXfrm>
    </dsp:sp>
    <dsp:sp modelId="{2C99F9F6-C7EC-4BEE-96A0-CDC75911EEEE}">
      <dsp:nvSpPr>
        <dsp:cNvPr id="0" name=""/>
        <dsp:cNvSpPr/>
      </dsp:nvSpPr>
      <dsp:spPr>
        <a:xfrm>
          <a:off x="0" y="852182"/>
          <a:ext cx="10515600" cy="841043"/>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P</a:t>
          </a:r>
          <a:r>
            <a:rPr lang="en-US" sz="2800" b="0" i="0" kern="1200" dirty="0"/>
            <a:t>roceeds going to any law enforcement officer's family who dies on the job</a:t>
          </a:r>
          <a:endParaRPr lang="en-US" sz="2800" kern="1200" dirty="0"/>
        </a:p>
      </dsp:txBody>
      <dsp:txXfrm>
        <a:off x="41056" y="893238"/>
        <a:ext cx="10433488" cy="758931"/>
      </dsp:txXfrm>
    </dsp:sp>
    <dsp:sp modelId="{84BF3D57-0512-41AB-BF93-CD02F08C571B}">
      <dsp:nvSpPr>
        <dsp:cNvPr id="0" name=""/>
        <dsp:cNvSpPr/>
      </dsp:nvSpPr>
      <dsp:spPr>
        <a:xfrm>
          <a:off x="0" y="1704208"/>
          <a:ext cx="10515600" cy="841043"/>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tx1"/>
              </a:solidFill>
            </a:rPr>
            <a:t>Referred to the ballot by the legislature</a:t>
          </a:r>
        </a:p>
      </dsp:txBody>
      <dsp:txXfrm>
        <a:off x="41056" y="1745264"/>
        <a:ext cx="10433488" cy="7589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FDC17C-E3FD-4F88-871E-768D51FF975A}">
      <dsp:nvSpPr>
        <dsp:cNvPr id="0" name=""/>
        <dsp:cNvSpPr/>
      </dsp:nvSpPr>
      <dsp:spPr>
        <a:xfrm>
          <a:off x="0" y="531"/>
          <a:ext cx="10515600" cy="124293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E0FA09-1EC4-4FF5-A7D6-A2C3EAC733D8}">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3D5381-D180-46AC-9D80-08703EFBE100}">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b="0" i="0" kern="1200"/>
            <a:t>Allows property owners to avoid some or all their property taxes if their city doesn't enforce ordinances regarding camping, loitering, obstructing roads, panhandling, public urination, public consumption of booze or illegal substances</a:t>
          </a:r>
          <a:endParaRPr lang="en-US" sz="2100" kern="1200"/>
        </a:p>
      </dsp:txBody>
      <dsp:txXfrm>
        <a:off x="1435590" y="531"/>
        <a:ext cx="9080009" cy="1242935"/>
      </dsp:txXfrm>
    </dsp:sp>
    <dsp:sp modelId="{1495D3D8-9150-4943-8A33-1484FFB361E5}">
      <dsp:nvSpPr>
        <dsp:cNvPr id="0" name=""/>
        <dsp:cNvSpPr/>
      </dsp:nvSpPr>
      <dsp:spPr>
        <a:xfrm>
          <a:off x="0" y="1554201"/>
          <a:ext cx="10515600" cy="1242935"/>
        </a:xfrm>
        <a:prstGeom prst="roundRect">
          <a:avLst>
            <a:gd name="adj" fmla="val 10000"/>
          </a:avLst>
        </a:prstGeom>
        <a:solidFill>
          <a:schemeClr val="accent2">
            <a:hueOff val="-727682"/>
            <a:satOff val="-41964"/>
            <a:lumOff val="4314"/>
            <a:alphaOff val="0"/>
          </a:schemeClr>
        </a:solidFill>
        <a:ln>
          <a:noFill/>
        </a:ln>
        <a:effectLst/>
      </dsp:spPr>
      <dsp:style>
        <a:lnRef idx="0">
          <a:scrgbClr r="0" g="0" b="0"/>
        </a:lnRef>
        <a:fillRef idx="1">
          <a:scrgbClr r="0" g="0" b="0"/>
        </a:fillRef>
        <a:effectRef idx="0">
          <a:scrgbClr r="0" g="0" b="0"/>
        </a:effectRef>
        <a:fontRef idx="minor"/>
      </dsp:style>
    </dsp:sp>
    <dsp:sp modelId="{360FE68E-B60D-47BD-BF30-AF27DF7FF97C}">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947FC2-7A81-4A86-B021-C74FF7B4F069}">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dirty="0"/>
            <a:t>Applicants for tax relief would need to establish their expenses</a:t>
          </a:r>
        </a:p>
      </dsp:txBody>
      <dsp:txXfrm>
        <a:off x="1435590" y="1554201"/>
        <a:ext cx="9080009" cy="1242935"/>
      </dsp:txXfrm>
    </dsp:sp>
    <dsp:sp modelId="{73E1F663-740D-4EA9-B780-CAF4B6824A8B}">
      <dsp:nvSpPr>
        <dsp:cNvPr id="0" name=""/>
        <dsp:cNvSpPr/>
      </dsp:nvSpPr>
      <dsp:spPr>
        <a:xfrm>
          <a:off x="0" y="3107870"/>
          <a:ext cx="10515600" cy="1242935"/>
        </a:xfrm>
        <a:prstGeom prst="roundRect">
          <a:avLst>
            <a:gd name="adj" fmla="val 1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dsp:style>
    </dsp:sp>
    <dsp:sp modelId="{9F7EB139-D960-4630-8AD2-FDAA2B98D974}">
      <dsp:nvSpPr>
        <dsp:cNvPr id="0" name=""/>
        <dsp:cNvSpPr/>
      </dsp:nvSpPr>
      <dsp:spPr>
        <a:xfrm>
          <a:off x="375988" y="3387531"/>
          <a:ext cx="683614" cy="683614"/>
        </a:xfrm>
        <a:prstGeom prst="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908EC5-66D4-4C75-9DA5-B5314EDE2937}">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dirty="0">
              <a:solidFill>
                <a:schemeClr val="tx1"/>
              </a:solidFill>
            </a:rPr>
            <a:t>Referred to the ballot by the legislature</a:t>
          </a:r>
        </a:p>
      </dsp:txBody>
      <dsp:txXfrm>
        <a:off x="1435590" y="3107870"/>
        <a:ext cx="9080009" cy="12429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DB95C-6039-477E-A17A-F4BCAABAD448}">
      <dsp:nvSpPr>
        <dsp:cNvPr id="0" name=""/>
        <dsp:cNvSpPr/>
      </dsp:nvSpPr>
      <dsp:spPr>
        <a:xfrm>
          <a:off x="0" y="30684"/>
          <a:ext cx="10515600" cy="1193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0" i="0" kern="1200" dirty="0"/>
            <a:t>Makes a sentencing requirement of life in prison for convictions of child sex trafficking </a:t>
          </a:r>
          <a:endParaRPr lang="en-US" sz="3000" kern="1200" dirty="0"/>
        </a:p>
      </dsp:txBody>
      <dsp:txXfrm>
        <a:off x="58257" y="88941"/>
        <a:ext cx="10399086" cy="1076886"/>
      </dsp:txXfrm>
    </dsp:sp>
    <dsp:sp modelId="{4AF63D36-351B-4070-A1B6-2C72A22366EE}">
      <dsp:nvSpPr>
        <dsp:cNvPr id="0" name=""/>
        <dsp:cNvSpPr/>
      </dsp:nvSpPr>
      <dsp:spPr>
        <a:xfrm>
          <a:off x="0" y="1288952"/>
          <a:ext cx="10515600" cy="1193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Removes judicial discretion </a:t>
          </a:r>
        </a:p>
      </dsp:txBody>
      <dsp:txXfrm>
        <a:off x="58257" y="1347209"/>
        <a:ext cx="10399086" cy="1076886"/>
      </dsp:txXfrm>
    </dsp:sp>
    <dsp:sp modelId="{4782F60F-386F-43C6-9DBA-EBB768F892B6}">
      <dsp:nvSpPr>
        <dsp:cNvPr id="0" name=""/>
        <dsp:cNvSpPr/>
      </dsp:nvSpPr>
      <dsp:spPr>
        <a:xfrm>
          <a:off x="0" y="2568752"/>
          <a:ext cx="10515600" cy="1193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solidFill>
                <a:schemeClr val="tx1"/>
              </a:solidFill>
            </a:rPr>
            <a:t>Referred to the ballot by the legislature</a:t>
          </a:r>
        </a:p>
      </dsp:txBody>
      <dsp:txXfrm>
        <a:off x="58257" y="2627009"/>
        <a:ext cx="10399086" cy="10768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09F986-7248-4B3E-AC4A-618916C75103}">
      <dsp:nvSpPr>
        <dsp:cNvPr id="0" name=""/>
        <dsp:cNvSpPr/>
      </dsp:nvSpPr>
      <dsp:spPr>
        <a:xfrm>
          <a:off x="0" y="29795"/>
          <a:ext cx="10515600" cy="79450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Referred to the ballot by the legislature</a:t>
          </a:r>
        </a:p>
      </dsp:txBody>
      <dsp:txXfrm>
        <a:off x="38784" y="68579"/>
        <a:ext cx="10438032" cy="716935"/>
      </dsp:txXfrm>
    </dsp:sp>
    <dsp:sp modelId="{19523B0E-F5EE-4C2D-B728-025843A12422}">
      <dsp:nvSpPr>
        <dsp:cNvPr id="0" name=""/>
        <dsp:cNvSpPr/>
      </dsp:nvSpPr>
      <dsp:spPr>
        <a:xfrm>
          <a:off x="0" y="881898"/>
          <a:ext cx="10515600" cy="794503"/>
        </a:xfrm>
        <a:prstGeom prst="round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a:t>Gives police the authority to detain &amp; arrest persons they believe arrived in AZ from anywhere except a port of entry; unclear how officers would identify such persons</a:t>
          </a:r>
          <a:endParaRPr lang="en-US" sz="2000" kern="1200" dirty="0"/>
        </a:p>
      </dsp:txBody>
      <dsp:txXfrm>
        <a:off x="38784" y="920682"/>
        <a:ext cx="10438032" cy="716935"/>
      </dsp:txXfrm>
    </dsp:sp>
    <dsp:sp modelId="{83562102-38BC-4DFB-BB26-31B5B7F660FF}">
      <dsp:nvSpPr>
        <dsp:cNvPr id="0" name=""/>
        <dsp:cNvSpPr/>
      </dsp:nvSpPr>
      <dsp:spPr>
        <a:xfrm>
          <a:off x="0" y="1734001"/>
          <a:ext cx="10515600" cy="794503"/>
        </a:xfrm>
        <a:prstGeom prst="round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dirty="0"/>
            <a:t>No explicit limits on what actions local or state police could take to screen people for their immigration status except vague reference to ‘probable cause’</a:t>
          </a:r>
          <a:endParaRPr lang="en-US" sz="2000" kern="1200" dirty="0"/>
        </a:p>
      </dsp:txBody>
      <dsp:txXfrm>
        <a:off x="38784" y="1772785"/>
        <a:ext cx="10438032" cy="716935"/>
      </dsp:txXfrm>
    </dsp:sp>
    <dsp:sp modelId="{4C1DE3F1-743E-4EE6-AA93-138594F7D0AB}">
      <dsp:nvSpPr>
        <dsp:cNvPr id="0" name=""/>
        <dsp:cNvSpPr/>
      </dsp:nvSpPr>
      <dsp:spPr>
        <a:xfrm>
          <a:off x="0" y="2586105"/>
          <a:ext cx="10515600" cy="794503"/>
        </a:xfrm>
        <a:prstGeom prst="round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dirty="0"/>
            <a:t>Prohibits submitting false documents when applying for public benefits or employment</a:t>
          </a:r>
        </a:p>
      </dsp:txBody>
      <dsp:txXfrm>
        <a:off x="38784" y="2624889"/>
        <a:ext cx="10438032" cy="716935"/>
      </dsp:txXfrm>
    </dsp:sp>
    <dsp:sp modelId="{C9691F62-13BF-4461-A56E-FCA43A5F8D74}">
      <dsp:nvSpPr>
        <dsp:cNvPr id="0" name=""/>
        <dsp:cNvSpPr/>
      </dsp:nvSpPr>
      <dsp:spPr>
        <a:xfrm>
          <a:off x="0" y="3438208"/>
          <a:ext cx="10515600" cy="794503"/>
        </a:xfrm>
        <a:prstGeom prst="round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dirty="0"/>
            <a:t>Increases penalties for possession of Fentanyl (single subject violation?)</a:t>
          </a:r>
        </a:p>
      </dsp:txBody>
      <dsp:txXfrm>
        <a:off x="38784" y="3476992"/>
        <a:ext cx="10438032" cy="716935"/>
      </dsp:txXfrm>
    </dsp:sp>
    <dsp:sp modelId="{A47273C6-FF0C-4375-92E0-D084855EB829}">
      <dsp:nvSpPr>
        <dsp:cNvPr id="0" name=""/>
        <dsp:cNvSpPr/>
      </dsp:nvSpPr>
      <dsp:spPr>
        <a:xfrm>
          <a:off x="0" y="4290311"/>
          <a:ext cx="10515600" cy="794503"/>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dirty="0" err="1"/>
            <a:t>AzPHA</a:t>
          </a:r>
          <a:r>
            <a:rPr lang="en-US" sz="2000" b="0" i="0" kern="1200" dirty="0"/>
            <a:t> Argument opposing Prop xxx Under way</a:t>
          </a:r>
        </a:p>
      </dsp:txBody>
      <dsp:txXfrm>
        <a:off x="38784" y="4329095"/>
        <a:ext cx="10438032" cy="71693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FA0DD2-5593-42DD-8386-C60D5059952F}">
      <dsp:nvSpPr>
        <dsp:cNvPr id="0" name=""/>
        <dsp:cNvSpPr/>
      </dsp:nvSpPr>
      <dsp:spPr>
        <a:xfrm>
          <a:off x="0" y="77671"/>
          <a:ext cx="10515600" cy="111230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dirty="0">
              <a:solidFill>
                <a:schemeClr val="tx1"/>
              </a:solidFill>
            </a:rPr>
            <a:t>Voter Initiative – Constitutional Amendment</a:t>
          </a:r>
          <a:endParaRPr lang="en-US" sz="2800" kern="1200" dirty="0">
            <a:solidFill>
              <a:schemeClr val="tx1"/>
            </a:solidFill>
          </a:endParaRPr>
        </a:p>
      </dsp:txBody>
      <dsp:txXfrm>
        <a:off x="54298" y="131969"/>
        <a:ext cx="10407004" cy="1003708"/>
      </dsp:txXfrm>
    </dsp:sp>
    <dsp:sp modelId="{5D9338CA-E8E6-45DB-848F-32428F1E61E2}">
      <dsp:nvSpPr>
        <dsp:cNvPr id="0" name=""/>
        <dsp:cNvSpPr/>
      </dsp:nvSpPr>
      <dsp:spPr>
        <a:xfrm>
          <a:off x="0" y="1270615"/>
          <a:ext cx="10515600" cy="1112304"/>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Establishes a </a:t>
          </a:r>
          <a:r>
            <a:rPr lang="en-US" sz="2800" b="0" kern="1200"/>
            <a:t>fundamental right to abortion </a:t>
          </a:r>
          <a:r>
            <a:rPr lang="en-US" sz="2800" b="0" i="0" kern="1200"/>
            <a:t>before the point of fetal viability</a:t>
          </a:r>
          <a:endParaRPr lang="en-US" sz="2800" kern="1200"/>
        </a:p>
      </dsp:txBody>
      <dsp:txXfrm>
        <a:off x="54298" y="1324913"/>
        <a:ext cx="10407004" cy="1003708"/>
      </dsp:txXfrm>
    </dsp:sp>
    <dsp:sp modelId="{90E60523-FD31-4488-BBC5-D10D4B0DC69D}">
      <dsp:nvSpPr>
        <dsp:cNvPr id="0" name=""/>
        <dsp:cNvSpPr/>
      </dsp:nvSpPr>
      <dsp:spPr>
        <a:xfrm>
          <a:off x="0" y="2463560"/>
          <a:ext cx="10515600" cy="1112304"/>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dirty="0"/>
            <a:t>Constitutional amendment ensures future legislatures can’t further restrict abortion care w/o voter approval</a:t>
          </a:r>
          <a:endParaRPr lang="en-US" sz="2800" kern="1200" dirty="0"/>
        </a:p>
      </dsp:txBody>
      <dsp:txXfrm>
        <a:off x="54298" y="2517858"/>
        <a:ext cx="10407004" cy="1003708"/>
      </dsp:txXfrm>
    </dsp:sp>
    <dsp:sp modelId="{6207CC43-D402-4D07-9B0E-969DDFFA0FAF}">
      <dsp:nvSpPr>
        <dsp:cNvPr id="0" name=""/>
        <dsp:cNvSpPr/>
      </dsp:nvSpPr>
      <dsp:spPr>
        <a:xfrm>
          <a:off x="0" y="3656504"/>
          <a:ext cx="10515600" cy="1112304"/>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hlinkClick xmlns:r="http://schemas.openxmlformats.org/officeDocument/2006/relationships" r:id="rId1"/>
            </a:rPr>
            <a:t>AZPHA Argument For AZ Abortion Access Act</a:t>
          </a:r>
          <a:endParaRPr lang="en-US" sz="2800" kern="1200" dirty="0"/>
        </a:p>
      </dsp:txBody>
      <dsp:txXfrm>
        <a:off x="54298" y="3710802"/>
        <a:ext cx="10407004" cy="100370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D628F6-7768-4A7E-9147-4C88B343D055}">
      <dsp:nvSpPr>
        <dsp:cNvPr id="0" name=""/>
        <dsp:cNvSpPr/>
      </dsp:nvSpPr>
      <dsp:spPr>
        <a:xfrm>
          <a:off x="0" y="257689"/>
          <a:ext cx="10515600" cy="59962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solidFill>
                <a:schemeClr val="tx1"/>
              </a:solidFill>
            </a:rPr>
            <a:t>V</a:t>
          </a:r>
          <a:r>
            <a:rPr lang="en-US" sz="2500" b="0" i="0" kern="1200" dirty="0">
              <a:solidFill>
                <a:schemeClr val="tx1"/>
              </a:solidFill>
            </a:rPr>
            <a:t>oter initiative constitutional amendment </a:t>
          </a:r>
          <a:r>
            <a:rPr lang="en-US" sz="2500" b="0" i="0" kern="1200" dirty="0"/>
            <a:t>eliminating partisan primaries</a:t>
          </a:r>
          <a:endParaRPr lang="en-US" sz="2500" kern="1200" dirty="0"/>
        </a:p>
      </dsp:txBody>
      <dsp:txXfrm>
        <a:off x="29271" y="286960"/>
        <a:ext cx="10457058" cy="541083"/>
      </dsp:txXfrm>
    </dsp:sp>
    <dsp:sp modelId="{F5977D90-0861-48EC-9390-EDEB827E9BD4}">
      <dsp:nvSpPr>
        <dsp:cNvPr id="0" name=""/>
        <dsp:cNvSpPr/>
      </dsp:nvSpPr>
      <dsp:spPr>
        <a:xfrm>
          <a:off x="0" y="929314"/>
          <a:ext cx="10515600" cy="599625"/>
        </a:xfrm>
        <a:prstGeom prst="roundRec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Single open primaries lets voters pick </a:t>
          </a:r>
          <a:r>
            <a:rPr lang="en-US" sz="2500" b="0" i="0" kern="1200" dirty="0"/>
            <a:t>candidates regardless of party affiliation</a:t>
          </a:r>
          <a:endParaRPr lang="en-US" sz="2500" kern="1200" dirty="0"/>
        </a:p>
      </dsp:txBody>
      <dsp:txXfrm>
        <a:off x="29271" y="958585"/>
        <a:ext cx="10457058" cy="541083"/>
      </dsp:txXfrm>
    </dsp:sp>
    <dsp:sp modelId="{717DE637-1BA7-4D8E-8244-C88A85E06012}">
      <dsp:nvSpPr>
        <dsp:cNvPr id="0" name=""/>
        <dsp:cNvSpPr/>
      </dsp:nvSpPr>
      <dsp:spPr>
        <a:xfrm>
          <a:off x="0" y="1600939"/>
          <a:ext cx="10515600" cy="599625"/>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Top vote getters would be on general election ballot</a:t>
          </a:r>
        </a:p>
      </dsp:txBody>
      <dsp:txXfrm>
        <a:off x="29271" y="1630210"/>
        <a:ext cx="10457058" cy="541083"/>
      </dsp:txXfrm>
    </dsp:sp>
    <dsp:sp modelId="{D216B8AA-68AA-48FE-9E85-C1F62DD64BF4}">
      <dsp:nvSpPr>
        <dsp:cNvPr id="0" name=""/>
        <dsp:cNvSpPr/>
      </dsp:nvSpPr>
      <dsp:spPr>
        <a:xfrm>
          <a:off x="0" y="2272564"/>
          <a:ext cx="10515600" cy="59962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Makes general election races more competitive</a:t>
          </a:r>
        </a:p>
      </dsp:txBody>
      <dsp:txXfrm>
        <a:off x="29271" y="2301835"/>
        <a:ext cx="10457058" cy="541083"/>
      </dsp:txXfrm>
    </dsp:sp>
    <dsp:sp modelId="{DE19ACEB-8846-4B78-8760-133D4B5F5003}">
      <dsp:nvSpPr>
        <dsp:cNvPr id="0" name=""/>
        <dsp:cNvSpPr/>
      </dsp:nvSpPr>
      <dsp:spPr>
        <a:xfrm>
          <a:off x="0" y="2944189"/>
          <a:ext cx="10515600" cy="599625"/>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Gives independent &amp; moderate voters more of a voice</a:t>
          </a:r>
        </a:p>
      </dsp:txBody>
      <dsp:txXfrm>
        <a:off x="29271" y="2973460"/>
        <a:ext cx="10457058" cy="541083"/>
      </dsp:txXfrm>
    </dsp:sp>
    <dsp:sp modelId="{03E8D9F9-1768-407B-A11E-C8B8E54A7B6D}">
      <dsp:nvSpPr>
        <dsp:cNvPr id="0" name=""/>
        <dsp:cNvSpPr/>
      </dsp:nvSpPr>
      <dsp:spPr>
        <a:xfrm>
          <a:off x="0" y="3615815"/>
          <a:ext cx="10515600" cy="599625"/>
        </a:xfrm>
        <a:prstGeom prst="roundRec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Makes candidates accountable to more voters</a:t>
          </a:r>
        </a:p>
      </dsp:txBody>
      <dsp:txXfrm>
        <a:off x="29271" y="3645086"/>
        <a:ext cx="10457058" cy="541083"/>
      </dsp:txXfrm>
    </dsp:sp>
    <dsp:sp modelId="{6E2BDF44-AFE5-458B-A998-889EF7BDB9CC}">
      <dsp:nvSpPr>
        <dsp:cNvPr id="0" name=""/>
        <dsp:cNvSpPr/>
      </dsp:nvSpPr>
      <dsp:spPr>
        <a:xfrm>
          <a:off x="0" y="4287440"/>
          <a:ext cx="10515600" cy="59962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err="1">
              <a:hlinkClick xmlns:r="http://schemas.openxmlformats.org/officeDocument/2006/relationships" r:id="rId1"/>
            </a:rPr>
            <a:t>AzPHA</a:t>
          </a:r>
          <a:r>
            <a:rPr lang="en-US" sz="2500" kern="1200" dirty="0">
              <a:hlinkClick xmlns:r="http://schemas.openxmlformats.org/officeDocument/2006/relationships" r:id="rId1"/>
            </a:rPr>
            <a:t> Argument For Eliminating Partisan Primaries</a:t>
          </a:r>
          <a:endParaRPr lang="en-US" sz="2500" kern="1200" dirty="0"/>
        </a:p>
      </dsp:txBody>
      <dsp:txXfrm>
        <a:off x="29271" y="4316711"/>
        <a:ext cx="10457058" cy="54108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965B5F-9386-49CE-8051-B19A8B079B65}" type="datetimeFigureOut">
              <a:rPr lang="en-US" smtClean="0"/>
              <a:t>6/21/2024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D51FA1-1AAD-4E5A-A9FA-B046E4A223EC}" type="slidenum">
              <a:rPr lang="en-US" smtClean="0"/>
              <a:t>‹#›</a:t>
            </a:fld>
            <a:endParaRPr lang="en-US"/>
          </a:p>
        </p:txBody>
      </p:sp>
    </p:spTree>
    <p:extLst>
      <p:ext uri="{BB962C8B-B14F-4D97-AF65-F5344CB8AC3E}">
        <p14:creationId xmlns:p14="http://schemas.microsoft.com/office/powerpoint/2010/main" val="3516192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CBCED-6097-CAAA-C9AA-0811197501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7D9D61-6576-6E0E-D961-23DF48AFF3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6ACB29-CABA-3603-16E3-B63208D7DB81}"/>
              </a:ext>
            </a:extLst>
          </p:cNvPr>
          <p:cNvSpPr>
            <a:spLocks noGrp="1"/>
          </p:cNvSpPr>
          <p:nvPr>
            <p:ph type="dt" sz="half" idx="10"/>
          </p:nvPr>
        </p:nvSpPr>
        <p:spPr/>
        <p:txBody>
          <a:bodyPr/>
          <a:lstStyle/>
          <a:p>
            <a:fld id="{E26187B4-9407-41B8-BA50-6C52F6C78240}" type="datetimeFigureOut">
              <a:rPr lang="en-US" smtClean="0"/>
              <a:t>6/21/2024</a:t>
            </a:fld>
            <a:endParaRPr lang="en-US"/>
          </a:p>
        </p:txBody>
      </p:sp>
      <p:sp>
        <p:nvSpPr>
          <p:cNvPr id="5" name="Footer Placeholder 4">
            <a:extLst>
              <a:ext uri="{FF2B5EF4-FFF2-40B4-BE49-F238E27FC236}">
                <a16:creationId xmlns:a16="http://schemas.microsoft.com/office/drawing/2014/main" id="{3699D0B9-6CF1-E2B4-93FB-42D441568D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94340A-7652-510C-AB8F-9CC37467865E}"/>
              </a:ext>
            </a:extLst>
          </p:cNvPr>
          <p:cNvSpPr>
            <a:spLocks noGrp="1"/>
          </p:cNvSpPr>
          <p:nvPr>
            <p:ph type="sldNum" sz="quarter" idx="12"/>
          </p:nvPr>
        </p:nvSpPr>
        <p:spPr/>
        <p:txBody>
          <a:bodyPr/>
          <a:lstStyle/>
          <a:p>
            <a:fld id="{45379603-6554-4E73-8169-61D923524E79}" type="slidenum">
              <a:rPr lang="en-US" smtClean="0"/>
              <a:t>‹#›</a:t>
            </a:fld>
            <a:endParaRPr lang="en-US"/>
          </a:p>
        </p:txBody>
      </p:sp>
    </p:spTree>
    <p:extLst>
      <p:ext uri="{BB962C8B-B14F-4D97-AF65-F5344CB8AC3E}">
        <p14:creationId xmlns:p14="http://schemas.microsoft.com/office/powerpoint/2010/main" val="4124031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96A5B-F992-D1C6-E070-66D85A6633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7568719-4689-5EA3-34A1-36C00154D3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050441-7F9B-2235-9943-1EA0E33DC467}"/>
              </a:ext>
            </a:extLst>
          </p:cNvPr>
          <p:cNvSpPr>
            <a:spLocks noGrp="1"/>
          </p:cNvSpPr>
          <p:nvPr>
            <p:ph type="dt" sz="half" idx="10"/>
          </p:nvPr>
        </p:nvSpPr>
        <p:spPr/>
        <p:txBody>
          <a:bodyPr/>
          <a:lstStyle/>
          <a:p>
            <a:fld id="{E26187B4-9407-41B8-BA50-6C52F6C78240}" type="datetimeFigureOut">
              <a:rPr lang="en-US" smtClean="0"/>
              <a:t>6/21/2024</a:t>
            </a:fld>
            <a:endParaRPr lang="en-US"/>
          </a:p>
        </p:txBody>
      </p:sp>
      <p:sp>
        <p:nvSpPr>
          <p:cNvPr id="5" name="Footer Placeholder 4">
            <a:extLst>
              <a:ext uri="{FF2B5EF4-FFF2-40B4-BE49-F238E27FC236}">
                <a16:creationId xmlns:a16="http://schemas.microsoft.com/office/drawing/2014/main" id="{1BF3F8DC-8CA6-95DC-50A6-6DD91A2ADA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F3BDA5-01EB-6B19-DCE1-D1FE262BC509}"/>
              </a:ext>
            </a:extLst>
          </p:cNvPr>
          <p:cNvSpPr>
            <a:spLocks noGrp="1"/>
          </p:cNvSpPr>
          <p:nvPr>
            <p:ph type="sldNum" sz="quarter" idx="12"/>
          </p:nvPr>
        </p:nvSpPr>
        <p:spPr/>
        <p:txBody>
          <a:bodyPr/>
          <a:lstStyle/>
          <a:p>
            <a:fld id="{45379603-6554-4E73-8169-61D923524E79}" type="slidenum">
              <a:rPr lang="en-US" smtClean="0"/>
              <a:t>‹#›</a:t>
            </a:fld>
            <a:endParaRPr lang="en-US"/>
          </a:p>
        </p:txBody>
      </p:sp>
    </p:spTree>
    <p:extLst>
      <p:ext uri="{BB962C8B-B14F-4D97-AF65-F5344CB8AC3E}">
        <p14:creationId xmlns:p14="http://schemas.microsoft.com/office/powerpoint/2010/main" val="1205620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EFDD88-7690-AFA7-0CCC-7446998CA30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57234D-1D09-BBB2-016F-F34D720FB3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264AEE-1A51-4670-666A-5C7E93E42076}"/>
              </a:ext>
            </a:extLst>
          </p:cNvPr>
          <p:cNvSpPr>
            <a:spLocks noGrp="1"/>
          </p:cNvSpPr>
          <p:nvPr>
            <p:ph type="dt" sz="half" idx="10"/>
          </p:nvPr>
        </p:nvSpPr>
        <p:spPr/>
        <p:txBody>
          <a:bodyPr/>
          <a:lstStyle/>
          <a:p>
            <a:fld id="{E26187B4-9407-41B8-BA50-6C52F6C78240}" type="datetimeFigureOut">
              <a:rPr lang="en-US" smtClean="0"/>
              <a:t>6/21/2024</a:t>
            </a:fld>
            <a:endParaRPr lang="en-US"/>
          </a:p>
        </p:txBody>
      </p:sp>
      <p:sp>
        <p:nvSpPr>
          <p:cNvPr id="5" name="Footer Placeholder 4">
            <a:extLst>
              <a:ext uri="{FF2B5EF4-FFF2-40B4-BE49-F238E27FC236}">
                <a16:creationId xmlns:a16="http://schemas.microsoft.com/office/drawing/2014/main" id="{DC66DC2E-B170-7942-16B3-5C4C73F769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3D2E79-8160-DE6C-AAC0-3B3236DD6843}"/>
              </a:ext>
            </a:extLst>
          </p:cNvPr>
          <p:cNvSpPr>
            <a:spLocks noGrp="1"/>
          </p:cNvSpPr>
          <p:nvPr>
            <p:ph type="sldNum" sz="quarter" idx="12"/>
          </p:nvPr>
        </p:nvSpPr>
        <p:spPr/>
        <p:txBody>
          <a:bodyPr/>
          <a:lstStyle/>
          <a:p>
            <a:fld id="{45379603-6554-4E73-8169-61D923524E79}" type="slidenum">
              <a:rPr lang="en-US" smtClean="0"/>
              <a:t>‹#›</a:t>
            </a:fld>
            <a:endParaRPr lang="en-US"/>
          </a:p>
        </p:txBody>
      </p:sp>
    </p:spTree>
    <p:extLst>
      <p:ext uri="{BB962C8B-B14F-4D97-AF65-F5344CB8AC3E}">
        <p14:creationId xmlns:p14="http://schemas.microsoft.com/office/powerpoint/2010/main" val="1802885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4B883-3030-6DF2-A4CD-AAC87D04E9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E1907B-92A6-CEE9-D2EE-5BFBD572C4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09720E-5C85-D444-F737-B4710A733537}"/>
              </a:ext>
            </a:extLst>
          </p:cNvPr>
          <p:cNvSpPr>
            <a:spLocks noGrp="1"/>
          </p:cNvSpPr>
          <p:nvPr>
            <p:ph type="dt" sz="half" idx="10"/>
          </p:nvPr>
        </p:nvSpPr>
        <p:spPr/>
        <p:txBody>
          <a:bodyPr/>
          <a:lstStyle/>
          <a:p>
            <a:fld id="{E26187B4-9407-41B8-BA50-6C52F6C78240}" type="datetimeFigureOut">
              <a:rPr lang="en-US" smtClean="0"/>
              <a:t>6/21/2024</a:t>
            </a:fld>
            <a:endParaRPr lang="en-US"/>
          </a:p>
        </p:txBody>
      </p:sp>
      <p:sp>
        <p:nvSpPr>
          <p:cNvPr id="5" name="Footer Placeholder 4">
            <a:extLst>
              <a:ext uri="{FF2B5EF4-FFF2-40B4-BE49-F238E27FC236}">
                <a16:creationId xmlns:a16="http://schemas.microsoft.com/office/drawing/2014/main" id="{D2E70F23-2271-474D-A6A1-F9818E6B1D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5CB53A-1539-FFB2-1BC3-629EF0526210}"/>
              </a:ext>
            </a:extLst>
          </p:cNvPr>
          <p:cNvSpPr>
            <a:spLocks noGrp="1"/>
          </p:cNvSpPr>
          <p:nvPr>
            <p:ph type="sldNum" sz="quarter" idx="12"/>
          </p:nvPr>
        </p:nvSpPr>
        <p:spPr/>
        <p:txBody>
          <a:bodyPr/>
          <a:lstStyle/>
          <a:p>
            <a:fld id="{45379603-6554-4E73-8169-61D923524E79}" type="slidenum">
              <a:rPr lang="en-US" smtClean="0"/>
              <a:t>‹#›</a:t>
            </a:fld>
            <a:endParaRPr lang="en-US"/>
          </a:p>
        </p:txBody>
      </p:sp>
    </p:spTree>
    <p:extLst>
      <p:ext uri="{BB962C8B-B14F-4D97-AF65-F5344CB8AC3E}">
        <p14:creationId xmlns:p14="http://schemas.microsoft.com/office/powerpoint/2010/main" val="890522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5CD86-862F-4F22-393C-CD7292472A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B75A0C-95C2-0EBC-C258-805D7D12E6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57CC87-E90C-ACF8-24BD-138503865F74}"/>
              </a:ext>
            </a:extLst>
          </p:cNvPr>
          <p:cNvSpPr>
            <a:spLocks noGrp="1"/>
          </p:cNvSpPr>
          <p:nvPr>
            <p:ph type="dt" sz="half" idx="10"/>
          </p:nvPr>
        </p:nvSpPr>
        <p:spPr/>
        <p:txBody>
          <a:bodyPr/>
          <a:lstStyle/>
          <a:p>
            <a:fld id="{E26187B4-9407-41B8-BA50-6C52F6C78240}" type="datetimeFigureOut">
              <a:rPr lang="en-US" smtClean="0"/>
              <a:t>6/21/2024</a:t>
            </a:fld>
            <a:endParaRPr lang="en-US"/>
          </a:p>
        </p:txBody>
      </p:sp>
      <p:sp>
        <p:nvSpPr>
          <p:cNvPr id="5" name="Footer Placeholder 4">
            <a:extLst>
              <a:ext uri="{FF2B5EF4-FFF2-40B4-BE49-F238E27FC236}">
                <a16:creationId xmlns:a16="http://schemas.microsoft.com/office/drawing/2014/main" id="{AD628A79-6E09-06E0-3742-89D8989255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561E8F-0AE1-08B1-9C44-0C7A69A98779}"/>
              </a:ext>
            </a:extLst>
          </p:cNvPr>
          <p:cNvSpPr>
            <a:spLocks noGrp="1"/>
          </p:cNvSpPr>
          <p:nvPr>
            <p:ph type="sldNum" sz="quarter" idx="12"/>
          </p:nvPr>
        </p:nvSpPr>
        <p:spPr/>
        <p:txBody>
          <a:bodyPr/>
          <a:lstStyle/>
          <a:p>
            <a:fld id="{45379603-6554-4E73-8169-61D923524E79}" type="slidenum">
              <a:rPr lang="en-US" smtClean="0"/>
              <a:t>‹#›</a:t>
            </a:fld>
            <a:endParaRPr lang="en-US"/>
          </a:p>
        </p:txBody>
      </p:sp>
    </p:spTree>
    <p:extLst>
      <p:ext uri="{BB962C8B-B14F-4D97-AF65-F5344CB8AC3E}">
        <p14:creationId xmlns:p14="http://schemas.microsoft.com/office/powerpoint/2010/main" val="2517379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C7D54-79C9-A433-6E0C-88CA27558D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6B2EA4-5039-4B4E-55F5-DF5235FAE8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DAABAA-4116-F89F-6CF2-FE8D030695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D9D4B3-7A36-83EE-4570-D5E6E2C6DFFA}"/>
              </a:ext>
            </a:extLst>
          </p:cNvPr>
          <p:cNvSpPr>
            <a:spLocks noGrp="1"/>
          </p:cNvSpPr>
          <p:nvPr>
            <p:ph type="dt" sz="half" idx="10"/>
          </p:nvPr>
        </p:nvSpPr>
        <p:spPr/>
        <p:txBody>
          <a:bodyPr/>
          <a:lstStyle/>
          <a:p>
            <a:fld id="{E26187B4-9407-41B8-BA50-6C52F6C78240}" type="datetimeFigureOut">
              <a:rPr lang="en-US" smtClean="0"/>
              <a:t>6/21/2024</a:t>
            </a:fld>
            <a:endParaRPr lang="en-US"/>
          </a:p>
        </p:txBody>
      </p:sp>
      <p:sp>
        <p:nvSpPr>
          <p:cNvPr id="6" name="Footer Placeholder 5">
            <a:extLst>
              <a:ext uri="{FF2B5EF4-FFF2-40B4-BE49-F238E27FC236}">
                <a16:creationId xmlns:a16="http://schemas.microsoft.com/office/drawing/2014/main" id="{0D055044-450C-E86E-9D62-E70D78503D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499D09-A1E4-6206-C597-01BFDA9D4F8E}"/>
              </a:ext>
            </a:extLst>
          </p:cNvPr>
          <p:cNvSpPr>
            <a:spLocks noGrp="1"/>
          </p:cNvSpPr>
          <p:nvPr>
            <p:ph type="sldNum" sz="quarter" idx="12"/>
          </p:nvPr>
        </p:nvSpPr>
        <p:spPr/>
        <p:txBody>
          <a:bodyPr/>
          <a:lstStyle/>
          <a:p>
            <a:fld id="{45379603-6554-4E73-8169-61D923524E79}" type="slidenum">
              <a:rPr lang="en-US" smtClean="0"/>
              <a:t>‹#›</a:t>
            </a:fld>
            <a:endParaRPr lang="en-US"/>
          </a:p>
        </p:txBody>
      </p:sp>
    </p:spTree>
    <p:extLst>
      <p:ext uri="{BB962C8B-B14F-4D97-AF65-F5344CB8AC3E}">
        <p14:creationId xmlns:p14="http://schemas.microsoft.com/office/powerpoint/2010/main" val="3853706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BF0E8-0436-8310-B496-C7659DF08A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BBEAB3-1B93-E9E0-0F35-38E2C56BB1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DFD8A7-3F54-2FF8-39E0-F353575760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D8F784-6F4E-12E6-DF26-07B83E1135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731141-2D09-E42A-8614-41A0FBC150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3768EB-3290-0CF8-1259-2F82A0407A2E}"/>
              </a:ext>
            </a:extLst>
          </p:cNvPr>
          <p:cNvSpPr>
            <a:spLocks noGrp="1"/>
          </p:cNvSpPr>
          <p:nvPr>
            <p:ph type="dt" sz="half" idx="10"/>
          </p:nvPr>
        </p:nvSpPr>
        <p:spPr/>
        <p:txBody>
          <a:bodyPr/>
          <a:lstStyle/>
          <a:p>
            <a:fld id="{E26187B4-9407-41B8-BA50-6C52F6C78240}" type="datetimeFigureOut">
              <a:rPr lang="en-US" smtClean="0"/>
              <a:t>6/21/2024</a:t>
            </a:fld>
            <a:endParaRPr lang="en-US"/>
          </a:p>
        </p:txBody>
      </p:sp>
      <p:sp>
        <p:nvSpPr>
          <p:cNvPr id="8" name="Footer Placeholder 7">
            <a:extLst>
              <a:ext uri="{FF2B5EF4-FFF2-40B4-BE49-F238E27FC236}">
                <a16:creationId xmlns:a16="http://schemas.microsoft.com/office/drawing/2014/main" id="{67BC6AE5-96F3-797A-16ED-1405AA0266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59B5C0D-61CA-EE0A-9FF9-A7C80653E92D}"/>
              </a:ext>
            </a:extLst>
          </p:cNvPr>
          <p:cNvSpPr>
            <a:spLocks noGrp="1"/>
          </p:cNvSpPr>
          <p:nvPr>
            <p:ph type="sldNum" sz="quarter" idx="12"/>
          </p:nvPr>
        </p:nvSpPr>
        <p:spPr/>
        <p:txBody>
          <a:bodyPr/>
          <a:lstStyle/>
          <a:p>
            <a:fld id="{45379603-6554-4E73-8169-61D923524E79}" type="slidenum">
              <a:rPr lang="en-US" smtClean="0"/>
              <a:t>‹#›</a:t>
            </a:fld>
            <a:endParaRPr lang="en-US"/>
          </a:p>
        </p:txBody>
      </p:sp>
    </p:spTree>
    <p:extLst>
      <p:ext uri="{BB962C8B-B14F-4D97-AF65-F5344CB8AC3E}">
        <p14:creationId xmlns:p14="http://schemas.microsoft.com/office/powerpoint/2010/main" val="595567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16BE6-AB33-63DC-DBD4-6F5B835949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46FE28-604A-D21D-732F-EDC41AD83370}"/>
              </a:ext>
            </a:extLst>
          </p:cNvPr>
          <p:cNvSpPr>
            <a:spLocks noGrp="1"/>
          </p:cNvSpPr>
          <p:nvPr>
            <p:ph type="dt" sz="half" idx="10"/>
          </p:nvPr>
        </p:nvSpPr>
        <p:spPr/>
        <p:txBody>
          <a:bodyPr/>
          <a:lstStyle/>
          <a:p>
            <a:fld id="{E26187B4-9407-41B8-BA50-6C52F6C78240}" type="datetimeFigureOut">
              <a:rPr lang="en-US" smtClean="0"/>
              <a:t>6/21/2024</a:t>
            </a:fld>
            <a:endParaRPr lang="en-US"/>
          </a:p>
        </p:txBody>
      </p:sp>
      <p:sp>
        <p:nvSpPr>
          <p:cNvPr id="4" name="Footer Placeholder 3">
            <a:extLst>
              <a:ext uri="{FF2B5EF4-FFF2-40B4-BE49-F238E27FC236}">
                <a16:creationId xmlns:a16="http://schemas.microsoft.com/office/drawing/2014/main" id="{4F6E87BA-C0C9-5EC8-E7B7-6FF3A44AE0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65E706-E39A-7886-5AA2-DDAEC27B51CA}"/>
              </a:ext>
            </a:extLst>
          </p:cNvPr>
          <p:cNvSpPr>
            <a:spLocks noGrp="1"/>
          </p:cNvSpPr>
          <p:nvPr>
            <p:ph type="sldNum" sz="quarter" idx="12"/>
          </p:nvPr>
        </p:nvSpPr>
        <p:spPr/>
        <p:txBody>
          <a:bodyPr/>
          <a:lstStyle/>
          <a:p>
            <a:fld id="{45379603-6554-4E73-8169-61D923524E79}" type="slidenum">
              <a:rPr lang="en-US" smtClean="0"/>
              <a:t>‹#›</a:t>
            </a:fld>
            <a:endParaRPr lang="en-US"/>
          </a:p>
        </p:txBody>
      </p:sp>
    </p:spTree>
    <p:extLst>
      <p:ext uri="{BB962C8B-B14F-4D97-AF65-F5344CB8AC3E}">
        <p14:creationId xmlns:p14="http://schemas.microsoft.com/office/powerpoint/2010/main" val="3152624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0976E5-267B-6480-2F07-AE9B96093D4D}"/>
              </a:ext>
            </a:extLst>
          </p:cNvPr>
          <p:cNvSpPr>
            <a:spLocks noGrp="1"/>
          </p:cNvSpPr>
          <p:nvPr>
            <p:ph type="dt" sz="half" idx="10"/>
          </p:nvPr>
        </p:nvSpPr>
        <p:spPr/>
        <p:txBody>
          <a:bodyPr/>
          <a:lstStyle/>
          <a:p>
            <a:fld id="{E26187B4-9407-41B8-BA50-6C52F6C78240}" type="datetimeFigureOut">
              <a:rPr lang="en-US" smtClean="0"/>
              <a:t>6/21/2024</a:t>
            </a:fld>
            <a:endParaRPr lang="en-US"/>
          </a:p>
        </p:txBody>
      </p:sp>
      <p:sp>
        <p:nvSpPr>
          <p:cNvPr id="3" name="Footer Placeholder 2">
            <a:extLst>
              <a:ext uri="{FF2B5EF4-FFF2-40B4-BE49-F238E27FC236}">
                <a16:creationId xmlns:a16="http://schemas.microsoft.com/office/drawing/2014/main" id="{287C9D65-71A4-F936-FFB1-ABCA415F09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A444EEE-9E16-B1DE-D4AF-306762396BA3}"/>
              </a:ext>
            </a:extLst>
          </p:cNvPr>
          <p:cNvSpPr>
            <a:spLocks noGrp="1"/>
          </p:cNvSpPr>
          <p:nvPr>
            <p:ph type="sldNum" sz="quarter" idx="12"/>
          </p:nvPr>
        </p:nvSpPr>
        <p:spPr/>
        <p:txBody>
          <a:bodyPr/>
          <a:lstStyle/>
          <a:p>
            <a:fld id="{45379603-6554-4E73-8169-61D923524E79}" type="slidenum">
              <a:rPr lang="en-US" smtClean="0"/>
              <a:t>‹#›</a:t>
            </a:fld>
            <a:endParaRPr lang="en-US"/>
          </a:p>
        </p:txBody>
      </p:sp>
    </p:spTree>
    <p:extLst>
      <p:ext uri="{BB962C8B-B14F-4D97-AF65-F5344CB8AC3E}">
        <p14:creationId xmlns:p14="http://schemas.microsoft.com/office/powerpoint/2010/main" val="1206968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27BFF-AF3C-7C9B-72C5-07F5F82B74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8290DA-02AE-0034-8FF4-22520E3C4C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22DA4CD-C697-BB2A-5CAE-7A25C6B1D9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D1A5DA-5592-6BFF-0C1F-2DFBDE54C54D}"/>
              </a:ext>
            </a:extLst>
          </p:cNvPr>
          <p:cNvSpPr>
            <a:spLocks noGrp="1"/>
          </p:cNvSpPr>
          <p:nvPr>
            <p:ph type="dt" sz="half" idx="10"/>
          </p:nvPr>
        </p:nvSpPr>
        <p:spPr/>
        <p:txBody>
          <a:bodyPr/>
          <a:lstStyle/>
          <a:p>
            <a:fld id="{E26187B4-9407-41B8-BA50-6C52F6C78240}" type="datetimeFigureOut">
              <a:rPr lang="en-US" smtClean="0"/>
              <a:t>6/21/2024</a:t>
            </a:fld>
            <a:endParaRPr lang="en-US"/>
          </a:p>
        </p:txBody>
      </p:sp>
      <p:sp>
        <p:nvSpPr>
          <p:cNvPr id="6" name="Footer Placeholder 5">
            <a:extLst>
              <a:ext uri="{FF2B5EF4-FFF2-40B4-BE49-F238E27FC236}">
                <a16:creationId xmlns:a16="http://schemas.microsoft.com/office/drawing/2014/main" id="{4164E6EF-15F4-2317-276D-653D84FC41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9C163A-B052-7B13-DECB-CC501F93281C}"/>
              </a:ext>
            </a:extLst>
          </p:cNvPr>
          <p:cNvSpPr>
            <a:spLocks noGrp="1"/>
          </p:cNvSpPr>
          <p:nvPr>
            <p:ph type="sldNum" sz="quarter" idx="12"/>
          </p:nvPr>
        </p:nvSpPr>
        <p:spPr/>
        <p:txBody>
          <a:bodyPr/>
          <a:lstStyle/>
          <a:p>
            <a:fld id="{45379603-6554-4E73-8169-61D923524E79}" type="slidenum">
              <a:rPr lang="en-US" smtClean="0"/>
              <a:t>‹#›</a:t>
            </a:fld>
            <a:endParaRPr lang="en-US"/>
          </a:p>
        </p:txBody>
      </p:sp>
    </p:spTree>
    <p:extLst>
      <p:ext uri="{BB962C8B-B14F-4D97-AF65-F5344CB8AC3E}">
        <p14:creationId xmlns:p14="http://schemas.microsoft.com/office/powerpoint/2010/main" val="4251471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EED58-E810-1136-D119-C58D673FA7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821872-B524-5FCB-9EA8-C454AF01D7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924061-5ED1-071C-8AE1-CC9197CF23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2D76EB-A97A-B598-169A-1C2B9BB7D11F}"/>
              </a:ext>
            </a:extLst>
          </p:cNvPr>
          <p:cNvSpPr>
            <a:spLocks noGrp="1"/>
          </p:cNvSpPr>
          <p:nvPr>
            <p:ph type="dt" sz="half" idx="10"/>
          </p:nvPr>
        </p:nvSpPr>
        <p:spPr/>
        <p:txBody>
          <a:bodyPr/>
          <a:lstStyle/>
          <a:p>
            <a:fld id="{E26187B4-9407-41B8-BA50-6C52F6C78240}" type="datetimeFigureOut">
              <a:rPr lang="en-US" smtClean="0"/>
              <a:t>6/21/2024</a:t>
            </a:fld>
            <a:endParaRPr lang="en-US"/>
          </a:p>
        </p:txBody>
      </p:sp>
      <p:sp>
        <p:nvSpPr>
          <p:cNvPr id="6" name="Footer Placeholder 5">
            <a:extLst>
              <a:ext uri="{FF2B5EF4-FFF2-40B4-BE49-F238E27FC236}">
                <a16:creationId xmlns:a16="http://schemas.microsoft.com/office/drawing/2014/main" id="{379C7FC1-F64F-F37B-D438-BA4895855C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00A538-32BE-5360-2B51-99161043780A}"/>
              </a:ext>
            </a:extLst>
          </p:cNvPr>
          <p:cNvSpPr>
            <a:spLocks noGrp="1"/>
          </p:cNvSpPr>
          <p:nvPr>
            <p:ph type="sldNum" sz="quarter" idx="12"/>
          </p:nvPr>
        </p:nvSpPr>
        <p:spPr/>
        <p:txBody>
          <a:bodyPr/>
          <a:lstStyle/>
          <a:p>
            <a:fld id="{45379603-6554-4E73-8169-61D923524E79}" type="slidenum">
              <a:rPr lang="en-US" smtClean="0"/>
              <a:t>‹#›</a:t>
            </a:fld>
            <a:endParaRPr lang="en-US"/>
          </a:p>
        </p:txBody>
      </p:sp>
    </p:spTree>
    <p:extLst>
      <p:ext uri="{BB962C8B-B14F-4D97-AF65-F5344CB8AC3E}">
        <p14:creationId xmlns:p14="http://schemas.microsoft.com/office/powerpoint/2010/main" val="31309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D33641-A2A1-4C4D-D3D7-2F57154CF0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9198A2-9330-94DA-2223-766EA2CACC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B5F82D-28B4-0920-554F-C1A74BFCE1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6187B4-9407-41B8-BA50-6C52F6C78240}" type="datetimeFigureOut">
              <a:rPr lang="en-US" smtClean="0"/>
              <a:t>6/21/2024</a:t>
            </a:fld>
            <a:endParaRPr lang="en-US"/>
          </a:p>
        </p:txBody>
      </p:sp>
      <p:sp>
        <p:nvSpPr>
          <p:cNvPr id="5" name="Footer Placeholder 4">
            <a:extLst>
              <a:ext uri="{FF2B5EF4-FFF2-40B4-BE49-F238E27FC236}">
                <a16:creationId xmlns:a16="http://schemas.microsoft.com/office/drawing/2014/main" id="{6B0F8D1E-0816-D036-915C-2F52FEB208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B6557CE-19D1-D2F7-656A-6BE93D7091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379603-6554-4E73-8169-61D923524E79}" type="slidenum">
              <a:rPr lang="en-US" smtClean="0"/>
              <a:t>‹#›</a:t>
            </a:fld>
            <a:endParaRPr lang="en-US"/>
          </a:p>
        </p:txBody>
      </p:sp>
    </p:spTree>
    <p:extLst>
      <p:ext uri="{BB962C8B-B14F-4D97-AF65-F5344CB8AC3E}">
        <p14:creationId xmlns:p14="http://schemas.microsoft.com/office/powerpoint/2010/main" val="2447027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apps.azleg.gov/BillStatus/BillOverview/81253"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apps.azleg.gov/BillStatus/BillOverview/81242"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apps.azleg.gov/BillStatus/BillOverview/80545"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apps.azleg.gov/BillStatus/BillOverview/81143"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apps.azleg.gov/BillStatus/BillOverview/80320"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apps.azleg.gov/BillStatus/BillOverview/80654"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apps.azleg.gov/BillStatus/BillOverview/80085"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apps.azleg.gov/BillStatus/BillOverview/81221"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apps.azleg.gov/BillStatus/BillOverview/80546"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apps.azleg.gov/BillStatus/BillOverview/80163"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apps.azleg.gov/BillStatus/BillOverview/80376" TargetMode="External"/><Relationship Id="rId2" Type="http://schemas.openxmlformats.org/officeDocument/2006/relationships/hyperlink" Target="https://apps.azleg.gov/BillStatus/BillOverview/80375"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hyperlink" Target="https://www.azleg.gov/viewdocument/?docName=https://www.azleg.gov/ars/13/00407.htm" TargetMode="External"/><Relationship Id="rId2" Type="http://schemas.openxmlformats.org/officeDocument/2006/relationships/hyperlink" Target="https://apps.azleg.gov/BillStatus/BillOverview/81459" TargetMode="Externa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apps.azleg.gov/BillStatus/BillOverview/79995"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hyperlink" Target="https://apps.azleg.gov/BillStatus/BillOverview/81562"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azleg.gov/legtext/56leg/2R/summary/H.HB2903_061524_HOUSEENGROSSED.pdf"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www.azleg.gov/legtext/56leg/2R/summary/H.HB2905_061524_HOUSEENGROSSED.pdf"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apps.azleg.gov/BillStatus/BillOverview/80760"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azpha.wildapricot.org/EmailTracker/LinkTracker.ashx?linkAndRecipientCode=E8dF5a2AMgj59zVfUZv6JreDtBQDONv5dPbbWxbDEF5Pxn4IpGB0fzQhbYbUVxJXtgZUP%2fwia%2fM%2b5HaFTDPUFV0C30YwLG2DC4fIxkaZ0r8%3d" TargetMode="Externa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hyperlink" Target="https://azpha.wildapricot.org/EmailTracker/LinkTracker.ashx?linkAndRecipientCode=wR%2fkszDVvSByLYtlp0sN%2bTtth8jiZgKArwsBFXO8JP%2bHpxpWsjsh4YXG4zj4tH%2b7mXfAzve8pMIr%2fZ82PQS3VVS2N%2b5tjfeVwYf3v8MJAuk%3d" TargetMode="Externa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hyperlink" Target="https://azpha.wildapricot.org/EmailTracker/LinkTracker.ashx?linkAndRecipientCode=tsXU8ZoB%2fQZMH0w6Ndgo5kjJdP91mtriCyq7IEUyvX%2bc%2fUQj7UjYZPfAfOAvlNUyY9JDW3KDkOLEVzLXE6pm1veh%2fOPCjl6aNRrn3rJ4pZQ%3d" TargetMode="External"/><Relationship Id="rId7" Type="http://schemas.openxmlformats.org/officeDocument/2006/relationships/diagramColors" Target="../diagrams/colors3.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7.png"/></Relationships>
</file>

<file path=ppt/slides/_rels/slide3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hyperlink" Target="https://azpha.wildapricot.org/EmailTracker/LinkTracker.ashx?linkAndRecipientCode=TN4GXbSCXVn1Sr7MJSRJ31fwrFVrsMQfHXRNN274vJuwPE5RYJAAYHLU7Jk0wnP24ru4H4NKJ1ee1LtlrZxs73vg27w6qjKfWITUEM0keDA%3d" TargetMode="External"/><Relationship Id="rId7" Type="http://schemas.openxmlformats.org/officeDocument/2006/relationships/diagramColors" Target="../diagrams/colors4.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hyperlink" Target="https://azpha.wildapricot.org/EmailTracker/LinkTracker.ashx?linkAndRecipientCode=Wlr%2bnXV7QJNsFiO1SsJSx1skJ32pUb%2bT4KJmPdTI3k%2bOM%2f8giDTTG9zfSUscbPzg7o5M4FSQ9w2Lg%2fz%2f2fxRQOKO9uNRltxn6YAKDYz1DyA%3d" TargetMode="Externa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hyperlink" Target="https://azpha.wildapricot.org/EmailTracker/LinkTracker.ashx?linkAndRecipientCode=7X1qfIMFExSTYu4%2bX33w36LZ4fDKkPBoHGM7wW6N2l%2fSbmFUhhQ%2f28cxAhblgvaOeyNQU4ypEZ6FoKtLp5WHo1gEGXFN4LG1KLP4quB1N74%3d" TargetMode="Externa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hyperlink" Target="https://azpha.wildapricot.org/EmailTracker/LinkTracker.ashx?linkAndRecipientCode=UBzStLeWUB9UGyva4ydWporS1Q8wM69eg8hfI0IUUkkaie85z7iekcvZ7ERyOZp439SmlgRSzcsCdzhhNe2i9Mln9Wpj4azazWrZXqXTcD4%3d" TargetMode="Externa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7.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hyperlink" Target="https://azpha.wildapricot.org/EmailTracker/LinkTracker.ashx?linkAndRecipientCode=alaCXH%2fTbAQQ4RTnx7knO%2baZoFa5ObTPY5fztsE5YnMnNQ3SBhqQSc%2fV%2ffxIZzXZ96vtkE52OFA17UV1hhm1C0weyPGY2iE34qUfP0PwNKk%3d" TargetMode="External"/><Relationship Id="rId7" Type="http://schemas.openxmlformats.org/officeDocument/2006/relationships/diagramColors" Target="../diagrams/colors8.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14.png"/></Relationships>
</file>

<file path=ppt/slides/_rels/slide38.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hyperlink" Target="https://azpha.wildapricot.org/EmailTracker/LinkTracker.ashx?linkAndRecipientCode=JrHUtfWeqy4b3ne3InTfvzOlqwR%2fc%2bV6%2bQ4iL5lvLGi3IpM67DM7wUQXb5a3RzKkJnSDv6XU90Ee2p3QALS%2fqkVbv%2bLYyasFPm%2fsm%2bGUT9g%3d" TargetMode="External"/><Relationship Id="rId7" Type="http://schemas.openxmlformats.org/officeDocument/2006/relationships/diagramColors" Target="../diagrams/colors9.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 Id="rId9" Type="http://schemas.openxmlformats.org/officeDocument/2006/relationships/image" Target="../media/image14.png"/></Relationships>
</file>

<file path=ppt/slides/_rels/slide39.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hyperlink" Target="https://www.azleg.gov/legtext/56leg/2R/summary/H.SCR1012_031124_CAUCUSCOW.pdf" TargetMode="External"/><Relationship Id="rId7" Type="http://schemas.openxmlformats.org/officeDocument/2006/relationships/diagramColors" Target="../diagrams/colors10.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apps.azleg.gov/BillStatus/BillOverview/81376" TargetMode="External"/></Relationships>
</file>

<file path=ppt/slides/_rels/slide40.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hyperlink" Target="https://www.azleg.gov/legtext/56leg/2R/summary/S.SCR1040FICO_ASPASSEDHOUSE.pdf" TargetMode="External"/><Relationship Id="rId7" Type="http://schemas.openxmlformats.org/officeDocument/2006/relationships/diagramColors" Target="../diagrams/colors11.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41.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hyperlink" Target="https://apps.azleg.gov/BillStatus/BillOverview/81163" TargetMode="External"/><Relationship Id="rId7" Type="http://schemas.openxmlformats.org/officeDocument/2006/relationships/diagramColors" Target="../diagrams/colors12.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42.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hyperlink" Target="https://www.azleg.gov/legtext/56leg/2R/summary/S.SCR1044ELEC_ASPASSEDHOUSE.pdf" TargetMode="External"/><Relationship Id="rId7" Type="http://schemas.openxmlformats.org/officeDocument/2006/relationships/diagramColors" Target="../diagrams/colors13.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apps.azleg.gov/BillStatus/BillOverview/7980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azpha.wildapricot.org/EmailTracker/LinkTracker.ashx?linkAndRecipientCode=zXJExH79vV2VDVP1pmza7zXfGfxyjsniCVd2D5iiNjO8hF0%2fpm03g2RzeAIFEqSYWU0V6h35z9CitJfUHFmPG33%2bjpq1XryI%2feeQuWXhJI0%3d"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azpha.wildapricot.org/EmailTracker/LinkTracker.ashx?linkAndRecipientCode=9pOkxQEVvn5eswBpjTnFl2zTMXqjAqCsnWOJuQZNirscBn0gb5Es4SF5iVJi0LdHOlSq88k69tGDqIX2P%2bbREHLa7MHQ68lPc6r9KdcCK60%3d"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apps.azleg.gov/BillStatus/BillOverview/81346"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apps.azleg.gov/BillStatus/BillOverview/79795"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0F18C0F-6ED9-4508-C903-187D779F8C96}"/>
              </a:ext>
            </a:extLst>
          </p:cNvPr>
          <p:cNvSpPr>
            <a:spLocks noGrp="1"/>
          </p:cNvSpPr>
          <p:nvPr>
            <p:ph type="ctrTitle"/>
          </p:nvPr>
        </p:nvSpPr>
        <p:spPr>
          <a:xfrm>
            <a:off x="934872" y="982272"/>
            <a:ext cx="3388419" cy="4560970"/>
          </a:xfrm>
        </p:spPr>
        <p:txBody>
          <a:bodyPr vert="horz" lIns="91440" tIns="45720" rIns="91440" bIns="45720" rtlCol="0" anchor="ctr">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200" i="1" u="sng" kern="1200" dirty="0">
                <a:solidFill>
                  <a:srgbClr val="FFFFFF"/>
                </a:solidFill>
                <a:latin typeface="+mj-lt"/>
                <a:ea typeface="+mj-ea"/>
                <a:cs typeface="+mj-cs"/>
              </a:rPr>
              <a:t>Arizona’s 2024 Legislative Session: </a:t>
            </a:r>
            <a:br>
              <a:rPr lang="en-US" sz="3200" kern="1200" dirty="0">
                <a:solidFill>
                  <a:srgbClr val="FFFFFF"/>
                </a:solidFill>
                <a:latin typeface="+mj-lt"/>
                <a:ea typeface="+mj-ea"/>
                <a:cs typeface="+mj-cs"/>
              </a:rPr>
            </a:br>
            <a:br>
              <a:rPr lang="en-US" sz="3200" kern="1200" dirty="0">
                <a:solidFill>
                  <a:srgbClr val="FFFFFF"/>
                </a:solidFill>
                <a:latin typeface="+mj-lt"/>
                <a:ea typeface="+mj-ea"/>
                <a:cs typeface="+mj-cs"/>
              </a:rPr>
            </a:br>
            <a:r>
              <a:rPr kumimoji="0" lang="en-US" sz="3600" b="0" i="0" u="none" strike="noStrike" kern="1200" cap="none" spc="0" normalizeH="0" baseline="0" noProof="0" dirty="0">
                <a:ln>
                  <a:noFill/>
                </a:ln>
                <a:solidFill>
                  <a:srgbClr val="FEFFFF"/>
                </a:solidFill>
                <a:effectLst/>
                <a:uLnTx/>
                <a:uFillTx/>
                <a:latin typeface="Calibri" panose="020F0502020204030204"/>
                <a:ea typeface="+mn-ea"/>
                <a:cs typeface="+mn-cs"/>
              </a:rPr>
              <a:t>The Bills, the Budget &amp; the Ballot Measures</a:t>
            </a:r>
            <a:br>
              <a:rPr kumimoji="0" lang="en-US" sz="3600" b="0" i="0" u="none" strike="noStrike" kern="1200" cap="none" spc="0" normalizeH="0" baseline="0" noProof="0" dirty="0">
                <a:ln>
                  <a:noFill/>
                </a:ln>
                <a:solidFill>
                  <a:srgbClr val="FEFFFF"/>
                </a:solidFill>
                <a:effectLst/>
                <a:uLnTx/>
                <a:uFillTx/>
                <a:latin typeface="Calibri" panose="020F0502020204030204"/>
                <a:ea typeface="+mn-ea"/>
                <a:cs typeface="+mn-cs"/>
              </a:rPr>
            </a:br>
            <a:br>
              <a:rPr lang="en-US" sz="3200" kern="1200" dirty="0">
                <a:solidFill>
                  <a:srgbClr val="FFFFFF"/>
                </a:solidFill>
                <a:latin typeface="+mj-lt"/>
                <a:ea typeface="+mj-ea"/>
                <a:cs typeface="+mj-cs"/>
              </a:rPr>
            </a:br>
            <a:br>
              <a:rPr lang="en-US" sz="4000" kern="1200" dirty="0">
                <a:solidFill>
                  <a:srgbClr val="FFFFFF"/>
                </a:solidFill>
                <a:latin typeface="+mj-lt"/>
                <a:ea typeface="+mj-ea"/>
                <a:cs typeface="+mj-cs"/>
              </a:rPr>
            </a:br>
            <a:endParaRPr lang="en-US" sz="4000" kern="1200" dirty="0">
              <a:solidFill>
                <a:srgbClr val="FFFFFF"/>
              </a:solidFill>
              <a:latin typeface="+mj-lt"/>
              <a:ea typeface="+mj-ea"/>
              <a:cs typeface="+mj-cs"/>
            </a:endParaRP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Subtitle 2">
            <a:extLst>
              <a:ext uri="{FF2B5EF4-FFF2-40B4-BE49-F238E27FC236}">
                <a16:creationId xmlns:a16="http://schemas.microsoft.com/office/drawing/2014/main" id="{DBBB67DD-B118-D78E-B2D3-9EC59BEC4ACD}"/>
              </a:ext>
            </a:extLst>
          </p:cNvPr>
          <p:cNvSpPr>
            <a:spLocks noGrp="1"/>
          </p:cNvSpPr>
          <p:nvPr>
            <p:ph type="subTitle" idx="1"/>
          </p:nvPr>
        </p:nvSpPr>
        <p:spPr>
          <a:xfrm>
            <a:off x="5221862" y="1719618"/>
            <a:ext cx="5948831" cy="4334629"/>
          </a:xfrm>
        </p:spPr>
        <p:txBody>
          <a:bodyPr vert="horz" lIns="91440" tIns="45720" rIns="91440" bIns="45720" rtlCol="0" anchor="ctr">
            <a:normAutofit fontScale="85000" lnSpcReduction="20000"/>
          </a:bodyPr>
          <a:lstStyle/>
          <a:p>
            <a:endParaRPr lang="en-US" sz="4000" dirty="0">
              <a:solidFill>
                <a:srgbClr val="FEFFFF"/>
              </a:solidFill>
            </a:endParaRPr>
          </a:p>
          <a:p>
            <a:r>
              <a:rPr lang="en-US" sz="4000" dirty="0">
                <a:solidFill>
                  <a:srgbClr val="FEFFFF"/>
                </a:solidFill>
              </a:rPr>
              <a:t>Arizona’s 2024 Legislative Session:</a:t>
            </a:r>
          </a:p>
          <a:p>
            <a:endParaRPr lang="en-US" sz="4000" dirty="0">
              <a:solidFill>
                <a:srgbClr val="FEFFFF"/>
              </a:solidFill>
            </a:endParaRPr>
          </a:p>
          <a:p>
            <a:pPr>
              <a:lnSpc>
                <a:spcPct val="120000"/>
              </a:lnSpc>
            </a:pPr>
            <a:r>
              <a:rPr lang="en-US" sz="3600" dirty="0">
                <a:solidFill>
                  <a:srgbClr val="FEFFFF"/>
                </a:solidFill>
              </a:rPr>
              <a:t>The Bills, the Budget &amp; the Ballot Measures</a:t>
            </a:r>
          </a:p>
          <a:p>
            <a:r>
              <a:rPr kumimoji="0" lang="en-US" sz="2800" b="0" i="0" u="none" strike="noStrike" kern="1200" cap="none" spc="0" normalizeH="0" baseline="0" noProof="0" dirty="0">
                <a:ln>
                  <a:noFill/>
                </a:ln>
                <a:effectLst/>
                <a:uLnTx/>
                <a:uFillTx/>
                <a:ea typeface="+mn-ea"/>
                <a:cs typeface="+mn-cs"/>
              </a:rPr>
              <a:t>June 21, 2024</a:t>
            </a:r>
          </a:p>
          <a:p>
            <a:endParaRPr lang="en-US" dirty="0">
              <a:solidFill>
                <a:srgbClr val="FEFFFF"/>
              </a:solidFill>
            </a:endParaRPr>
          </a:p>
          <a:p>
            <a:r>
              <a:rPr lang="en-US" dirty="0">
                <a:solidFill>
                  <a:srgbClr val="FEFFFF"/>
                </a:solidFill>
              </a:rPr>
              <a:t>Will Humble</a:t>
            </a:r>
          </a:p>
          <a:p>
            <a:r>
              <a:rPr lang="en-US" dirty="0">
                <a:solidFill>
                  <a:srgbClr val="FEFFFF"/>
                </a:solidFill>
              </a:rPr>
              <a:t>Arizona Public Health Association</a:t>
            </a:r>
          </a:p>
          <a:p>
            <a:endParaRPr lang="en-US" dirty="0">
              <a:solidFill>
                <a:srgbClr val="FEFFFF"/>
              </a:solidFill>
            </a:endParaRPr>
          </a:p>
          <a:p>
            <a:pPr indent="-228600" algn="l">
              <a:buFont typeface="Arial" panose="020B0604020202020204" pitchFamily="34" charset="0"/>
              <a:buChar char="•"/>
            </a:pPr>
            <a:endParaRPr lang="en-US" dirty="0">
              <a:solidFill>
                <a:srgbClr val="FEFFFF"/>
              </a:solidFill>
            </a:endParaRPr>
          </a:p>
        </p:txBody>
      </p:sp>
      <p:pic>
        <p:nvPicPr>
          <p:cNvPr id="4" name="Picture 3">
            <a:extLst>
              <a:ext uri="{FF2B5EF4-FFF2-40B4-BE49-F238E27FC236}">
                <a16:creationId xmlns:a16="http://schemas.microsoft.com/office/drawing/2014/main" id="{84392BA4-BD1C-E25F-FAAA-1E6BAA740465}"/>
              </a:ext>
            </a:extLst>
          </p:cNvPr>
          <p:cNvPicPr>
            <a:picLocks noChangeAspect="1"/>
          </p:cNvPicPr>
          <p:nvPr/>
        </p:nvPicPr>
        <p:blipFill>
          <a:blip r:embed="rId2"/>
          <a:stretch>
            <a:fillRect/>
          </a:stretch>
        </p:blipFill>
        <p:spPr>
          <a:xfrm>
            <a:off x="6600527" y="327555"/>
            <a:ext cx="2723909" cy="849085"/>
          </a:xfrm>
          <a:prstGeom prst="rect">
            <a:avLst/>
          </a:prstGeom>
        </p:spPr>
      </p:pic>
    </p:spTree>
    <p:extLst>
      <p:ext uri="{BB962C8B-B14F-4D97-AF65-F5344CB8AC3E}">
        <p14:creationId xmlns:p14="http://schemas.microsoft.com/office/powerpoint/2010/main" val="1518037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6821427D-CEC8-D00C-C142-5BB51F6D0289}"/>
              </a:ext>
            </a:extLst>
          </p:cNvPr>
          <p:cNvSpPr>
            <a:spLocks noGrp="1"/>
          </p:cNvSpPr>
          <p:nvPr>
            <p:ph type="title"/>
          </p:nvPr>
        </p:nvSpPr>
        <p:spPr>
          <a:xfrm>
            <a:off x="958506" y="800392"/>
            <a:ext cx="10264697" cy="1212102"/>
          </a:xfrm>
        </p:spPr>
        <p:txBody>
          <a:bodyPr>
            <a:normAutofit/>
          </a:bodyPr>
          <a:lstStyle/>
          <a:p>
            <a:pPr algn="ctr"/>
            <a:r>
              <a:rPr lang="en-US" sz="4000" dirty="0"/>
              <a:t>Missed Opportunities</a:t>
            </a:r>
          </a:p>
        </p:txBody>
      </p:sp>
      <p:pic>
        <p:nvPicPr>
          <p:cNvPr id="4" name="Picture 3">
            <a:extLst>
              <a:ext uri="{FF2B5EF4-FFF2-40B4-BE49-F238E27FC236}">
                <a16:creationId xmlns:a16="http://schemas.microsoft.com/office/drawing/2014/main" id="{B482D2BB-895F-5286-5A72-0FD58B96321E}"/>
              </a:ext>
            </a:extLst>
          </p:cNvPr>
          <p:cNvPicPr>
            <a:picLocks noChangeAspect="1"/>
          </p:cNvPicPr>
          <p:nvPr/>
        </p:nvPicPr>
        <p:blipFill>
          <a:blip r:embed="rId2"/>
          <a:stretch>
            <a:fillRect/>
          </a:stretch>
        </p:blipFill>
        <p:spPr>
          <a:xfrm>
            <a:off x="8826667" y="5798575"/>
            <a:ext cx="2725148" cy="847417"/>
          </a:xfrm>
          <a:prstGeom prst="rect">
            <a:avLst/>
          </a:prstGeom>
        </p:spPr>
      </p:pic>
    </p:spTree>
    <p:extLst>
      <p:ext uri="{BB962C8B-B14F-4D97-AF65-F5344CB8AC3E}">
        <p14:creationId xmlns:p14="http://schemas.microsoft.com/office/powerpoint/2010/main" val="1848719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AA9BB01-F1F7-3D1F-3A0E-71395085484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36BA80B-20BF-44C8-02D0-7190D32B9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62D52B34-D300-AC06-1BE8-D19046D70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7E5BB691-529A-9E24-F3BC-063C1F39C5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04DCFCD7-DD07-A10C-D88C-267AA8531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F932A579-7693-D7C1-A4EF-A0260C695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784CE3B0-2148-1B8E-0E02-7A5733093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A1AD0788-C450-BC6C-E6A1-EA1B09CFE38D}"/>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Behavioral Health</a:t>
            </a:r>
          </a:p>
        </p:txBody>
      </p:sp>
      <p:sp>
        <p:nvSpPr>
          <p:cNvPr id="3" name="Content Placeholder 2">
            <a:extLst>
              <a:ext uri="{FF2B5EF4-FFF2-40B4-BE49-F238E27FC236}">
                <a16:creationId xmlns:a16="http://schemas.microsoft.com/office/drawing/2014/main" id="{BDF98BE1-DA55-8F0D-3B94-340437617864}"/>
              </a:ext>
            </a:extLst>
          </p:cNvPr>
          <p:cNvSpPr>
            <a:spLocks noGrp="1"/>
          </p:cNvSpPr>
          <p:nvPr>
            <p:ph idx="1"/>
          </p:nvPr>
        </p:nvSpPr>
        <p:spPr>
          <a:xfrm>
            <a:off x="1236356" y="2404901"/>
            <a:ext cx="9708995" cy="3880437"/>
          </a:xfrm>
        </p:spPr>
        <p:txBody>
          <a:bodyPr anchor="ctr">
            <a:normAutofit/>
          </a:bodyPr>
          <a:lstStyle/>
          <a:p>
            <a:pPr algn="l"/>
            <a:r>
              <a:rPr lang="en-US" b="1" i="0" u="none" strike="noStrike" dirty="0">
                <a:solidFill>
                  <a:srgbClr val="2C81BA"/>
                </a:solidFill>
                <a:effectLst/>
                <a:hlinkClick r:id="rId2"/>
              </a:rPr>
              <a:t>SB1688</a:t>
            </a:r>
            <a:r>
              <a:rPr lang="en-US" b="1" i="0" u="none" strike="noStrike" dirty="0">
                <a:effectLst/>
              </a:rPr>
              <a:t>: Arizona State Hospital; governing board; governance</a:t>
            </a:r>
          </a:p>
          <a:p>
            <a:pPr algn="l"/>
            <a:endParaRPr lang="en-US" dirty="0"/>
          </a:p>
          <a:p>
            <a:pPr algn="l"/>
            <a:r>
              <a:rPr lang="en-US" dirty="0"/>
              <a:t>Establishes the State Hospital Governing Board and transfers operational control of the Arizona State Hospital to an independent 5-member board – eliminating the conflict of interest in which ADHS both runs and ‘regulates’ ASH.</a:t>
            </a:r>
          </a:p>
          <a:p>
            <a:pPr algn="l"/>
            <a:endParaRPr lang="en-US" dirty="0"/>
          </a:p>
          <a:p>
            <a:pPr marL="0" indent="0" algn="l">
              <a:buNone/>
            </a:pPr>
            <a:r>
              <a:rPr lang="en-US" b="1" dirty="0"/>
              <a:t>Failed in the Senate 13-15. Dead (again for the 3</a:t>
            </a:r>
            <a:r>
              <a:rPr lang="en-US" b="1" baseline="30000" dirty="0"/>
              <a:t>rd</a:t>
            </a:r>
            <a:r>
              <a:rPr lang="en-US" b="1" dirty="0"/>
              <a:t> year in a row)</a:t>
            </a:r>
            <a:endParaRPr lang="en-US" b="1" i="0" dirty="0">
              <a:effectLst/>
            </a:endParaRPr>
          </a:p>
        </p:txBody>
      </p:sp>
      <p:pic>
        <p:nvPicPr>
          <p:cNvPr id="4" name="Picture 3">
            <a:extLst>
              <a:ext uri="{FF2B5EF4-FFF2-40B4-BE49-F238E27FC236}">
                <a16:creationId xmlns:a16="http://schemas.microsoft.com/office/drawing/2014/main" id="{6BBE746E-23E8-0195-1E74-F41E480C9914}"/>
              </a:ext>
            </a:extLst>
          </p:cNvPr>
          <p:cNvPicPr>
            <a:picLocks noChangeAspect="1"/>
          </p:cNvPicPr>
          <p:nvPr/>
        </p:nvPicPr>
        <p:blipFill>
          <a:blip r:embed="rId3"/>
          <a:stretch>
            <a:fillRect/>
          </a:stretch>
        </p:blipFill>
        <p:spPr>
          <a:xfrm>
            <a:off x="8265536" y="659479"/>
            <a:ext cx="2725148" cy="847417"/>
          </a:xfrm>
          <a:prstGeom prst="rect">
            <a:avLst/>
          </a:prstGeom>
        </p:spPr>
      </p:pic>
    </p:spTree>
    <p:extLst>
      <p:ext uri="{BB962C8B-B14F-4D97-AF65-F5344CB8AC3E}">
        <p14:creationId xmlns:p14="http://schemas.microsoft.com/office/powerpoint/2010/main" val="3974502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D81B595-ADC7-73C0-F35E-0D559F4D8E9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3F922E7-2398-E2A3-6298-180AA3A0D7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ABA442AA-9441-1EB2-5C92-5F3F329ACE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8DF5F3F0-0EE7-EA75-A3A2-A57D90935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CE4075EF-28A3-F556-3337-8CCCAD0231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4223F79F-D5C3-432A-A20A-3207776EF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07285F40-3EE5-53F7-89DD-2D440443C7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71D7B0E1-E8A4-428C-89D7-585F47E70793}"/>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Behavioral Health</a:t>
            </a:r>
          </a:p>
        </p:txBody>
      </p:sp>
      <p:pic>
        <p:nvPicPr>
          <p:cNvPr id="4" name="Picture 3">
            <a:extLst>
              <a:ext uri="{FF2B5EF4-FFF2-40B4-BE49-F238E27FC236}">
                <a16:creationId xmlns:a16="http://schemas.microsoft.com/office/drawing/2014/main" id="{48AB78CD-D050-1DA6-7C95-08803D34903C}"/>
              </a:ext>
            </a:extLst>
          </p:cNvPr>
          <p:cNvPicPr>
            <a:picLocks noChangeAspect="1"/>
          </p:cNvPicPr>
          <p:nvPr/>
        </p:nvPicPr>
        <p:blipFill>
          <a:blip r:embed="rId2"/>
          <a:stretch>
            <a:fillRect/>
          </a:stretch>
        </p:blipFill>
        <p:spPr>
          <a:xfrm>
            <a:off x="8826667" y="5798575"/>
            <a:ext cx="2725148" cy="847417"/>
          </a:xfrm>
          <a:prstGeom prst="rect">
            <a:avLst/>
          </a:prstGeom>
        </p:spPr>
      </p:pic>
      <p:sp>
        <p:nvSpPr>
          <p:cNvPr id="9" name="Content Placeholder 8">
            <a:extLst>
              <a:ext uri="{FF2B5EF4-FFF2-40B4-BE49-F238E27FC236}">
                <a16:creationId xmlns:a16="http://schemas.microsoft.com/office/drawing/2014/main" id="{EB6AC036-BF80-0305-E97D-24AE9439E5E2}"/>
              </a:ext>
            </a:extLst>
          </p:cNvPr>
          <p:cNvSpPr>
            <a:spLocks noGrp="1"/>
          </p:cNvSpPr>
          <p:nvPr>
            <p:ph idx="1"/>
          </p:nvPr>
        </p:nvSpPr>
        <p:spPr>
          <a:xfrm>
            <a:off x="1396337" y="2451798"/>
            <a:ext cx="10515600" cy="3449273"/>
          </a:xfrm>
        </p:spPr>
        <p:txBody>
          <a:bodyPr>
            <a:normAutofit fontScale="85000" lnSpcReduction="10000"/>
          </a:bodyPr>
          <a:lstStyle/>
          <a:p>
            <a:r>
              <a:rPr lang="en-US" b="1" i="0" u="none" strike="noStrike" dirty="0">
                <a:solidFill>
                  <a:srgbClr val="2C81BA"/>
                </a:solidFill>
                <a:effectLst/>
                <a:latin typeface="Open Sans" panose="020B0606030504020204" pitchFamily="34" charset="0"/>
                <a:hlinkClick r:id="rId3"/>
              </a:rPr>
              <a:t>SB1678</a:t>
            </a:r>
            <a:r>
              <a:rPr lang="en-US" b="1" i="0" u="none" strike="noStrike" dirty="0">
                <a:solidFill>
                  <a:srgbClr val="2C81BA"/>
                </a:solidFill>
                <a:effectLst/>
                <a:latin typeface="Open Sans" panose="020B0606030504020204" pitchFamily="34" charset="0"/>
              </a:rPr>
              <a:t> - </a:t>
            </a:r>
            <a:r>
              <a:rPr lang="en-US" b="1" i="0" u="none" strike="noStrike" dirty="0">
                <a:effectLst/>
                <a:latin typeface="Open Sans" panose="020B0606030504020204" pitchFamily="34" charset="0"/>
              </a:rPr>
              <a:t>secure state mental health facilities</a:t>
            </a:r>
          </a:p>
          <a:p>
            <a:endParaRPr lang="en-US" dirty="0">
              <a:solidFill>
                <a:srgbClr val="1F1F1F"/>
              </a:solidFill>
              <a:latin typeface="Google Sans"/>
            </a:endParaRPr>
          </a:p>
          <a:p>
            <a:r>
              <a:rPr lang="en-US" dirty="0">
                <a:solidFill>
                  <a:srgbClr val="1F1F1F"/>
                </a:solidFill>
                <a:latin typeface="Google Sans"/>
              </a:rPr>
              <a:t>Makes it clear that secure residential behavioral health facilities are only for people receiving court ordered treatment. </a:t>
            </a:r>
          </a:p>
          <a:p>
            <a:r>
              <a:rPr lang="en-US" dirty="0">
                <a:solidFill>
                  <a:srgbClr val="1F1F1F"/>
                </a:solidFill>
                <a:latin typeface="Google Sans"/>
              </a:rPr>
              <a:t>Keeps civilly placed patients in separate Secure Behavioral Health Residential Facilities (that don’t yet exist) from persons committed to SBHRFs as dangerous and incompetent to stand trial in a criminal proceeding.</a:t>
            </a:r>
          </a:p>
          <a:p>
            <a:endParaRPr lang="en-US" dirty="0">
              <a:solidFill>
                <a:srgbClr val="1F1F1F"/>
              </a:solidFill>
              <a:latin typeface="Google Sans"/>
            </a:endParaRPr>
          </a:p>
          <a:p>
            <a:pPr marL="0" indent="0">
              <a:buNone/>
            </a:pPr>
            <a:r>
              <a:rPr lang="en-US" b="1" dirty="0">
                <a:solidFill>
                  <a:srgbClr val="1F1F1F"/>
                </a:solidFill>
                <a:latin typeface="Google Sans"/>
              </a:rPr>
              <a:t>Died in the House after Passing the Senate 19-9</a:t>
            </a:r>
          </a:p>
        </p:txBody>
      </p:sp>
    </p:spTree>
    <p:extLst>
      <p:ext uri="{BB962C8B-B14F-4D97-AF65-F5344CB8AC3E}">
        <p14:creationId xmlns:p14="http://schemas.microsoft.com/office/powerpoint/2010/main" val="77245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EC2D0BF-94C5-6794-A78C-516023D51DD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4462104-28DD-190A-A287-F89EF4BC6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35B2C68-0170-7108-2493-70836A0D6F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801E308F-84B1-CD5E-4A15-63ED49E04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B46A1D3F-1E92-98D7-A970-03FF030E40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0F4C6646-79C5-0A1D-3B05-6E490DE7F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51E1D069-5322-9EE8-077A-DFC5EC3D4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79B4C21F-744E-35EF-27C2-0A150DC9DD04}"/>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Behavioral Health</a:t>
            </a:r>
          </a:p>
        </p:txBody>
      </p:sp>
      <p:pic>
        <p:nvPicPr>
          <p:cNvPr id="4" name="Picture 3">
            <a:extLst>
              <a:ext uri="{FF2B5EF4-FFF2-40B4-BE49-F238E27FC236}">
                <a16:creationId xmlns:a16="http://schemas.microsoft.com/office/drawing/2014/main" id="{A7767A5B-902B-DB30-4261-6C1E3978C12D}"/>
              </a:ext>
            </a:extLst>
          </p:cNvPr>
          <p:cNvPicPr>
            <a:picLocks noChangeAspect="1"/>
          </p:cNvPicPr>
          <p:nvPr/>
        </p:nvPicPr>
        <p:blipFill>
          <a:blip r:embed="rId2"/>
          <a:stretch>
            <a:fillRect/>
          </a:stretch>
        </p:blipFill>
        <p:spPr>
          <a:xfrm>
            <a:off x="8642412" y="983206"/>
            <a:ext cx="2274404" cy="707253"/>
          </a:xfrm>
          <a:prstGeom prst="rect">
            <a:avLst/>
          </a:prstGeom>
        </p:spPr>
      </p:pic>
      <p:sp>
        <p:nvSpPr>
          <p:cNvPr id="9" name="Content Placeholder 8">
            <a:extLst>
              <a:ext uri="{FF2B5EF4-FFF2-40B4-BE49-F238E27FC236}">
                <a16:creationId xmlns:a16="http://schemas.microsoft.com/office/drawing/2014/main" id="{022CAAD2-D9E4-0A30-4F07-97B6F724B086}"/>
              </a:ext>
            </a:extLst>
          </p:cNvPr>
          <p:cNvSpPr>
            <a:spLocks noGrp="1"/>
          </p:cNvSpPr>
          <p:nvPr>
            <p:ph idx="1"/>
          </p:nvPr>
        </p:nvSpPr>
        <p:spPr>
          <a:xfrm>
            <a:off x="1266690" y="2616245"/>
            <a:ext cx="10515600" cy="3754628"/>
          </a:xfrm>
        </p:spPr>
        <p:txBody>
          <a:bodyPr>
            <a:normAutofit/>
          </a:bodyPr>
          <a:lstStyle/>
          <a:p>
            <a:r>
              <a:rPr lang="en-US" b="1" i="0" u="none" strike="noStrike" dirty="0">
                <a:solidFill>
                  <a:srgbClr val="2C81BA"/>
                </a:solidFill>
                <a:effectLst/>
                <a:latin typeface="Open Sans" panose="020B0606030504020204" pitchFamily="34" charset="0"/>
                <a:hlinkClick r:id="rId3"/>
              </a:rPr>
              <a:t>SB1101</a:t>
            </a:r>
            <a:r>
              <a:rPr lang="en-US" b="1" i="0" u="none" strike="noStrike" dirty="0">
                <a:solidFill>
                  <a:srgbClr val="2C81BA"/>
                </a:solidFill>
                <a:effectLst/>
                <a:latin typeface="Open Sans" panose="020B0606030504020204" pitchFamily="34" charset="0"/>
              </a:rPr>
              <a:t> </a:t>
            </a:r>
            <a:r>
              <a:rPr lang="en-US" b="1" u="none" strike="noStrike" dirty="0">
                <a:solidFill>
                  <a:srgbClr val="333333"/>
                </a:solidFill>
                <a:latin typeface="Open Sans" panose="020B0606030504020204" pitchFamily="34" charset="0"/>
              </a:rPr>
              <a:t>A</a:t>
            </a:r>
            <a:r>
              <a:rPr lang="en-US" b="1" i="0" dirty="0">
                <a:solidFill>
                  <a:srgbClr val="333333"/>
                </a:solidFill>
                <a:effectLst/>
                <a:latin typeface="Open Sans" panose="020B0606030504020204" pitchFamily="34" charset="0"/>
              </a:rPr>
              <a:t>ppropriations; Secure behavioral health facilities</a:t>
            </a:r>
          </a:p>
          <a:p>
            <a:endParaRPr lang="en-US" dirty="0"/>
          </a:p>
          <a:p>
            <a:r>
              <a:rPr lang="en-US" sz="2400" dirty="0"/>
              <a:t>Appropriates $35M from the state General Fund and $18M of federal spending authority for AHCCCS to construct &amp; have contractors run 5 secure 18 bed residential behavioral health facilities for folks receiving court ordered treatment.</a:t>
            </a:r>
          </a:p>
          <a:p>
            <a:endParaRPr lang="en-US" sz="2400" dirty="0"/>
          </a:p>
          <a:p>
            <a:pPr marL="0" indent="0">
              <a:buNone/>
            </a:pPr>
            <a:r>
              <a:rPr lang="en-US" sz="2400" b="1" dirty="0"/>
              <a:t>Passed Senate Health 7-0 but not acted on in Senate </a:t>
            </a:r>
            <a:r>
              <a:rPr lang="en-US" sz="2400" b="1" dirty="0" err="1"/>
              <a:t>Approps</a:t>
            </a:r>
            <a:r>
              <a:rPr lang="en-US" sz="2400" b="1" dirty="0"/>
              <a:t> –can still be built into the state budget</a:t>
            </a:r>
          </a:p>
        </p:txBody>
      </p:sp>
    </p:spTree>
    <p:extLst>
      <p:ext uri="{BB962C8B-B14F-4D97-AF65-F5344CB8AC3E}">
        <p14:creationId xmlns:p14="http://schemas.microsoft.com/office/powerpoint/2010/main" val="402230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B1ECD0A-9862-ED5F-E04B-5C132F0D2D66}"/>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7544516-80E8-9EBE-74D6-5D4156AB3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3D5A63F7-EDE7-AC2B-5830-4CB9FD2A60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BE6339A1-EBB9-EC92-380F-93D19E355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874BBF2F-E0F4-151E-E703-FBE7718BE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05E0DBF5-2AC9-B184-6328-B064E5C75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369931DE-38D1-8621-4814-FAC73E1811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7C4B877F-1312-230A-87E8-BC72F299BB55}"/>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Magic Mushrooms</a:t>
            </a:r>
          </a:p>
        </p:txBody>
      </p:sp>
      <p:sp>
        <p:nvSpPr>
          <p:cNvPr id="3" name="Content Placeholder 2">
            <a:extLst>
              <a:ext uri="{FF2B5EF4-FFF2-40B4-BE49-F238E27FC236}">
                <a16:creationId xmlns:a16="http://schemas.microsoft.com/office/drawing/2014/main" id="{75DDCBCC-BDE1-67E1-2207-4B0E1D135F9F}"/>
              </a:ext>
            </a:extLst>
          </p:cNvPr>
          <p:cNvSpPr>
            <a:spLocks noGrp="1"/>
          </p:cNvSpPr>
          <p:nvPr>
            <p:ph idx="1"/>
          </p:nvPr>
        </p:nvSpPr>
        <p:spPr>
          <a:xfrm>
            <a:off x="1268701" y="2543175"/>
            <a:ext cx="9708995" cy="4179172"/>
          </a:xfrm>
        </p:spPr>
        <p:txBody>
          <a:bodyPr anchor="ctr">
            <a:normAutofit lnSpcReduction="10000"/>
          </a:bodyPr>
          <a:lstStyle/>
          <a:p>
            <a:r>
              <a:rPr lang="en-US" b="1" i="0" u="none" strike="noStrike" dirty="0">
                <a:solidFill>
                  <a:srgbClr val="2C81BA"/>
                </a:solidFill>
                <a:effectLst/>
                <a:latin typeface="Open Sans" panose="020B0606030504020204" pitchFamily="34" charset="0"/>
                <a:hlinkClick r:id="rId2"/>
              </a:rPr>
              <a:t>SB1570</a:t>
            </a:r>
            <a:r>
              <a:rPr lang="en-US" b="1" i="0" u="none" strike="noStrike" dirty="0">
                <a:solidFill>
                  <a:srgbClr val="2C81BA"/>
                </a:solidFill>
                <a:effectLst/>
                <a:latin typeface="Open Sans" panose="020B0606030504020204" pitchFamily="34" charset="0"/>
              </a:rPr>
              <a:t> – </a:t>
            </a:r>
            <a:r>
              <a:rPr lang="en-US" b="1" i="0" u="none" strike="noStrike" dirty="0">
                <a:effectLst/>
                <a:latin typeface="Open Sans" panose="020B0606030504020204" pitchFamily="34" charset="0"/>
              </a:rPr>
              <a:t>ps</a:t>
            </a:r>
            <a:r>
              <a:rPr lang="en-US" b="1" dirty="0">
                <a:latin typeface="Open Sans" panose="020B0606030504020204" pitchFamily="34" charset="0"/>
              </a:rPr>
              <a:t>ilocybin (magic mushroom) regulation</a:t>
            </a:r>
          </a:p>
          <a:p>
            <a:endParaRPr lang="en-US" dirty="0">
              <a:latin typeface="Open Sans" panose="020B0606030504020204" pitchFamily="34" charset="0"/>
            </a:endParaRPr>
          </a:p>
          <a:p>
            <a:r>
              <a:rPr lang="en-US" dirty="0"/>
              <a:t>Charges ADHS with creating regulations &amp; license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psychedelic-assisted therapy centers (by 1/1/26). </a:t>
            </a:r>
          </a:p>
          <a:p>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Identifies </a:t>
            </a:r>
            <a:r>
              <a:rPr lang="en-US" dirty="0"/>
              <a:t>licensure requirements &amp; restrictions. Establishes a Psilocybin Advisory Board &amp; the Psilocybin Control &amp; Regulation Fund.</a:t>
            </a:r>
            <a:endParaRPr lang="en-US" dirty="0">
              <a:latin typeface="Open Sans" panose="020B0606030504020204" pitchFamily="34" charset="0"/>
            </a:endParaRPr>
          </a:p>
          <a:p>
            <a:endParaRPr lang="en-US" dirty="0">
              <a:latin typeface="Open Sans" panose="020B0606030504020204" pitchFamily="34" charset="0"/>
              <a:ea typeface="Calibri" panose="020F0502020204030204" pitchFamily="34" charset="0"/>
              <a:cs typeface="Calibri" panose="020F0502020204030204" pitchFamily="34" charset="0"/>
            </a:endParaRPr>
          </a:p>
          <a:p>
            <a:pPr marL="0" indent="0">
              <a:buNone/>
            </a:pPr>
            <a:r>
              <a:rPr lang="en-US" b="1" dirty="0">
                <a:latin typeface="Open Sans" panose="020B0606030504020204" pitchFamily="34" charset="0"/>
                <a:ea typeface="Calibri" panose="020F0502020204030204" pitchFamily="34" charset="0"/>
                <a:cs typeface="Calibri" panose="020F0502020204030204" pitchFamily="34" charset="0"/>
              </a:rPr>
              <a:t>Vetoed by Governor</a:t>
            </a:r>
          </a:p>
          <a:p>
            <a:endParaRPr lang="en-US"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C15DB0DA-6CD3-AB18-B916-CC130E11CEFD}"/>
              </a:ext>
            </a:extLst>
          </p:cNvPr>
          <p:cNvPicPr>
            <a:picLocks noChangeAspect="1"/>
          </p:cNvPicPr>
          <p:nvPr/>
        </p:nvPicPr>
        <p:blipFill>
          <a:blip r:embed="rId3"/>
          <a:stretch>
            <a:fillRect/>
          </a:stretch>
        </p:blipFill>
        <p:spPr>
          <a:xfrm>
            <a:off x="8169443" y="823708"/>
            <a:ext cx="2725148" cy="847417"/>
          </a:xfrm>
          <a:prstGeom prst="rect">
            <a:avLst/>
          </a:prstGeom>
        </p:spPr>
      </p:pic>
    </p:spTree>
    <p:extLst>
      <p:ext uri="{BB962C8B-B14F-4D97-AF65-F5344CB8AC3E}">
        <p14:creationId xmlns:p14="http://schemas.microsoft.com/office/powerpoint/2010/main" val="434441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B1ECD0A-9862-ED5F-E04B-5C132F0D2D66}"/>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7544516-80E8-9EBE-74D6-5D4156AB3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3D5A63F7-EDE7-AC2B-5830-4CB9FD2A60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BE6339A1-EBB9-EC92-380F-93D19E355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874BBF2F-E0F4-151E-E703-FBE7718BE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05E0DBF5-2AC9-B184-6328-B064E5C75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369931DE-38D1-8621-4814-FAC73E1811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7C4B877F-1312-230A-87E8-BC72F299BB55}"/>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Marijuana Advertising</a:t>
            </a:r>
          </a:p>
        </p:txBody>
      </p:sp>
      <p:sp>
        <p:nvSpPr>
          <p:cNvPr id="3" name="Content Placeholder 2">
            <a:extLst>
              <a:ext uri="{FF2B5EF4-FFF2-40B4-BE49-F238E27FC236}">
                <a16:creationId xmlns:a16="http://schemas.microsoft.com/office/drawing/2014/main" id="{75DDCBCC-BDE1-67E1-2207-4B0E1D135F9F}"/>
              </a:ext>
            </a:extLst>
          </p:cNvPr>
          <p:cNvSpPr>
            <a:spLocks noGrp="1"/>
          </p:cNvSpPr>
          <p:nvPr>
            <p:ph idx="1"/>
          </p:nvPr>
        </p:nvSpPr>
        <p:spPr>
          <a:xfrm>
            <a:off x="1268701" y="2467436"/>
            <a:ext cx="9708995" cy="4021797"/>
          </a:xfrm>
        </p:spPr>
        <p:txBody>
          <a:bodyPr anchor="ctr">
            <a:normAutofit/>
          </a:bodyPr>
          <a:lstStyle/>
          <a:p>
            <a:r>
              <a:rPr lang="en-US" b="1" i="0" u="none" strike="noStrike" dirty="0">
                <a:solidFill>
                  <a:srgbClr val="2C81BA"/>
                </a:solidFill>
                <a:effectLst/>
                <a:latin typeface="Open Sans" panose="020B0606030504020204" pitchFamily="34" charset="0"/>
                <a:hlinkClick r:id="rId2"/>
              </a:rPr>
              <a:t>HB2451</a:t>
            </a:r>
            <a:r>
              <a:rPr lang="en-US" b="1" i="0" u="none" strike="noStrike" dirty="0">
                <a:solidFill>
                  <a:srgbClr val="2C81BA"/>
                </a:solidFill>
                <a:effectLst/>
                <a:latin typeface="Open Sans" panose="020B0606030504020204" pitchFamily="34" charset="0"/>
              </a:rPr>
              <a:t> </a:t>
            </a:r>
            <a:r>
              <a:rPr lang="en-US" b="1" i="0" u="none" strike="noStrike" dirty="0">
                <a:effectLst/>
                <a:latin typeface="Open Sans" panose="020B0606030504020204" pitchFamily="34" charset="0"/>
              </a:rPr>
              <a:t>marijuana; advertising; restrictions</a:t>
            </a:r>
          </a:p>
          <a:p>
            <a:endParaRPr lang="en-US" dirty="0">
              <a:latin typeface="Open Sans" panose="020B0606030504020204" pitchFamily="34" charset="0"/>
            </a:endParaRPr>
          </a:p>
          <a:p>
            <a:r>
              <a:rPr lang="en-US" dirty="0"/>
              <a:t>Prohibits marijuana establishments and nonprofit medical marijuana dispensaries from advertising marijuana or marijuana products to individuals who are under 21.</a:t>
            </a:r>
          </a:p>
          <a:p>
            <a:r>
              <a:rPr lang="en-US" dirty="0">
                <a:latin typeface="Calibri" panose="020F0502020204030204" pitchFamily="34" charset="0"/>
                <a:ea typeface="Calibri" panose="020F0502020204030204" pitchFamily="34" charset="0"/>
                <a:cs typeface="Calibri" panose="020F0502020204030204" pitchFamily="34" charset="0"/>
              </a:rPr>
              <a:t>Various limits on advertising distance to schools etc.</a:t>
            </a:r>
          </a:p>
          <a:p>
            <a:endParaRPr lang="en-US"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b="1" dirty="0">
                <a:latin typeface="Calibri" panose="020F0502020204030204" pitchFamily="34" charset="0"/>
                <a:ea typeface="Calibri" panose="020F0502020204030204" pitchFamily="34" charset="0"/>
                <a:cs typeface="Calibri" panose="020F0502020204030204" pitchFamily="34" charset="0"/>
              </a:rPr>
              <a:t>Died in Senate</a:t>
            </a:r>
          </a:p>
        </p:txBody>
      </p:sp>
      <p:pic>
        <p:nvPicPr>
          <p:cNvPr id="4" name="Picture 3">
            <a:extLst>
              <a:ext uri="{FF2B5EF4-FFF2-40B4-BE49-F238E27FC236}">
                <a16:creationId xmlns:a16="http://schemas.microsoft.com/office/drawing/2014/main" id="{C15DB0DA-6CD3-AB18-B916-CC130E11CEFD}"/>
              </a:ext>
            </a:extLst>
          </p:cNvPr>
          <p:cNvPicPr>
            <a:picLocks noChangeAspect="1"/>
          </p:cNvPicPr>
          <p:nvPr/>
        </p:nvPicPr>
        <p:blipFill>
          <a:blip r:embed="rId3"/>
          <a:stretch>
            <a:fillRect/>
          </a:stretch>
        </p:blipFill>
        <p:spPr>
          <a:xfrm>
            <a:off x="8169443" y="823708"/>
            <a:ext cx="2725148" cy="847417"/>
          </a:xfrm>
          <a:prstGeom prst="rect">
            <a:avLst/>
          </a:prstGeom>
        </p:spPr>
      </p:pic>
    </p:spTree>
    <p:extLst>
      <p:ext uri="{BB962C8B-B14F-4D97-AF65-F5344CB8AC3E}">
        <p14:creationId xmlns:p14="http://schemas.microsoft.com/office/powerpoint/2010/main" val="1949523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32B7C46-CE8C-2643-3F7B-3B74B92024D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EDD3F1-686C-3D82-7F3D-197C9F835D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2D8428E4-0A48-7B9A-85C5-848DF817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DFF0CE7E-1EB0-C706-5311-BECCAD8653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B9B0035E-A024-BC61-EFB4-452DA6BCE5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E1923173-6EA5-F475-4735-3BC199FD9E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525BBE63-0E72-AAC4-7B5A-D1F6C0B7F1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46B89836-5C71-7109-CFCB-C97EBF28B5DF}"/>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Public Health Licensing</a:t>
            </a:r>
          </a:p>
        </p:txBody>
      </p:sp>
      <p:pic>
        <p:nvPicPr>
          <p:cNvPr id="4" name="Picture 3">
            <a:extLst>
              <a:ext uri="{FF2B5EF4-FFF2-40B4-BE49-F238E27FC236}">
                <a16:creationId xmlns:a16="http://schemas.microsoft.com/office/drawing/2014/main" id="{7E248D07-C67A-D152-4D9B-2BA8476C54B7}"/>
              </a:ext>
            </a:extLst>
          </p:cNvPr>
          <p:cNvPicPr>
            <a:picLocks noChangeAspect="1"/>
          </p:cNvPicPr>
          <p:nvPr/>
        </p:nvPicPr>
        <p:blipFill>
          <a:blip r:embed="rId2"/>
          <a:stretch>
            <a:fillRect/>
          </a:stretch>
        </p:blipFill>
        <p:spPr>
          <a:xfrm>
            <a:off x="8826667" y="5798575"/>
            <a:ext cx="2725148" cy="847417"/>
          </a:xfrm>
          <a:prstGeom prst="rect">
            <a:avLst/>
          </a:prstGeom>
        </p:spPr>
      </p:pic>
      <p:pic>
        <p:nvPicPr>
          <p:cNvPr id="5" name="Picture 2" descr="HD Green Check True Tick Mark Icon Sign PNG | Citypng">
            <a:extLst>
              <a:ext uri="{FF2B5EF4-FFF2-40B4-BE49-F238E27FC236}">
                <a16:creationId xmlns:a16="http://schemas.microsoft.com/office/drawing/2014/main" id="{2E35AEEA-EBAA-CA8D-84B9-A89F8225A0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9491" y="5795011"/>
            <a:ext cx="620078" cy="70866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8">
            <a:extLst>
              <a:ext uri="{FF2B5EF4-FFF2-40B4-BE49-F238E27FC236}">
                <a16:creationId xmlns:a16="http://schemas.microsoft.com/office/drawing/2014/main" id="{412F5C50-097A-2CD4-D9E2-95750FC5F72C}"/>
              </a:ext>
            </a:extLst>
          </p:cNvPr>
          <p:cNvSpPr>
            <a:spLocks noGrp="1"/>
          </p:cNvSpPr>
          <p:nvPr>
            <p:ph idx="1"/>
          </p:nvPr>
        </p:nvSpPr>
        <p:spPr>
          <a:xfrm>
            <a:off x="1266690" y="2389066"/>
            <a:ext cx="10515600" cy="4256926"/>
          </a:xfrm>
        </p:spPr>
        <p:txBody>
          <a:bodyPr>
            <a:normAutofit fontScale="85000" lnSpcReduction="10000"/>
          </a:bodyPr>
          <a:lstStyle/>
          <a:p>
            <a:r>
              <a:rPr lang="en-US" b="1" i="0" u="none" strike="noStrike" dirty="0">
                <a:solidFill>
                  <a:srgbClr val="2C81BA"/>
                </a:solidFill>
                <a:effectLst/>
                <a:latin typeface="Open Sans" panose="020B0606030504020204" pitchFamily="34" charset="0"/>
                <a:hlinkClick r:id="rId4"/>
              </a:rPr>
              <a:t>HB2653</a:t>
            </a:r>
            <a:r>
              <a:rPr lang="en-US" b="1" i="0" u="none" strike="noStrike" dirty="0">
                <a:solidFill>
                  <a:srgbClr val="2C81BA"/>
                </a:solidFill>
                <a:effectLst/>
                <a:latin typeface="Open Sans" panose="020B0606030504020204" pitchFamily="34" charset="0"/>
              </a:rPr>
              <a:t> – </a:t>
            </a:r>
            <a:r>
              <a:rPr lang="en-US" b="1" i="0" u="none" strike="noStrike" dirty="0">
                <a:effectLst/>
                <a:latin typeface="Open Sans" panose="020B0606030504020204" pitchFamily="34" charset="0"/>
              </a:rPr>
              <a:t>assisted living care; reporting; monitoring; injury</a:t>
            </a:r>
          </a:p>
          <a:p>
            <a:endParaRPr lang="en-US" dirty="0">
              <a:solidFill>
                <a:srgbClr val="1F1F1F"/>
              </a:solidFill>
              <a:latin typeface="Google Sans"/>
            </a:endParaRPr>
          </a:p>
          <a:p>
            <a:r>
              <a:rPr lang="en-US" dirty="0">
                <a:solidFill>
                  <a:srgbClr val="1F1F1F"/>
                </a:solidFill>
                <a:latin typeface="Google Sans"/>
              </a:rPr>
              <a:t>Would have enhanced incident reporting requirements for assisted living facilities and established optional </a:t>
            </a:r>
            <a:r>
              <a:rPr lang="en-US" dirty="0"/>
              <a:t>electronic monitoring options (with limitations). </a:t>
            </a:r>
          </a:p>
          <a:p>
            <a:r>
              <a:rPr lang="en-US" dirty="0"/>
              <a:t>Maintains the ability for a resident to install electronic monitoring devices in their private living space. </a:t>
            </a:r>
          </a:p>
          <a:p>
            <a:r>
              <a:rPr lang="en-US" dirty="0"/>
              <a:t>Prohibits an owner or manager from preventing a resident or resident's responsible person from installing and paying for electronic monitoring devices.</a:t>
            </a:r>
          </a:p>
          <a:p>
            <a:r>
              <a:rPr lang="en-US" dirty="0"/>
              <a:t>Requires staffing registry checks.</a:t>
            </a:r>
          </a:p>
          <a:p>
            <a:endParaRPr lang="en-US" b="1" dirty="0">
              <a:solidFill>
                <a:srgbClr val="1F1F1F"/>
              </a:solidFill>
              <a:latin typeface="Google Sans"/>
            </a:endParaRPr>
          </a:p>
          <a:p>
            <a:pPr marL="0" indent="0">
              <a:buNone/>
            </a:pPr>
            <a:r>
              <a:rPr lang="en-US" b="1" dirty="0">
                <a:solidFill>
                  <a:srgbClr val="1F1F1F"/>
                </a:solidFill>
                <a:latin typeface="Google Sans"/>
              </a:rPr>
              <a:t>Passed House; Died in Senate</a:t>
            </a:r>
          </a:p>
          <a:p>
            <a:endParaRPr lang="en-US" dirty="0">
              <a:solidFill>
                <a:srgbClr val="1F1F1F"/>
              </a:solidFill>
              <a:latin typeface="Google Sans"/>
            </a:endParaRPr>
          </a:p>
          <a:p>
            <a:endParaRPr lang="en-US" dirty="0">
              <a:solidFill>
                <a:srgbClr val="1F1F1F"/>
              </a:solidFill>
              <a:latin typeface="Google Sans"/>
            </a:endParaRPr>
          </a:p>
        </p:txBody>
      </p:sp>
    </p:spTree>
    <p:extLst>
      <p:ext uri="{BB962C8B-B14F-4D97-AF65-F5344CB8AC3E}">
        <p14:creationId xmlns:p14="http://schemas.microsoft.com/office/powerpoint/2010/main" val="2701279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1B9968E-3EFF-040B-7552-856ECDA400F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4BABE36-309C-1E18-3B19-667579739A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7323A064-6F49-7E27-5A82-2DA3138FAF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52A95972-CA60-D126-69D2-9A57FB4440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A9C020C1-3C69-2664-CDEE-489AAB1ABC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135A9496-D2EB-F54B-58B7-B776C18CB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EA8FB6C3-60A2-C52E-B94D-384D32B18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267FEC78-DB6F-0741-3DC3-F54FEA022E72}"/>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Public Health Licensing</a:t>
            </a:r>
          </a:p>
        </p:txBody>
      </p:sp>
      <p:pic>
        <p:nvPicPr>
          <p:cNvPr id="4" name="Picture 3">
            <a:extLst>
              <a:ext uri="{FF2B5EF4-FFF2-40B4-BE49-F238E27FC236}">
                <a16:creationId xmlns:a16="http://schemas.microsoft.com/office/drawing/2014/main" id="{E72D7AC5-0A83-BADD-1F66-3EF912E2B1A6}"/>
              </a:ext>
            </a:extLst>
          </p:cNvPr>
          <p:cNvPicPr>
            <a:picLocks noChangeAspect="1"/>
          </p:cNvPicPr>
          <p:nvPr/>
        </p:nvPicPr>
        <p:blipFill>
          <a:blip r:embed="rId2"/>
          <a:stretch>
            <a:fillRect/>
          </a:stretch>
        </p:blipFill>
        <p:spPr>
          <a:xfrm>
            <a:off x="8826667" y="5798575"/>
            <a:ext cx="2725148" cy="847417"/>
          </a:xfrm>
          <a:prstGeom prst="rect">
            <a:avLst/>
          </a:prstGeom>
        </p:spPr>
      </p:pic>
      <p:sp>
        <p:nvSpPr>
          <p:cNvPr id="9" name="Content Placeholder 8">
            <a:extLst>
              <a:ext uri="{FF2B5EF4-FFF2-40B4-BE49-F238E27FC236}">
                <a16:creationId xmlns:a16="http://schemas.microsoft.com/office/drawing/2014/main" id="{EE9CB2E2-5A67-CCDD-111A-15DA387F2791}"/>
              </a:ext>
            </a:extLst>
          </p:cNvPr>
          <p:cNvSpPr>
            <a:spLocks noGrp="1"/>
          </p:cNvSpPr>
          <p:nvPr>
            <p:ph idx="1"/>
          </p:nvPr>
        </p:nvSpPr>
        <p:spPr>
          <a:xfrm>
            <a:off x="1523198" y="2341847"/>
            <a:ext cx="10186885" cy="4161823"/>
          </a:xfrm>
        </p:spPr>
        <p:txBody>
          <a:bodyPr>
            <a:normAutofit/>
          </a:bodyPr>
          <a:lstStyle/>
          <a:p>
            <a:r>
              <a:rPr lang="en-US" sz="2800" b="1" i="0" u="sng" dirty="0">
                <a:solidFill>
                  <a:srgbClr val="0563C1"/>
                </a:solidFill>
                <a:effectLst/>
                <a:latin typeface="Calibri" panose="020F0502020204030204" pitchFamily="34" charset="0"/>
                <a:hlinkClick r:id="rId3"/>
              </a:rPr>
              <a:t>HB2249</a:t>
            </a:r>
            <a:r>
              <a:rPr lang="en-US" sz="2800" b="1" i="0" u="sng" dirty="0">
                <a:solidFill>
                  <a:srgbClr val="0563C1"/>
                </a:solidFill>
                <a:effectLst/>
                <a:latin typeface="Calibri" panose="020F0502020204030204" pitchFamily="34" charset="0"/>
              </a:rPr>
              <a:t> - </a:t>
            </a:r>
            <a:r>
              <a:rPr lang="en-US" b="1" i="0" dirty="0">
                <a:solidFill>
                  <a:srgbClr val="1F1F1F"/>
                </a:solidFill>
                <a:effectLst/>
                <a:latin typeface="Google Sans"/>
              </a:rPr>
              <a:t>residential care institutions; inspections</a:t>
            </a:r>
          </a:p>
          <a:p>
            <a:endParaRPr lang="en-US" dirty="0">
              <a:solidFill>
                <a:srgbClr val="1F1F1F"/>
              </a:solidFill>
              <a:latin typeface="Google Sans"/>
            </a:endParaRPr>
          </a:p>
          <a:p>
            <a:r>
              <a:rPr lang="en-US" dirty="0"/>
              <a:t>Adds behavioral health residential care facilities to the list of places for which ADHS can’t accept accreditation in lieu of a compliance inspection (eliminates deemed status).</a:t>
            </a:r>
          </a:p>
          <a:p>
            <a:endParaRPr lang="en-US" dirty="0"/>
          </a:p>
          <a:p>
            <a:pPr marL="0" indent="0">
              <a:buNone/>
            </a:pPr>
            <a:r>
              <a:rPr lang="en-US" b="1" dirty="0"/>
              <a:t>Died in Senate</a:t>
            </a:r>
          </a:p>
        </p:txBody>
      </p:sp>
    </p:spTree>
    <p:extLst>
      <p:ext uri="{BB962C8B-B14F-4D97-AF65-F5344CB8AC3E}">
        <p14:creationId xmlns:p14="http://schemas.microsoft.com/office/powerpoint/2010/main" val="392506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B7E9806-4189-8B4D-534A-366AF4D0DB6F}"/>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2157CB-D2A2-386F-FDFD-C2D63E0C3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BFC2F6F6-94CF-4C52-3ACD-21E93235E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B1800342-84B7-2981-A3B9-E0F1332137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8F4D6AC1-8942-82C0-B1C0-B05E60DA11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0B53CD8F-33BE-54BC-4AF4-CAC5DCFBC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2C9F7401-2D5E-447A-4FCD-BD0835067D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9C7B3A75-E0C3-E177-7631-A10AF1DA9F0C}"/>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Public Health Licensing</a:t>
            </a:r>
          </a:p>
        </p:txBody>
      </p:sp>
      <p:pic>
        <p:nvPicPr>
          <p:cNvPr id="4" name="Picture 3">
            <a:extLst>
              <a:ext uri="{FF2B5EF4-FFF2-40B4-BE49-F238E27FC236}">
                <a16:creationId xmlns:a16="http://schemas.microsoft.com/office/drawing/2014/main" id="{373D3F7D-4A8B-CF38-319D-F87A0E8FCB5E}"/>
              </a:ext>
            </a:extLst>
          </p:cNvPr>
          <p:cNvPicPr>
            <a:picLocks noChangeAspect="1"/>
          </p:cNvPicPr>
          <p:nvPr/>
        </p:nvPicPr>
        <p:blipFill>
          <a:blip r:embed="rId2"/>
          <a:stretch>
            <a:fillRect/>
          </a:stretch>
        </p:blipFill>
        <p:spPr>
          <a:xfrm>
            <a:off x="9399181" y="5976605"/>
            <a:ext cx="2152634" cy="669387"/>
          </a:xfrm>
          <a:prstGeom prst="rect">
            <a:avLst/>
          </a:prstGeom>
        </p:spPr>
      </p:pic>
      <p:pic>
        <p:nvPicPr>
          <p:cNvPr id="5" name="Picture 2" descr="HD Green Check True Tick Mark Icon Sign PNG | Citypng">
            <a:extLst>
              <a:ext uri="{FF2B5EF4-FFF2-40B4-BE49-F238E27FC236}">
                <a16:creationId xmlns:a16="http://schemas.microsoft.com/office/drawing/2014/main" id="{C5451026-2D28-1A85-58BE-2BB280B60C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1737" y="4869782"/>
            <a:ext cx="620078" cy="70866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8">
            <a:extLst>
              <a:ext uri="{FF2B5EF4-FFF2-40B4-BE49-F238E27FC236}">
                <a16:creationId xmlns:a16="http://schemas.microsoft.com/office/drawing/2014/main" id="{0230DF23-99F6-9150-F63C-CD69CA6A9E91}"/>
              </a:ext>
            </a:extLst>
          </p:cNvPr>
          <p:cNvSpPr>
            <a:spLocks noGrp="1"/>
          </p:cNvSpPr>
          <p:nvPr>
            <p:ph idx="1"/>
          </p:nvPr>
        </p:nvSpPr>
        <p:spPr>
          <a:xfrm>
            <a:off x="1396337" y="2624992"/>
            <a:ext cx="10515600" cy="3765175"/>
          </a:xfrm>
        </p:spPr>
        <p:txBody>
          <a:bodyPr>
            <a:normAutofit lnSpcReduction="10000"/>
          </a:bodyPr>
          <a:lstStyle/>
          <a:p>
            <a:pPr marL="0" indent="0">
              <a:buNone/>
            </a:pPr>
            <a:r>
              <a:rPr lang="en-US" b="1" i="0" u="none" strike="noStrike" dirty="0">
                <a:solidFill>
                  <a:srgbClr val="2C81BA"/>
                </a:solidFill>
                <a:effectLst/>
                <a:latin typeface="Open Sans" panose="020B0606030504020204" pitchFamily="34" charset="0"/>
                <a:hlinkClick r:id="rId4"/>
              </a:rPr>
              <a:t>SB1655</a:t>
            </a:r>
            <a:r>
              <a:rPr lang="en-US" b="1" i="0" u="none" strike="noStrike" dirty="0">
                <a:solidFill>
                  <a:srgbClr val="2C81BA"/>
                </a:solidFill>
                <a:effectLst/>
                <a:latin typeface="Open Sans" panose="020B0606030504020204" pitchFamily="34" charset="0"/>
              </a:rPr>
              <a:t> - </a:t>
            </a:r>
            <a:r>
              <a:rPr lang="en-US" b="1" i="0" u="none" strike="noStrike" dirty="0">
                <a:effectLst/>
                <a:latin typeface="Open Sans" panose="020B0606030504020204" pitchFamily="34" charset="0"/>
              </a:rPr>
              <a:t>health care institutions; regulation</a:t>
            </a:r>
          </a:p>
          <a:p>
            <a:pPr marL="0" indent="0">
              <a:buNone/>
            </a:pPr>
            <a:endParaRPr lang="en-US" dirty="0">
              <a:solidFill>
                <a:srgbClr val="1F1F1F"/>
              </a:solidFill>
              <a:latin typeface="Google Sans"/>
            </a:endParaRPr>
          </a:p>
          <a:p>
            <a:r>
              <a:rPr lang="en-US" dirty="0"/>
              <a:t>Increases the cap on civil penalties for violation of health care institution statutes from $500 to $10,000. </a:t>
            </a:r>
          </a:p>
          <a:p>
            <a:r>
              <a:rPr lang="en-US" dirty="0"/>
              <a:t>Establishes the Indigenous Peoples Protection Revolving Fund with money from civil penalties.</a:t>
            </a:r>
          </a:p>
          <a:p>
            <a:pPr marL="0" indent="0" algn="ctr">
              <a:buNone/>
            </a:pPr>
            <a:endParaRPr lang="en-US" b="1" dirty="0">
              <a:solidFill>
                <a:srgbClr val="1F1F1F"/>
              </a:solidFill>
              <a:latin typeface="Google Sans"/>
            </a:endParaRPr>
          </a:p>
          <a:p>
            <a:pPr marL="0" indent="0">
              <a:buNone/>
            </a:pPr>
            <a:r>
              <a:rPr lang="en-US" b="1" dirty="0">
                <a:solidFill>
                  <a:srgbClr val="1F1F1F"/>
                </a:solidFill>
                <a:latin typeface="Google Sans"/>
              </a:rPr>
              <a:t>Failed in Senate Health</a:t>
            </a:r>
          </a:p>
        </p:txBody>
      </p:sp>
    </p:spTree>
    <p:extLst>
      <p:ext uri="{BB962C8B-B14F-4D97-AF65-F5344CB8AC3E}">
        <p14:creationId xmlns:p14="http://schemas.microsoft.com/office/powerpoint/2010/main" val="177352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3D0843A-0E42-85B3-4505-2D3B9F26EE88}"/>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FD00B-0EB7-D3C9-19A6-020F17467A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6964635C-B3E9-97E4-012D-807BB68B5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60BBC6B0-E8AE-C53B-A029-B50EEF9A92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6CB85BF4-5A57-B3E0-6F0C-8FA04DF34F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B4C3CDD4-C892-9A27-1907-5F8EBAF7DE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D6D8977F-6C17-F5D6-B538-59E02DB69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A9485155-0A81-D811-A2BE-787F1223E9A8}"/>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Behavioral Health</a:t>
            </a:r>
          </a:p>
        </p:txBody>
      </p:sp>
      <p:pic>
        <p:nvPicPr>
          <p:cNvPr id="4" name="Picture 3">
            <a:extLst>
              <a:ext uri="{FF2B5EF4-FFF2-40B4-BE49-F238E27FC236}">
                <a16:creationId xmlns:a16="http://schemas.microsoft.com/office/drawing/2014/main" id="{753455CF-34A0-749B-4252-09CF4815B225}"/>
              </a:ext>
            </a:extLst>
          </p:cNvPr>
          <p:cNvPicPr>
            <a:picLocks noChangeAspect="1"/>
          </p:cNvPicPr>
          <p:nvPr/>
        </p:nvPicPr>
        <p:blipFill>
          <a:blip r:embed="rId2"/>
          <a:stretch>
            <a:fillRect/>
          </a:stretch>
        </p:blipFill>
        <p:spPr>
          <a:xfrm>
            <a:off x="9065396" y="5633899"/>
            <a:ext cx="2725148" cy="847417"/>
          </a:xfrm>
          <a:prstGeom prst="rect">
            <a:avLst/>
          </a:prstGeom>
        </p:spPr>
      </p:pic>
      <p:sp>
        <p:nvSpPr>
          <p:cNvPr id="9" name="Content Placeholder 8">
            <a:extLst>
              <a:ext uri="{FF2B5EF4-FFF2-40B4-BE49-F238E27FC236}">
                <a16:creationId xmlns:a16="http://schemas.microsoft.com/office/drawing/2014/main" id="{1AF41AE7-9A95-4DF2-85D1-141ED19EE466}"/>
              </a:ext>
            </a:extLst>
          </p:cNvPr>
          <p:cNvSpPr>
            <a:spLocks noGrp="1"/>
          </p:cNvSpPr>
          <p:nvPr>
            <p:ph idx="1"/>
          </p:nvPr>
        </p:nvSpPr>
        <p:spPr>
          <a:xfrm>
            <a:off x="838200" y="3117851"/>
            <a:ext cx="10515600" cy="3059112"/>
          </a:xfrm>
        </p:spPr>
        <p:txBody>
          <a:bodyPr>
            <a:normAutofit fontScale="92500" lnSpcReduction="10000"/>
          </a:bodyPr>
          <a:lstStyle/>
          <a:p>
            <a:r>
              <a:rPr lang="en-US" sz="3200" b="1" i="0" u="none" strike="noStrike" dirty="0">
                <a:solidFill>
                  <a:srgbClr val="2C81BA"/>
                </a:solidFill>
                <a:effectLst/>
                <a:hlinkClick r:id="rId3"/>
              </a:rPr>
              <a:t>SB1102</a:t>
            </a:r>
            <a:r>
              <a:rPr lang="en-US" sz="3200" b="1" i="0" u="none" strike="noStrike" dirty="0">
                <a:solidFill>
                  <a:srgbClr val="2C81BA"/>
                </a:solidFill>
                <a:effectLst/>
              </a:rPr>
              <a:t> </a:t>
            </a:r>
            <a:r>
              <a:rPr lang="en-US" sz="3200" b="1" i="0" u="none" strike="noStrike" dirty="0">
                <a:effectLst/>
              </a:rPr>
              <a:t>Civil Reintegration Unit; Arizona State Hospital</a:t>
            </a:r>
          </a:p>
          <a:p>
            <a:endParaRPr lang="en-US" sz="3200" dirty="0"/>
          </a:p>
          <a:p>
            <a:r>
              <a:rPr lang="en-US" sz="3200" dirty="0"/>
              <a:t>Establishes and funds a Civil Reintegration Unit for a transitional unit for civil patients who are approaching discharge</a:t>
            </a:r>
          </a:p>
          <a:p>
            <a:endParaRPr lang="en-US" sz="3200" dirty="0"/>
          </a:p>
          <a:p>
            <a:pPr marL="0" indent="0">
              <a:buNone/>
            </a:pPr>
            <a:r>
              <a:rPr lang="en-US" sz="3200" b="1" dirty="0"/>
              <a:t>Never Heard </a:t>
            </a:r>
          </a:p>
        </p:txBody>
      </p:sp>
    </p:spTree>
    <p:extLst>
      <p:ext uri="{BB962C8B-B14F-4D97-AF65-F5344CB8AC3E}">
        <p14:creationId xmlns:p14="http://schemas.microsoft.com/office/powerpoint/2010/main" val="1569564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6821427D-CEC8-D00C-C142-5BB51F6D0289}"/>
              </a:ext>
            </a:extLst>
          </p:cNvPr>
          <p:cNvSpPr>
            <a:spLocks noGrp="1"/>
          </p:cNvSpPr>
          <p:nvPr>
            <p:ph type="title"/>
          </p:nvPr>
        </p:nvSpPr>
        <p:spPr>
          <a:xfrm>
            <a:off x="958506" y="800392"/>
            <a:ext cx="10264697" cy="1212102"/>
          </a:xfrm>
        </p:spPr>
        <p:txBody>
          <a:bodyPr>
            <a:normAutofit/>
          </a:bodyPr>
          <a:lstStyle/>
          <a:p>
            <a:pPr algn="ctr"/>
            <a:r>
              <a:rPr lang="en-US" sz="4000" dirty="0"/>
              <a:t>The Good</a:t>
            </a:r>
          </a:p>
        </p:txBody>
      </p:sp>
      <p:pic>
        <p:nvPicPr>
          <p:cNvPr id="4" name="Picture 3">
            <a:extLst>
              <a:ext uri="{FF2B5EF4-FFF2-40B4-BE49-F238E27FC236}">
                <a16:creationId xmlns:a16="http://schemas.microsoft.com/office/drawing/2014/main" id="{B482D2BB-895F-5286-5A72-0FD58B96321E}"/>
              </a:ext>
            </a:extLst>
          </p:cNvPr>
          <p:cNvPicPr>
            <a:picLocks noChangeAspect="1"/>
          </p:cNvPicPr>
          <p:nvPr/>
        </p:nvPicPr>
        <p:blipFill>
          <a:blip r:embed="rId2"/>
          <a:stretch>
            <a:fillRect/>
          </a:stretch>
        </p:blipFill>
        <p:spPr>
          <a:xfrm>
            <a:off x="8826667" y="5798575"/>
            <a:ext cx="2725148" cy="847417"/>
          </a:xfrm>
          <a:prstGeom prst="rect">
            <a:avLst/>
          </a:prstGeom>
        </p:spPr>
      </p:pic>
      <p:pic>
        <p:nvPicPr>
          <p:cNvPr id="5" name="Picture 2" descr="HD Green Check True Tick Mark Icon Sign PNG | Citypng">
            <a:extLst>
              <a:ext uri="{FF2B5EF4-FFF2-40B4-BE49-F238E27FC236}">
                <a16:creationId xmlns:a16="http://schemas.microsoft.com/office/drawing/2014/main" id="{E75115E4-A23D-4506-4051-D3E43F8013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9491" y="5795011"/>
            <a:ext cx="620078" cy="708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357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1B9968E-3EFF-040B-7552-856ECDA400F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4BABE36-309C-1E18-3B19-667579739A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7323A064-6F49-7E27-5A82-2DA3138FAF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52A95972-CA60-D126-69D2-9A57FB4440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A9C020C1-3C69-2664-CDEE-489AAB1ABC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135A9496-D2EB-F54B-58B7-B776C18CB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EA8FB6C3-60A2-C52E-B94D-384D32B18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267FEC78-DB6F-0741-3DC3-F54FEA022E72}"/>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Public Health Licensing</a:t>
            </a:r>
          </a:p>
        </p:txBody>
      </p:sp>
      <p:pic>
        <p:nvPicPr>
          <p:cNvPr id="4" name="Picture 3">
            <a:extLst>
              <a:ext uri="{FF2B5EF4-FFF2-40B4-BE49-F238E27FC236}">
                <a16:creationId xmlns:a16="http://schemas.microsoft.com/office/drawing/2014/main" id="{E72D7AC5-0A83-BADD-1F66-3EF912E2B1A6}"/>
              </a:ext>
            </a:extLst>
          </p:cNvPr>
          <p:cNvPicPr>
            <a:picLocks noChangeAspect="1"/>
          </p:cNvPicPr>
          <p:nvPr/>
        </p:nvPicPr>
        <p:blipFill>
          <a:blip r:embed="rId2"/>
          <a:stretch>
            <a:fillRect/>
          </a:stretch>
        </p:blipFill>
        <p:spPr>
          <a:xfrm>
            <a:off x="8826667" y="5798575"/>
            <a:ext cx="2725148" cy="847417"/>
          </a:xfrm>
          <a:prstGeom prst="rect">
            <a:avLst/>
          </a:prstGeom>
        </p:spPr>
      </p:pic>
      <p:sp>
        <p:nvSpPr>
          <p:cNvPr id="9" name="Content Placeholder 8">
            <a:extLst>
              <a:ext uri="{FF2B5EF4-FFF2-40B4-BE49-F238E27FC236}">
                <a16:creationId xmlns:a16="http://schemas.microsoft.com/office/drawing/2014/main" id="{EE9CB2E2-5A67-CCDD-111A-15DA387F2791}"/>
              </a:ext>
            </a:extLst>
          </p:cNvPr>
          <p:cNvSpPr>
            <a:spLocks noGrp="1"/>
          </p:cNvSpPr>
          <p:nvPr>
            <p:ph idx="1"/>
          </p:nvPr>
        </p:nvSpPr>
        <p:spPr>
          <a:xfrm>
            <a:off x="1523198" y="2341847"/>
            <a:ext cx="10186885" cy="4161823"/>
          </a:xfrm>
        </p:spPr>
        <p:txBody>
          <a:bodyPr>
            <a:normAutofit fontScale="92500" lnSpcReduction="10000"/>
          </a:bodyPr>
          <a:lstStyle/>
          <a:p>
            <a:pPr marL="0" indent="0">
              <a:buNone/>
            </a:pPr>
            <a:r>
              <a:rPr lang="en-US" b="1" i="0" u="none" strike="noStrike" dirty="0">
                <a:solidFill>
                  <a:srgbClr val="2C81BA"/>
                </a:solidFill>
                <a:effectLst/>
                <a:latin typeface="Open Sans" panose="020B0606030504020204" pitchFamily="34" charset="0"/>
                <a:hlinkClick r:id="rId3"/>
              </a:rPr>
              <a:t>HB2317</a:t>
            </a:r>
            <a:r>
              <a:rPr lang="en-US" b="1" i="0" u="none" strike="noStrike" dirty="0">
                <a:solidFill>
                  <a:srgbClr val="2C81BA"/>
                </a:solidFill>
                <a:effectLst/>
                <a:latin typeface="Open Sans" panose="020B0606030504020204" pitchFamily="34" charset="0"/>
              </a:rPr>
              <a:t> </a:t>
            </a:r>
            <a:r>
              <a:rPr lang="en-US" b="1" i="0" u="none" strike="noStrike" dirty="0">
                <a:effectLst/>
                <a:latin typeface="Open Sans" panose="020B0606030504020204" pitchFamily="34" charset="0"/>
              </a:rPr>
              <a:t>Sober Living Homes</a:t>
            </a:r>
          </a:p>
          <a:p>
            <a:pPr marL="0" indent="0">
              <a:buNone/>
            </a:pPr>
            <a:endParaRPr lang="en-US" dirty="0">
              <a:solidFill>
                <a:srgbClr val="2C81BA"/>
              </a:solidFill>
              <a:latin typeface="Open Sans" panose="020B0606030504020204" pitchFamily="34" charset="0"/>
            </a:endParaRPr>
          </a:p>
          <a:p>
            <a:r>
              <a:rPr lang="en-US" dirty="0"/>
              <a:t>Prescribes guidelines for the inspection and penalizing of sober living homes that are noncompliant with state regulations. Keeps sober living facility addresses secret. </a:t>
            </a:r>
          </a:p>
          <a:p>
            <a:r>
              <a:rPr lang="en-US" dirty="0"/>
              <a:t>Requires a sober living homes to get clearance from local jurisdiction verifying compliance with all local zoning, building, fire &amp; licensing ordinances</a:t>
            </a:r>
          </a:p>
          <a:p>
            <a:pPr marL="0" indent="0">
              <a:buNone/>
            </a:pPr>
            <a:endParaRPr lang="en-US" dirty="0"/>
          </a:p>
          <a:p>
            <a:pPr marL="0" indent="0">
              <a:buNone/>
            </a:pPr>
            <a:r>
              <a:rPr lang="en-US" b="1" dirty="0"/>
              <a:t>Died in Senate</a:t>
            </a:r>
          </a:p>
        </p:txBody>
      </p:sp>
    </p:spTree>
    <p:extLst>
      <p:ext uri="{BB962C8B-B14F-4D97-AF65-F5344CB8AC3E}">
        <p14:creationId xmlns:p14="http://schemas.microsoft.com/office/powerpoint/2010/main" val="2573643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6821427D-CEC8-D00C-C142-5BB51F6D0289}"/>
              </a:ext>
            </a:extLst>
          </p:cNvPr>
          <p:cNvSpPr>
            <a:spLocks noGrp="1"/>
          </p:cNvSpPr>
          <p:nvPr>
            <p:ph type="title"/>
          </p:nvPr>
        </p:nvSpPr>
        <p:spPr>
          <a:xfrm>
            <a:off x="958506" y="800392"/>
            <a:ext cx="10264697" cy="1212102"/>
          </a:xfrm>
        </p:spPr>
        <p:txBody>
          <a:bodyPr>
            <a:normAutofit/>
          </a:bodyPr>
          <a:lstStyle/>
          <a:p>
            <a:pPr algn="ctr"/>
            <a:r>
              <a:rPr lang="en-US" sz="4000" dirty="0"/>
              <a:t>Close Calls (Bad Bills that Got Vetoed)</a:t>
            </a:r>
          </a:p>
        </p:txBody>
      </p:sp>
      <p:pic>
        <p:nvPicPr>
          <p:cNvPr id="4" name="Picture 3">
            <a:extLst>
              <a:ext uri="{FF2B5EF4-FFF2-40B4-BE49-F238E27FC236}">
                <a16:creationId xmlns:a16="http://schemas.microsoft.com/office/drawing/2014/main" id="{B482D2BB-895F-5286-5A72-0FD58B96321E}"/>
              </a:ext>
            </a:extLst>
          </p:cNvPr>
          <p:cNvPicPr>
            <a:picLocks noChangeAspect="1"/>
          </p:cNvPicPr>
          <p:nvPr/>
        </p:nvPicPr>
        <p:blipFill>
          <a:blip r:embed="rId2"/>
          <a:stretch>
            <a:fillRect/>
          </a:stretch>
        </p:blipFill>
        <p:spPr>
          <a:xfrm>
            <a:off x="8826667" y="5798575"/>
            <a:ext cx="2725148" cy="847417"/>
          </a:xfrm>
          <a:prstGeom prst="rect">
            <a:avLst/>
          </a:prstGeom>
        </p:spPr>
      </p:pic>
    </p:spTree>
    <p:extLst>
      <p:ext uri="{BB962C8B-B14F-4D97-AF65-F5344CB8AC3E}">
        <p14:creationId xmlns:p14="http://schemas.microsoft.com/office/powerpoint/2010/main" val="2459930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B1ECD0A-9862-ED5F-E04B-5C132F0D2D66}"/>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7544516-80E8-9EBE-74D6-5D4156AB3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3D5A63F7-EDE7-AC2B-5830-4CB9FD2A60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BE6339A1-EBB9-EC92-380F-93D19E355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874BBF2F-E0F4-151E-E703-FBE7718BE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05E0DBF5-2AC9-B184-6328-B064E5C75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369931DE-38D1-8621-4814-FAC73E1811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7C4B877F-1312-230A-87E8-BC72F299BB55}"/>
              </a:ext>
            </a:extLst>
          </p:cNvPr>
          <p:cNvSpPr>
            <a:spLocks noGrp="1"/>
          </p:cNvSpPr>
          <p:nvPr>
            <p:ph type="title"/>
          </p:nvPr>
        </p:nvSpPr>
        <p:spPr>
          <a:xfrm>
            <a:off x="958506" y="837744"/>
            <a:ext cx="10264697" cy="1212102"/>
          </a:xfrm>
        </p:spPr>
        <p:txBody>
          <a:bodyPr>
            <a:normAutofit/>
          </a:bodyPr>
          <a:lstStyle/>
          <a:p>
            <a:r>
              <a:rPr lang="en-US" sz="4000" dirty="0">
                <a:solidFill>
                  <a:srgbClr val="FFFFFF"/>
                </a:solidFill>
              </a:rPr>
              <a:t>Food Insecurity</a:t>
            </a:r>
          </a:p>
        </p:txBody>
      </p:sp>
      <p:sp>
        <p:nvSpPr>
          <p:cNvPr id="3" name="Content Placeholder 2">
            <a:extLst>
              <a:ext uri="{FF2B5EF4-FFF2-40B4-BE49-F238E27FC236}">
                <a16:creationId xmlns:a16="http://schemas.microsoft.com/office/drawing/2014/main" id="{75DDCBCC-BDE1-67E1-2207-4B0E1D135F9F}"/>
              </a:ext>
            </a:extLst>
          </p:cNvPr>
          <p:cNvSpPr>
            <a:spLocks noGrp="1"/>
          </p:cNvSpPr>
          <p:nvPr>
            <p:ph idx="1"/>
          </p:nvPr>
        </p:nvSpPr>
        <p:spPr>
          <a:xfrm>
            <a:off x="1316765" y="2221793"/>
            <a:ext cx="9708995" cy="4591586"/>
          </a:xfrm>
        </p:spPr>
        <p:txBody>
          <a:bodyPr anchor="ctr">
            <a:normAutofit/>
          </a:bodyPr>
          <a:lstStyle/>
          <a:p>
            <a:pPr marL="0" indent="0">
              <a:buNone/>
            </a:pPr>
            <a:r>
              <a:rPr lang="en-US" b="1" i="0" u="none" strike="noStrike" dirty="0">
                <a:solidFill>
                  <a:srgbClr val="2C81BA"/>
                </a:solidFill>
                <a:effectLst/>
                <a:latin typeface="Open Sans" panose="020B0606030504020204" pitchFamily="34" charset="0"/>
                <a:hlinkClick r:id="rId2"/>
              </a:rPr>
              <a:t>HB2502</a:t>
            </a:r>
            <a:r>
              <a:rPr lang="en-US" b="1" i="0" u="none" strike="noStrike" dirty="0">
                <a:solidFill>
                  <a:srgbClr val="2C81BA"/>
                </a:solidFill>
                <a:effectLst/>
                <a:latin typeface="Open Sans" panose="020B0606030504020204" pitchFamily="34" charset="0"/>
              </a:rPr>
              <a:t> </a:t>
            </a:r>
            <a:r>
              <a:rPr lang="en-US" b="1" dirty="0">
                <a:solidFill>
                  <a:srgbClr val="333333"/>
                </a:solidFill>
                <a:effectLst/>
                <a:highlight>
                  <a:srgbClr val="FFFFFF"/>
                </a:highlight>
                <a:latin typeface="Open Sans" panose="020B0606030504020204" pitchFamily="34" charset="0"/>
              </a:rPr>
              <a:t>SNAP; mandatory employment; training</a:t>
            </a:r>
          </a:p>
          <a:p>
            <a:r>
              <a:rPr lang="en-US" dirty="0"/>
              <a:t>ADES would need to make ‘able-bodied adults’ under 60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participate in employment &amp; training programs to get </a:t>
            </a:r>
            <a:r>
              <a:rPr lang="en-US" dirty="0"/>
              <a:t>Supplemental Nutrition Assistance Program benefits. </a:t>
            </a:r>
            <a:endParaRPr lang="en-US" dirty="0">
              <a:solidFill>
                <a:srgbClr val="333333"/>
              </a:solidFill>
              <a:highlight>
                <a:srgbClr val="FFFFFF"/>
              </a:highlight>
              <a:latin typeface="Open Sans" panose="020B0606030504020204" pitchFamily="34" charset="0"/>
              <a:ea typeface="Calibri" panose="020F0502020204030204" pitchFamily="34" charset="0"/>
              <a:cs typeface="Calibri" panose="020F0502020204030204" pitchFamily="34" charset="0"/>
            </a:endParaRPr>
          </a:p>
          <a:p>
            <a:pPr marL="0" indent="0">
              <a:buNone/>
            </a:pPr>
            <a:r>
              <a:rPr lang="en-US" b="1" i="0" u="none" strike="noStrike" dirty="0">
                <a:solidFill>
                  <a:srgbClr val="2C81BA"/>
                </a:solidFill>
                <a:effectLst/>
                <a:latin typeface="Open Sans" panose="020B0606030504020204" pitchFamily="34" charset="0"/>
                <a:hlinkClick r:id="rId3"/>
              </a:rPr>
              <a:t>HB2503</a:t>
            </a:r>
            <a:r>
              <a:rPr lang="en-US" b="1" i="0" u="none" strike="noStrike" dirty="0">
                <a:solidFill>
                  <a:srgbClr val="2C81BA"/>
                </a:solidFill>
                <a:effectLst/>
                <a:latin typeface="Open Sans" panose="020B0606030504020204" pitchFamily="34" charset="0"/>
              </a:rPr>
              <a:t> </a:t>
            </a:r>
            <a:r>
              <a:rPr lang="en-US" b="1" u="none" strike="noStrike" dirty="0">
                <a:effectLst/>
                <a:latin typeface="Open Sans" panose="020B0606030504020204" pitchFamily="34" charset="0"/>
              </a:rPr>
              <a:t>SNAP; waivers; exemption</a:t>
            </a:r>
            <a:endParaRPr lang="en-US" b="1" dirty="0">
              <a:latin typeface="Calibri" panose="020F0502020204030204" pitchFamily="34" charset="0"/>
              <a:ea typeface="Calibri" panose="020F0502020204030204" pitchFamily="34" charset="0"/>
              <a:cs typeface="Calibri" panose="020F0502020204030204" pitchFamily="34" charset="0"/>
            </a:endParaRPr>
          </a:p>
          <a:p>
            <a:r>
              <a:rPr lang="en-US" dirty="0"/>
              <a:t>Prevents ADES from accepting or renewing waivers of work requirements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for ‘able-bodied’ adults w/o dependents to get SNAP benefits - </a:t>
            </a:r>
            <a:r>
              <a:rPr lang="en-US" dirty="0"/>
              <a:t>unless the waiver is required by federal law or authorized by state law.</a:t>
            </a:r>
            <a:endParaRPr lang="en-US" b="1"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b="1" dirty="0">
                <a:latin typeface="Calibri" panose="020F0502020204030204" pitchFamily="34" charset="0"/>
                <a:ea typeface="Calibri" panose="020F0502020204030204" pitchFamily="34" charset="0"/>
                <a:cs typeface="Calibri" panose="020F0502020204030204" pitchFamily="34" charset="0"/>
              </a:rPr>
              <a:t>Vetoed by Governor</a:t>
            </a:r>
          </a:p>
        </p:txBody>
      </p:sp>
      <p:pic>
        <p:nvPicPr>
          <p:cNvPr id="4" name="Picture 3">
            <a:extLst>
              <a:ext uri="{FF2B5EF4-FFF2-40B4-BE49-F238E27FC236}">
                <a16:creationId xmlns:a16="http://schemas.microsoft.com/office/drawing/2014/main" id="{C15DB0DA-6CD3-AB18-B916-CC130E11CEFD}"/>
              </a:ext>
            </a:extLst>
          </p:cNvPr>
          <p:cNvPicPr>
            <a:picLocks noChangeAspect="1"/>
          </p:cNvPicPr>
          <p:nvPr/>
        </p:nvPicPr>
        <p:blipFill>
          <a:blip r:embed="rId4"/>
          <a:stretch>
            <a:fillRect/>
          </a:stretch>
        </p:blipFill>
        <p:spPr>
          <a:xfrm>
            <a:off x="9221423" y="1022350"/>
            <a:ext cx="2012071" cy="625677"/>
          </a:xfrm>
          <a:prstGeom prst="rect">
            <a:avLst/>
          </a:prstGeom>
        </p:spPr>
      </p:pic>
      <p:pic>
        <p:nvPicPr>
          <p:cNvPr id="5" name="Picture 4">
            <a:extLst>
              <a:ext uri="{FF2B5EF4-FFF2-40B4-BE49-F238E27FC236}">
                <a16:creationId xmlns:a16="http://schemas.microsoft.com/office/drawing/2014/main" id="{B2CAD212-CE16-1100-CB27-4A2B8CC373AA}"/>
              </a:ext>
            </a:extLst>
          </p:cNvPr>
          <p:cNvPicPr>
            <a:picLocks noChangeAspect="1"/>
          </p:cNvPicPr>
          <p:nvPr/>
        </p:nvPicPr>
        <p:blipFill>
          <a:blip r:embed="rId5"/>
          <a:stretch>
            <a:fillRect/>
          </a:stretch>
        </p:blipFill>
        <p:spPr>
          <a:xfrm>
            <a:off x="11177615" y="5818120"/>
            <a:ext cx="748399" cy="693254"/>
          </a:xfrm>
          <a:prstGeom prst="rect">
            <a:avLst/>
          </a:prstGeom>
        </p:spPr>
      </p:pic>
    </p:spTree>
    <p:extLst>
      <p:ext uri="{BB962C8B-B14F-4D97-AF65-F5344CB8AC3E}">
        <p14:creationId xmlns:p14="http://schemas.microsoft.com/office/powerpoint/2010/main" val="2284838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B1ECD0A-9862-ED5F-E04B-5C132F0D2D66}"/>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7544516-80E8-9EBE-74D6-5D4156AB3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3D5A63F7-EDE7-AC2B-5830-4CB9FD2A60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BE6339A1-EBB9-EC92-380F-93D19E355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874BBF2F-E0F4-151E-E703-FBE7718BE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05E0DBF5-2AC9-B184-6328-B064E5C75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369931DE-38D1-8621-4814-FAC73E1811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75DDCBCC-BDE1-67E1-2207-4B0E1D135F9F}"/>
              </a:ext>
            </a:extLst>
          </p:cNvPr>
          <p:cNvSpPr>
            <a:spLocks noGrp="1"/>
          </p:cNvSpPr>
          <p:nvPr>
            <p:ph idx="1"/>
          </p:nvPr>
        </p:nvSpPr>
        <p:spPr>
          <a:xfrm>
            <a:off x="1316765" y="2341848"/>
            <a:ext cx="9708995" cy="4416303"/>
          </a:xfrm>
        </p:spPr>
        <p:txBody>
          <a:bodyPr anchor="ctr">
            <a:normAutofit/>
          </a:bodyPr>
          <a:lstStyle/>
          <a:p>
            <a:r>
              <a:rPr lang="en-US" b="1" i="0" u="none" strike="noStrike" dirty="0">
                <a:solidFill>
                  <a:srgbClr val="2C81BA"/>
                </a:solidFill>
                <a:effectLst/>
                <a:latin typeface="Open Sans" panose="020B0606030504020204" pitchFamily="34" charset="0"/>
                <a:hlinkClick r:id="rId2"/>
              </a:rPr>
              <a:t>HB2843</a:t>
            </a:r>
            <a:r>
              <a:rPr lang="en-US" b="1" i="0" u="none" strike="noStrike" dirty="0">
                <a:solidFill>
                  <a:srgbClr val="2C81BA"/>
                </a:solidFill>
                <a:effectLst/>
                <a:latin typeface="Open Sans" panose="020B0606030504020204" pitchFamily="34" charset="0"/>
              </a:rPr>
              <a:t> </a:t>
            </a:r>
            <a:r>
              <a:rPr lang="en-US" b="1" i="0" u="none" strike="noStrike" dirty="0">
                <a:effectLst/>
                <a:latin typeface="Open Sans" panose="020B0606030504020204" pitchFamily="34" charset="0"/>
              </a:rPr>
              <a:t>defense of premises; definition</a:t>
            </a:r>
          </a:p>
          <a:p>
            <a:pPr marL="0" indent="0">
              <a:buNone/>
            </a:pPr>
            <a:endParaRPr lang="en-US" dirty="0">
              <a:latin typeface="Open Sans" panose="020B0606030504020204" pitchFamily="34" charset="0"/>
            </a:endParaRPr>
          </a:p>
          <a:p>
            <a:r>
              <a:rPr lang="en-US" dirty="0"/>
              <a:t>Changes the definition of premises for purposes of the justification defense in </a:t>
            </a:r>
            <a:r>
              <a:rPr lang="en-US" dirty="0">
                <a:hlinkClick r:id="rId3"/>
              </a:rPr>
              <a:t>ARS 13-407</a:t>
            </a:r>
            <a:r>
              <a:rPr lang="en-US" dirty="0"/>
              <a:t> to mean any property (rather than any structure). </a:t>
            </a:r>
          </a:p>
          <a:p>
            <a:r>
              <a:rPr lang="en-US" dirty="0"/>
              <a:t>Basically, extends the ‘stand your ground’ law to any property (e.g. ranch land) , not just a home or other structure.</a:t>
            </a:r>
            <a:endParaRPr lang="en-US" dirty="0">
              <a:latin typeface="Open Sans" panose="020B0606030504020204" pitchFamily="34" charset="0"/>
            </a:endParaRPr>
          </a:p>
          <a:p>
            <a:endParaRPr lang="en-US" dirty="0">
              <a:latin typeface="Open Sans" panose="020B0606030504020204" pitchFamily="34" charset="0"/>
              <a:ea typeface="Calibri" panose="020F0502020204030204" pitchFamily="34" charset="0"/>
              <a:cs typeface="Calibri" panose="020F0502020204030204" pitchFamily="34" charset="0"/>
            </a:endParaRPr>
          </a:p>
          <a:p>
            <a:pPr marL="0" indent="0">
              <a:buNone/>
            </a:pPr>
            <a:r>
              <a:rPr lang="en-US" b="1" dirty="0">
                <a:latin typeface="Open Sans" panose="020B0606030504020204" pitchFamily="34" charset="0"/>
                <a:ea typeface="Calibri" panose="020F0502020204030204" pitchFamily="34" charset="0"/>
                <a:cs typeface="Calibri" panose="020F0502020204030204" pitchFamily="34" charset="0"/>
              </a:rPr>
              <a:t>Vetoed by Governor</a:t>
            </a:r>
            <a:endParaRPr lang="en-US" b="1" dirty="0">
              <a:latin typeface="Calibri" panose="020F0502020204030204" pitchFamily="34" charset="0"/>
              <a:ea typeface="Calibri" panose="020F0502020204030204" pitchFamily="34" charset="0"/>
              <a:cs typeface="Calibri" panose="020F0502020204030204" pitchFamily="34" charset="0"/>
            </a:endParaRPr>
          </a:p>
          <a:p>
            <a:endParaRPr lang="en-US"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C15DB0DA-6CD3-AB18-B916-CC130E11CEFD}"/>
              </a:ext>
            </a:extLst>
          </p:cNvPr>
          <p:cNvPicPr>
            <a:picLocks noChangeAspect="1"/>
          </p:cNvPicPr>
          <p:nvPr/>
        </p:nvPicPr>
        <p:blipFill>
          <a:blip r:embed="rId4"/>
          <a:stretch>
            <a:fillRect/>
          </a:stretch>
        </p:blipFill>
        <p:spPr>
          <a:xfrm>
            <a:off x="8497952" y="988385"/>
            <a:ext cx="2725148" cy="847417"/>
          </a:xfrm>
          <a:prstGeom prst="rect">
            <a:avLst/>
          </a:prstGeom>
        </p:spPr>
      </p:pic>
      <p:sp>
        <p:nvSpPr>
          <p:cNvPr id="5" name="Title 4">
            <a:extLst>
              <a:ext uri="{FF2B5EF4-FFF2-40B4-BE49-F238E27FC236}">
                <a16:creationId xmlns:a16="http://schemas.microsoft.com/office/drawing/2014/main" id="{430B8D6B-BA40-14D3-DC98-8D3AFE172AF1}"/>
              </a:ext>
            </a:extLst>
          </p:cNvPr>
          <p:cNvSpPr>
            <a:spLocks noGrp="1"/>
          </p:cNvSpPr>
          <p:nvPr>
            <p:ph type="title"/>
          </p:nvPr>
        </p:nvSpPr>
        <p:spPr>
          <a:xfrm>
            <a:off x="812935" y="680970"/>
            <a:ext cx="10515600" cy="1325563"/>
          </a:xfrm>
        </p:spPr>
        <p:txBody>
          <a:bodyPr/>
          <a:lstStyle/>
          <a:p>
            <a:r>
              <a:rPr kumimoji="0" lang="en-US" sz="4000" b="0" i="0" u="none" strike="noStrike" kern="1200" cap="none" spc="0" normalizeH="0" baseline="0" noProof="0" dirty="0">
                <a:ln>
                  <a:noFill/>
                </a:ln>
                <a:solidFill>
                  <a:srgbClr val="FFFFFF"/>
                </a:solidFill>
                <a:effectLst/>
                <a:uLnTx/>
                <a:uFillTx/>
                <a:latin typeface="Calibri Light" panose="020F0302020204030204"/>
                <a:ea typeface="+mj-ea"/>
                <a:cs typeface="+mj-cs"/>
              </a:rPr>
              <a:t>Deadly Force – Premises Definition</a:t>
            </a:r>
            <a:endParaRPr lang="en-US" dirty="0"/>
          </a:p>
        </p:txBody>
      </p:sp>
      <p:pic>
        <p:nvPicPr>
          <p:cNvPr id="1030" name="Picture 6" descr="Red X Mark Images – Browse 31,902 Stock Photos, Vectors, and ...">
            <a:extLst>
              <a:ext uri="{FF2B5EF4-FFF2-40B4-BE49-F238E27FC236}">
                <a16:creationId xmlns:a16="http://schemas.microsoft.com/office/drawing/2014/main" id="{9817ABF6-B962-F8B5-89C8-CC9D1D73BB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91537" y="5319082"/>
            <a:ext cx="1157379" cy="1077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0611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2223B2-53D6-E52F-27E1-2A542E6C694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7355AD-E227-F79A-4A88-05CDBE32C3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45">
            <a:extLst>
              <a:ext uri="{FF2B5EF4-FFF2-40B4-BE49-F238E27FC236}">
                <a16:creationId xmlns:a16="http://schemas.microsoft.com/office/drawing/2014/main" id="{E73C7372-E666-8851-BBF2-A1F6305C0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46">
            <a:extLst>
              <a:ext uri="{FF2B5EF4-FFF2-40B4-BE49-F238E27FC236}">
                <a16:creationId xmlns:a16="http://schemas.microsoft.com/office/drawing/2014/main" id="{9B7A58C8-C822-F6A7-A004-513863C2A0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47">
            <a:extLst>
              <a:ext uri="{FF2B5EF4-FFF2-40B4-BE49-F238E27FC236}">
                <a16:creationId xmlns:a16="http://schemas.microsoft.com/office/drawing/2014/main" id="{A7B2260F-5A77-BBBD-2F85-CC8ED4534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44">
            <a:extLst>
              <a:ext uri="{FF2B5EF4-FFF2-40B4-BE49-F238E27FC236}">
                <a16:creationId xmlns:a16="http://schemas.microsoft.com/office/drawing/2014/main" id="{1F1D971E-42DE-721F-CC6A-669960EF65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D6DC5418-8D51-226A-BE75-F49EFD607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FF660D7-0ACF-868A-1697-194C19EA4727}"/>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Medical Privacy</a:t>
            </a:r>
          </a:p>
        </p:txBody>
      </p:sp>
      <p:sp>
        <p:nvSpPr>
          <p:cNvPr id="3" name="Content Placeholder 2">
            <a:extLst>
              <a:ext uri="{FF2B5EF4-FFF2-40B4-BE49-F238E27FC236}">
                <a16:creationId xmlns:a16="http://schemas.microsoft.com/office/drawing/2014/main" id="{24693E33-1368-780E-C9D6-029D6A997E9F}"/>
              </a:ext>
            </a:extLst>
          </p:cNvPr>
          <p:cNvSpPr>
            <a:spLocks noGrp="1"/>
          </p:cNvSpPr>
          <p:nvPr>
            <p:ph idx="1"/>
          </p:nvPr>
        </p:nvSpPr>
        <p:spPr>
          <a:xfrm>
            <a:off x="1387721" y="2461847"/>
            <a:ext cx="9708995" cy="3301117"/>
          </a:xfrm>
        </p:spPr>
        <p:txBody>
          <a:bodyPr anchor="ctr">
            <a:normAutofit/>
          </a:bodyPr>
          <a:lstStyle/>
          <a:p>
            <a:r>
              <a:rPr lang="en-US" b="1" i="0" u="none" strike="noStrike" dirty="0">
                <a:solidFill>
                  <a:srgbClr val="2C81BA"/>
                </a:solidFill>
                <a:effectLst/>
                <a:latin typeface="Open Sans" panose="020B0606030504020204" pitchFamily="34" charset="0"/>
                <a:hlinkClick r:id="rId2"/>
              </a:rPr>
              <a:t>HB2183</a:t>
            </a:r>
            <a:r>
              <a:rPr lang="en-US" b="1" i="0" u="none" strike="noStrike" dirty="0">
                <a:solidFill>
                  <a:srgbClr val="2C81BA"/>
                </a:solidFill>
                <a:effectLst/>
                <a:latin typeface="Open Sans" panose="020B0606030504020204" pitchFamily="34" charset="0"/>
              </a:rPr>
              <a:t>  </a:t>
            </a:r>
            <a:r>
              <a:rPr lang="en-US" b="1" i="0" dirty="0">
                <a:solidFill>
                  <a:srgbClr val="333333"/>
                </a:solidFill>
                <a:effectLst/>
                <a:highlight>
                  <a:srgbClr val="FFFFFF"/>
                </a:highlight>
                <a:latin typeface="Open Sans" panose="020B0606030504020204" pitchFamily="34" charset="0"/>
              </a:rPr>
              <a:t>parental rights; medical records</a:t>
            </a:r>
            <a:endParaRPr lang="en-US" b="1" i="0" u="none" strike="noStrike" dirty="0">
              <a:effectLst/>
              <a:latin typeface="Open Sans" panose="020B0606030504020204" pitchFamily="34" charset="0"/>
            </a:endParaRPr>
          </a:p>
          <a:p>
            <a:pPr marL="0" indent="0" algn="l">
              <a:buNone/>
            </a:pPr>
            <a:endParaRPr lang="en-US" dirty="0">
              <a:latin typeface="Calibri" panose="020F0502020204030204" pitchFamily="34" charset="0"/>
              <a:ea typeface="Calibri" panose="020F0502020204030204" pitchFamily="34" charset="0"/>
              <a:cs typeface="Calibri" panose="020F0502020204030204" pitchFamily="34" charset="0"/>
            </a:endParaRPr>
          </a:p>
          <a:p>
            <a:r>
              <a:rPr lang="en-US" sz="2400" dirty="0"/>
              <a:t>Would have let parents get access to all their minor children’s medical records, including treatment for STI’s  </a:t>
            </a:r>
          </a:p>
          <a:p>
            <a:endParaRPr lang="en-US" sz="2400" b="1"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b="1" dirty="0">
                <a:latin typeface="Calibri" panose="020F0502020204030204" pitchFamily="34" charset="0"/>
                <a:ea typeface="Calibri" panose="020F0502020204030204" pitchFamily="34" charset="0"/>
                <a:cs typeface="Calibri" panose="020F0502020204030204" pitchFamily="34" charset="0"/>
              </a:rPr>
              <a:t>Vetoed by Governor </a:t>
            </a:r>
          </a:p>
        </p:txBody>
      </p:sp>
      <p:pic>
        <p:nvPicPr>
          <p:cNvPr id="4" name="Picture 3">
            <a:extLst>
              <a:ext uri="{FF2B5EF4-FFF2-40B4-BE49-F238E27FC236}">
                <a16:creationId xmlns:a16="http://schemas.microsoft.com/office/drawing/2014/main" id="{E52310E9-A20F-3ACD-8139-F319B55196BC}"/>
              </a:ext>
            </a:extLst>
          </p:cNvPr>
          <p:cNvPicPr>
            <a:picLocks noChangeAspect="1"/>
          </p:cNvPicPr>
          <p:nvPr/>
        </p:nvPicPr>
        <p:blipFill>
          <a:blip r:embed="rId3"/>
          <a:stretch>
            <a:fillRect/>
          </a:stretch>
        </p:blipFill>
        <p:spPr>
          <a:xfrm>
            <a:off x="7235025" y="5586875"/>
            <a:ext cx="2725148" cy="847417"/>
          </a:xfrm>
          <a:prstGeom prst="rect">
            <a:avLst/>
          </a:prstGeom>
        </p:spPr>
      </p:pic>
      <p:pic>
        <p:nvPicPr>
          <p:cNvPr id="6" name="Picture 5">
            <a:extLst>
              <a:ext uri="{FF2B5EF4-FFF2-40B4-BE49-F238E27FC236}">
                <a16:creationId xmlns:a16="http://schemas.microsoft.com/office/drawing/2014/main" id="{E00A0894-81D6-D009-ABAD-EE510241AD61}"/>
              </a:ext>
            </a:extLst>
          </p:cNvPr>
          <p:cNvPicPr>
            <a:picLocks noChangeAspect="1"/>
          </p:cNvPicPr>
          <p:nvPr/>
        </p:nvPicPr>
        <p:blipFill>
          <a:blip r:embed="rId4"/>
          <a:stretch>
            <a:fillRect/>
          </a:stretch>
        </p:blipFill>
        <p:spPr>
          <a:xfrm>
            <a:off x="10644033" y="5348969"/>
            <a:ext cx="1158340" cy="1072989"/>
          </a:xfrm>
          <a:prstGeom prst="rect">
            <a:avLst/>
          </a:prstGeom>
        </p:spPr>
      </p:pic>
    </p:spTree>
    <p:extLst>
      <p:ext uri="{BB962C8B-B14F-4D97-AF65-F5344CB8AC3E}">
        <p14:creationId xmlns:p14="http://schemas.microsoft.com/office/powerpoint/2010/main" val="2611662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6821427D-CEC8-D00C-C142-5BB51F6D0289}"/>
              </a:ext>
            </a:extLst>
          </p:cNvPr>
          <p:cNvSpPr>
            <a:spLocks noGrp="1"/>
          </p:cNvSpPr>
          <p:nvPr>
            <p:ph type="title"/>
          </p:nvPr>
        </p:nvSpPr>
        <p:spPr>
          <a:xfrm>
            <a:off x="958506" y="800392"/>
            <a:ext cx="10264697" cy="1212102"/>
          </a:xfrm>
        </p:spPr>
        <p:txBody>
          <a:bodyPr>
            <a:normAutofit/>
          </a:bodyPr>
          <a:lstStyle/>
          <a:p>
            <a:pPr algn="ctr"/>
            <a:r>
              <a:rPr lang="en-US" sz="4000" dirty="0"/>
              <a:t>2024 Budget</a:t>
            </a:r>
          </a:p>
        </p:txBody>
      </p:sp>
      <p:pic>
        <p:nvPicPr>
          <p:cNvPr id="4" name="Picture 3">
            <a:extLst>
              <a:ext uri="{FF2B5EF4-FFF2-40B4-BE49-F238E27FC236}">
                <a16:creationId xmlns:a16="http://schemas.microsoft.com/office/drawing/2014/main" id="{B482D2BB-895F-5286-5A72-0FD58B96321E}"/>
              </a:ext>
            </a:extLst>
          </p:cNvPr>
          <p:cNvPicPr>
            <a:picLocks noChangeAspect="1"/>
          </p:cNvPicPr>
          <p:nvPr/>
        </p:nvPicPr>
        <p:blipFill>
          <a:blip r:embed="rId2"/>
          <a:stretch>
            <a:fillRect/>
          </a:stretch>
        </p:blipFill>
        <p:spPr>
          <a:xfrm>
            <a:off x="8702410" y="971091"/>
            <a:ext cx="2448008" cy="761237"/>
          </a:xfrm>
          <a:prstGeom prst="rect">
            <a:avLst/>
          </a:prstGeom>
        </p:spPr>
      </p:pic>
      <p:sp>
        <p:nvSpPr>
          <p:cNvPr id="9" name="Content Placeholder 8">
            <a:extLst>
              <a:ext uri="{FF2B5EF4-FFF2-40B4-BE49-F238E27FC236}">
                <a16:creationId xmlns:a16="http://schemas.microsoft.com/office/drawing/2014/main" id="{0ECA342A-96A3-1702-12CF-DDD5C9248A13}"/>
              </a:ext>
            </a:extLst>
          </p:cNvPr>
          <p:cNvSpPr>
            <a:spLocks noGrp="1"/>
          </p:cNvSpPr>
          <p:nvPr>
            <p:ph idx="1"/>
          </p:nvPr>
        </p:nvSpPr>
        <p:spPr>
          <a:xfrm>
            <a:off x="1467493" y="2779925"/>
            <a:ext cx="10515600" cy="3580682"/>
          </a:xfrm>
        </p:spPr>
        <p:txBody>
          <a:bodyPr>
            <a:normAutofit/>
          </a:bodyPr>
          <a:lstStyle/>
          <a:p>
            <a:pPr>
              <a:lnSpc>
                <a:spcPct val="107000"/>
              </a:lnSpc>
              <a:spcBef>
                <a:spcPts val="0"/>
              </a:spcBef>
              <a:spcAft>
                <a:spcPts val="800"/>
              </a:spcAft>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This year’s "feed bill" is </a:t>
            </a:r>
            <a:r>
              <a:rPr lang="en-US" sz="2800" b="1"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HB2897</a:t>
            </a:r>
            <a:r>
              <a:rPr lang="en-US" sz="28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2800" kern="100" dirty="0">
                <a:effectLst/>
                <a:latin typeface="Aptos" panose="020B0004020202020204" pitchFamily="34" charset="0"/>
                <a:ea typeface="Aptos" panose="020B0004020202020204" pitchFamily="34" charset="0"/>
                <a:cs typeface="Times New Roman" panose="02020603050405020304" pitchFamily="18" charset="0"/>
              </a:rPr>
              <a:t>and includes the primary budget provisions for state departments and agencies and focuses just on appropriations without including substantive law changes.</a:t>
            </a:r>
          </a:p>
          <a:p>
            <a:r>
              <a:rPr lang="en-US" sz="2800" dirty="0">
                <a:effectLst/>
                <a:latin typeface="Aptos" panose="020B0004020202020204" pitchFamily="34" charset="0"/>
                <a:ea typeface="Aptos" panose="020B0004020202020204" pitchFamily="34" charset="0"/>
                <a:cs typeface="Times New Roman" panose="02020603050405020304" pitchFamily="18" charset="0"/>
              </a:rPr>
              <a:t>The main ‘feed bill’ gave the ADHS a ‘lump sum’ reduction in their budget of about $719K. </a:t>
            </a:r>
          </a:p>
          <a:p>
            <a:r>
              <a:rPr lang="en-US" sz="2800" dirty="0">
                <a:effectLst/>
                <a:latin typeface="Aptos" panose="020B0004020202020204" pitchFamily="34" charset="0"/>
                <a:ea typeface="Aptos" panose="020B0004020202020204" pitchFamily="34" charset="0"/>
                <a:cs typeface="Times New Roman" panose="02020603050405020304" pitchFamily="18" charset="0"/>
              </a:rPr>
              <a:t>Interim Director </a:t>
            </a:r>
            <a:r>
              <a:rPr lang="en-US" sz="2800" dirty="0" err="1">
                <a:effectLst/>
                <a:latin typeface="Aptos" panose="020B0004020202020204" pitchFamily="34" charset="0"/>
                <a:ea typeface="Aptos" panose="020B0004020202020204" pitchFamily="34" charset="0"/>
                <a:cs typeface="Times New Roman" panose="02020603050405020304" pitchFamily="18" charset="0"/>
              </a:rPr>
              <a:t>Cunico</a:t>
            </a:r>
            <a:r>
              <a:rPr lang="en-US" sz="2800" dirty="0">
                <a:effectLst/>
                <a:latin typeface="Aptos" panose="020B0004020202020204" pitchFamily="34" charset="0"/>
                <a:ea typeface="Aptos" panose="020B0004020202020204" pitchFamily="34" charset="0"/>
                <a:cs typeface="Times New Roman" panose="02020603050405020304" pitchFamily="18" charset="0"/>
              </a:rPr>
              <a:t> has the discretion about what state fund to cut. </a:t>
            </a:r>
            <a:endParaRPr lang="en-US" dirty="0"/>
          </a:p>
        </p:txBody>
      </p:sp>
    </p:spTree>
    <p:extLst>
      <p:ext uri="{BB962C8B-B14F-4D97-AF65-F5344CB8AC3E}">
        <p14:creationId xmlns:p14="http://schemas.microsoft.com/office/powerpoint/2010/main" val="3238314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6821427D-CEC8-D00C-C142-5BB51F6D0289}"/>
              </a:ext>
            </a:extLst>
          </p:cNvPr>
          <p:cNvSpPr>
            <a:spLocks noGrp="1"/>
          </p:cNvSpPr>
          <p:nvPr>
            <p:ph type="title"/>
          </p:nvPr>
        </p:nvSpPr>
        <p:spPr>
          <a:xfrm>
            <a:off x="958506" y="800392"/>
            <a:ext cx="10264697" cy="1212102"/>
          </a:xfrm>
        </p:spPr>
        <p:txBody>
          <a:bodyPr>
            <a:normAutofit/>
          </a:bodyPr>
          <a:lstStyle/>
          <a:p>
            <a:pPr algn="ctr"/>
            <a:r>
              <a:rPr lang="en-US" sz="4000" dirty="0"/>
              <a:t>2024 Budget – General Fund</a:t>
            </a:r>
          </a:p>
        </p:txBody>
      </p:sp>
      <p:pic>
        <p:nvPicPr>
          <p:cNvPr id="4" name="Picture 3">
            <a:extLst>
              <a:ext uri="{FF2B5EF4-FFF2-40B4-BE49-F238E27FC236}">
                <a16:creationId xmlns:a16="http://schemas.microsoft.com/office/drawing/2014/main" id="{B482D2BB-895F-5286-5A72-0FD58B96321E}"/>
              </a:ext>
            </a:extLst>
          </p:cNvPr>
          <p:cNvPicPr>
            <a:picLocks noChangeAspect="1"/>
          </p:cNvPicPr>
          <p:nvPr/>
        </p:nvPicPr>
        <p:blipFill>
          <a:blip r:embed="rId2"/>
          <a:stretch>
            <a:fillRect/>
          </a:stretch>
        </p:blipFill>
        <p:spPr>
          <a:xfrm>
            <a:off x="8658871" y="2341848"/>
            <a:ext cx="2725148" cy="847417"/>
          </a:xfrm>
          <a:prstGeom prst="rect">
            <a:avLst/>
          </a:prstGeom>
        </p:spPr>
      </p:pic>
      <p:sp>
        <p:nvSpPr>
          <p:cNvPr id="9" name="Content Placeholder 8">
            <a:extLst>
              <a:ext uri="{FF2B5EF4-FFF2-40B4-BE49-F238E27FC236}">
                <a16:creationId xmlns:a16="http://schemas.microsoft.com/office/drawing/2014/main" id="{0ECA342A-96A3-1702-12CF-DDD5C9248A13}"/>
              </a:ext>
            </a:extLst>
          </p:cNvPr>
          <p:cNvSpPr>
            <a:spLocks noGrp="1"/>
          </p:cNvSpPr>
          <p:nvPr>
            <p:ph idx="1"/>
          </p:nvPr>
        </p:nvSpPr>
        <p:spPr>
          <a:xfrm>
            <a:off x="1467493" y="2779925"/>
            <a:ext cx="10515600" cy="3580682"/>
          </a:xfrm>
        </p:spPr>
        <p:txBody>
          <a:bodyPr>
            <a:normAutofit fontScale="92500"/>
          </a:bodyPr>
          <a:lstStyle/>
          <a:p>
            <a:pPr marL="0" marR="0">
              <a:lnSpc>
                <a:spcPct val="107000"/>
              </a:lnSpc>
              <a:spcBef>
                <a:spcPts val="0"/>
              </a:spcBef>
              <a:spcAft>
                <a:spcPts val="800"/>
              </a:spcAft>
            </a:pPr>
            <a:r>
              <a:rPr lang="en-US" sz="2800" b="1" kern="100" dirty="0">
                <a:effectLst/>
                <a:latin typeface="Aptos" panose="020B0004020202020204" pitchFamily="34" charset="0"/>
                <a:ea typeface="Aptos" panose="020B0004020202020204" pitchFamily="34" charset="0"/>
                <a:cs typeface="Times New Roman" panose="02020603050405020304" pitchFamily="18" charset="0"/>
              </a:rPr>
              <a:t>Feed Bill Budget</a:t>
            </a:r>
            <a:r>
              <a:rPr lang="en-US" sz="2800" kern="100" dirty="0">
                <a:effectLst/>
                <a:latin typeface="Aptos" panose="020B0004020202020204" pitchFamily="34" charset="0"/>
                <a:ea typeface="Aptos" panose="020B0004020202020204" pitchFamily="34" charset="0"/>
                <a:cs typeface="Times New Roman" panose="02020603050405020304" pitchFamily="18" charset="0"/>
              </a:rPr>
              <a:t>:</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A new $100K for an ADOA ombudsman to handle all the Arizona State Hospital complaints (a good thing).</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$500K in ongoing funds &amp; an additional $900K one-time funds for ADHS to improve their clunky Az Care Check computer system which is supposed to provide transparent information about the compliance of 100’s of care facilities – all accounts, is currently wholly insufficient.</a:t>
            </a:r>
          </a:p>
          <a:p>
            <a:pPr>
              <a:lnSpc>
                <a:spcPct val="107000"/>
              </a:lnSpc>
              <a:spcBef>
                <a:spcPts val="0"/>
              </a:spcBef>
              <a:spcAft>
                <a:spcPts val="800"/>
              </a:spcAft>
            </a:pPr>
            <a:endParaRPr lang="en-US" dirty="0"/>
          </a:p>
        </p:txBody>
      </p:sp>
    </p:spTree>
    <p:extLst>
      <p:ext uri="{BB962C8B-B14F-4D97-AF65-F5344CB8AC3E}">
        <p14:creationId xmlns:p14="http://schemas.microsoft.com/office/powerpoint/2010/main" val="2888349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6821427D-CEC8-D00C-C142-5BB51F6D0289}"/>
              </a:ext>
            </a:extLst>
          </p:cNvPr>
          <p:cNvSpPr>
            <a:spLocks noGrp="1"/>
          </p:cNvSpPr>
          <p:nvPr>
            <p:ph type="title"/>
          </p:nvPr>
        </p:nvSpPr>
        <p:spPr>
          <a:xfrm>
            <a:off x="958506" y="800392"/>
            <a:ext cx="10264697" cy="1212102"/>
          </a:xfrm>
        </p:spPr>
        <p:txBody>
          <a:bodyPr>
            <a:normAutofit/>
          </a:bodyPr>
          <a:lstStyle/>
          <a:p>
            <a:pPr algn="ctr"/>
            <a:r>
              <a:rPr lang="en-US" sz="4000" dirty="0"/>
              <a:t>2024 Budget – General Fund</a:t>
            </a:r>
          </a:p>
        </p:txBody>
      </p:sp>
      <p:pic>
        <p:nvPicPr>
          <p:cNvPr id="4" name="Picture 3">
            <a:extLst>
              <a:ext uri="{FF2B5EF4-FFF2-40B4-BE49-F238E27FC236}">
                <a16:creationId xmlns:a16="http://schemas.microsoft.com/office/drawing/2014/main" id="{B482D2BB-895F-5286-5A72-0FD58B96321E}"/>
              </a:ext>
            </a:extLst>
          </p:cNvPr>
          <p:cNvPicPr>
            <a:picLocks noChangeAspect="1"/>
          </p:cNvPicPr>
          <p:nvPr/>
        </p:nvPicPr>
        <p:blipFill>
          <a:blip r:embed="rId2"/>
          <a:stretch>
            <a:fillRect/>
          </a:stretch>
        </p:blipFill>
        <p:spPr>
          <a:xfrm>
            <a:off x="9301547" y="5707734"/>
            <a:ext cx="2250268" cy="699747"/>
          </a:xfrm>
          <a:prstGeom prst="rect">
            <a:avLst/>
          </a:prstGeom>
        </p:spPr>
      </p:pic>
      <p:sp>
        <p:nvSpPr>
          <p:cNvPr id="9" name="Content Placeholder 8">
            <a:extLst>
              <a:ext uri="{FF2B5EF4-FFF2-40B4-BE49-F238E27FC236}">
                <a16:creationId xmlns:a16="http://schemas.microsoft.com/office/drawing/2014/main" id="{0ECA342A-96A3-1702-12CF-DDD5C9248A13}"/>
              </a:ext>
            </a:extLst>
          </p:cNvPr>
          <p:cNvSpPr>
            <a:spLocks noGrp="1"/>
          </p:cNvSpPr>
          <p:nvPr>
            <p:ph idx="1"/>
          </p:nvPr>
        </p:nvSpPr>
        <p:spPr>
          <a:xfrm>
            <a:off x="1467493" y="2779925"/>
            <a:ext cx="10515600" cy="3580682"/>
          </a:xfrm>
        </p:spPr>
        <p:txBody>
          <a:bodyPr>
            <a:normAutofit fontScale="62500" lnSpcReduction="20000"/>
          </a:bodyPr>
          <a:lstStyle/>
          <a:p>
            <a:pPr marL="0" marR="0">
              <a:lnSpc>
                <a:spcPct val="107000"/>
              </a:lnSpc>
              <a:spcBef>
                <a:spcPts val="0"/>
              </a:spcBef>
              <a:spcAft>
                <a:spcPts val="800"/>
              </a:spcAft>
            </a:pPr>
            <a:r>
              <a:rPr lang="en-US" sz="3600" kern="100" dirty="0">
                <a:effectLst/>
                <a:ea typeface="Aptos" panose="020B0004020202020204" pitchFamily="34" charset="0"/>
                <a:cs typeface="Times New Roman" panose="02020603050405020304" pitchFamily="18" charset="0"/>
              </a:rPr>
              <a:t>A few funds were exempted from reverting to the general fund including:</a:t>
            </a:r>
          </a:p>
          <a:p>
            <a:pPr marL="800100" lvl="1" indent="-342900">
              <a:lnSpc>
                <a:spcPct val="107000"/>
              </a:lnSpc>
              <a:spcBef>
                <a:spcPts val="0"/>
              </a:spcBef>
              <a:spcAft>
                <a:spcPts val="800"/>
              </a:spcAft>
              <a:buSzPts val="1000"/>
              <a:buFont typeface="Symbol" panose="05050102010706020507" pitchFamily="18" charset="2"/>
              <a:buChar char=""/>
              <a:tabLst>
                <a:tab pos="457200" algn="l"/>
              </a:tabLst>
            </a:pPr>
            <a:r>
              <a:rPr lang="en-US" sz="3200" kern="100" dirty="0">
                <a:effectLst/>
                <a:ea typeface="Aptos" panose="020B0004020202020204" pitchFamily="34" charset="0"/>
                <a:cs typeface="Times New Roman" panose="02020603050405020304" pitchFamily="18" charset="0"/>
              </a:rPr>
              <a:t>The $1.2M FY25 appropriation for ADHS licensing compliance staff won't lapse until 7/26.</a:t>
            </a:r>
          </a:p>
          <a:p>
            <a:pPr marL="800100" lvl="1" indent="-342900">
              <a:lnSpc>
                <a:spcPct val="107000"/>
              </a:lnSpc>
              <a:spcBef>
                <a:spcPts val="0"/>
              </a:spcBef>
              <a:spcAft>
                <a:spcPts val="800"/>
              </a:spcAft>
              <a:buSzPts val="1000"/>
              <a:buFont typeface="Symbol" panose="05050102010706020507" pitchFamily="18" charset="2"/>
              <a:buChar char=""/>
              <a:tabLst>
                <a:tab pos="457200" algn="l"/>
              </a:tabLst>
            </a:pPr>
            <a:r>
              <a:rPr lang="en-US" sz="3200" kern="100" dirty="0">
                <a:effectLst/>
                <a:ea typeface="Aptos" panose="020B0004020202020204" pitchFamily="34" charset="0"/>
                <a:cs typeface="Times New Roman" panose="02020603050405020304" pitchFamily="18" charset="0"/>
              </a:rPr>
              <a:t>The unused $1M in behavioral health provider loan repayment funds won't lapse until 6/25.</a:t>
            </a:r>
          </a:p>
          <a:p>
            <a:pPr marL="800100" lvl="1" indent="-342900">
              <a:lnSpc>
                <a:spcPct val="107000"/>
              </a:lnSpc>
              <a:spcBef>
                <a:spcPts val="0"/>
              </a:spcBef>
              <a:spcAft>
                <a:spcPts val="800"/>
              </a:spcAft>
              <a:buSzPts val="1000"/>
              <a:buFont typeface="Symbol" panose="05050102010706020507" pitchFamily="18" charset="2"/>
              <a:buChar char=""/>
              <a:tabLst>
                <a:tab pos="457200" algn="l"/>
              </a:tabLst>
            </a:pPr>
            <a:r>
              <a:rPr lang="en-US" sz="3200" kern="100" dirty="0">
                <a:ea typeface="Aptos" panose="020B0004020202020204" pitchFamily="34" charset="0"/>
                <a:cs typeface="Times New Roman" panose="02020603050405020304" pitchFamily="18" charset="0"/>
              </a:rPr>
              <a:t>U</a:t>
            </a:r>
            <a:r>
              <a:rPr lang="en-US" sz="3200" kern="100" dirty="0">
                <a:effectLst/>
                <a:ea typeface="Aptos" panose="020B0004020202020204" pitchFamily="34" charset="0"/>
                <a:cs typeface="Times New Roman" panose="02020603050405020304" pitchFamily="18" charset="0"/>
              </a:rPr>
              <a:t>nused FY23 nursing program funds won’t lapse until June 30, 2025.</a:t>
            </a:r>
          </a:p>
          <a:p>
            <a:pPr marL="800100" lvl="1" indent="-342900">
              <a:lnSpc>
                <a:spcPct val="107000"/>
              </a:lnSpc>
              <a:spcBef>
                <a:spcPts val="0"/>
              </a:spcBef>
              <a:spcAft>
                <a:spcPts val="800"/>
              </a:spcAft>
              <a:buSzPts val="1000"/>
              <a:buFont typeface="Symbol" panose="05050102010706020507" pitchFamily="18" charset="2"/>
              <a:buChar char=""/>
              <a:tabLst>
                <a:tab pos="457200" algn="l"/>
              </a:tabLst>
            </a:pPr>
            <a:r>
              <a:rPr lang="en-US" sz="3200" kern="100" dirty="0">
                <a:ea typeface="Aptos" panose="020B0004020202020204" pitchFamily="34" charset="0"/>
                <a:cs typeface="Times New Roman" panose="02020603050405020304" pitchFamily="18" charset="0"/>
              </a:rPr>
              <a:t>U</a:t>
            </a:r>
            <a:r>
              <a:rPr lang="en-US" sz="3200" kern="100" dirty="0">
                <a:effectLst/>
                <a:ea typeface="Aptos" panose="020B0004020202020204" pitchFamily="34" charset="0"/>
                <a:cs typeface="Times New Roman" panose="02020603050405020304" pitchFamily="18" charset="0"/>
              </a:rPr>
              <a:t>nused FY24 appropriation for nurse-family partnership programs won’t lapse until 6/27.</a:t>
            </a:r>
          </a:p>
          <a:p>
            <a:pPr marL="800100" lvl="1" indent="-342900">
              <a:lnSpc>
                <a:spcPct val="107000"/>
              </a:lnSpc>
              <a:spcBef>
                <a:spcPts val="0"/>
              </a:spcBef>
              <a:spcAft>
                <a:spcPts val="800"/>
              </a:spcAft>
              <a:buSzPts val="1000"/>
              <a:buFont typeface="Symbol" panose="05050102010706020507" pitchFamily="18" charset="2"/>
              <a:buChar char=""/>
              <a:tabLst>
                <a:tab pos="457200" algn="l"/>
              </a:tabLst>
            </a:pPr>
            <a:r>
              <a:rPr lang="en-US" sz="3200" kern="100" dirty="0">
                <a:effectLst/>
                <a:ea typeface="Aptos" panose="020B0004020202020204" pitchFamily="34" charset="0"/>
                <a:cs typeface="Times New Roman" panose="02020603050405020304" pitchFamily="18" charset="0"/>
              </a:rPr>
              <a:t>1M FY2025 appropriation for combating fentanyl won’t lapse until 6/26.</a:t>
            </a:r>
          </a:p>
          <a:p>
            <a:pPr marL="800100" lvl="1" indent="-342900">
              <a:lnSpc>
                <a:spcPct val="107000"/>
              </a:lnSpc>
              <a:spcBef>
                <a:spcPts val="0"/>
              </a:spcBef>
              <a:spcAft>
                <a:spcPts val="800"/>
              </a:spcAft>
              <a:buSzPts val="1000"/>
              <a:buFont typeface="Symbol" panose="05050102010706020507" pitchFamily="18" charset="2"/>
              <a:buChar char=""/>
              <a:tabLst>
                <a:tab pos="457200" algn="l"/>
              </a:tabLst>
            </a:pPr>
            <a:r>
              <a:rPr lang="en-US" sz="3200" kern="100" dirty="0">
                <a:effectLst/>
                <a:ea typeface="Aptos" panose="020B0004020202020204" pitchFamily="34" charset="0"/>
                <a:cs typeface="Times New Roman" panose="02020603050405020304" pitchFamily="18" charset="0"/>
              </a:rPr>
              <a:t>$5M in expiring magic mushroom research converted to non lapsing.</a:t>
            </a:r>
          </a:p>
          <a:p>
            <a:pPr>
              <a:lnSpc>
                <a:spcPct val="107000"/>
              </a:lnSpc>
              <a:spcBef>
                <a:spcPts val="0"/>
              </a:spcBef>
              <a:spcAft>
                <a:spcPts val="800"/>
              </a:spcAft>
            </a:pPr>
            <a:endParaRPr lang="en-US" dirty="0"/>
          </a:p>
        </p:txBody>
      </p:sp>
    </p:spTree>
    <p:extLst>
      <p:ext uri="{BB962C8B-B14F-4D97-AF65-F5344CB8AC3E}">
        <p14:creationId xmlns:p14="http://schemas.microsoft.com/office/powerpoint/2010/main" val="19766936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6821427D-CEC8-D00C-C142-5BB51F6D0289}"/>
              </a:ext>
            </a:extLst>
          </p:cNvPr>
          <p:cNvSpPr>
            <a:spLocks noGrp="1"/>
          </p:cNvSpPr>
          <p:nvPr>
            <p:ph type="title"/>
          </p:nvPr>
        </p:nvSpPr>
        <p:spPr>
          <a:xfrm>
            <a:off x="958506" y="800392"/>
            <a:ext cx="10264697" cy="1212102"/>
          </a:xfrm>
        </p:spPr>
        <p:txBody>
          <a:bodyPr>
            <a:normAutofit/>
          </a:bodyPr>
          <a:lstStyle/>
          <a:p>
            <a:pPr algn="ctr"/>
            <a:r>
              <a:rPr lang="en-US" sz="4000" dirty="0"/>
              <a:t>2024 Budget - BRBs</a:t>
            </a:r>
          </a:p>
        </p:txBody>
      </p:sp>
      <p:pic>
        <p:nvPicPr>
          <p:cNvPr id="4" name="Picture 3">
            <a:extLst>
              <a:ext uri="{FF2B5EF4-FFF2-40B4-BE49-F238E27FC236}">
                <a16:creationId xmlns:a16="http://schemas.microsoft.com/office/drawing/2014/main" id="{B482D2BB-895F-5286-5A72-0FD58B96321E}"/>
              </a:ext>
            </a:extLst>
          </p:cNvPr>
          <p:cNvPicPr>
            <a:picLocks noChangeAspect="1"/>
          </p:cNvPicPr>
          <p:nvPr/>
        </p:nvPicPr>
        <p:blipFill>
          <a:blip r:embed="rId2"/>
          <a:stretch>
            <a:fillRect/>
          </a:stretch>
        </p:blipFill>
        <p:spPr>
          <a:xfrm>
            <a:off x="8826667" y="5798575"/>
            <a:ext cx="2725148" cy="847417"/>
          </a:xfrm>
          <a:prstGeom prst="rect">
            <a:avLst/>
          </a:prstGeom>
        </p:spPr>
      </p:pic>
      <p:sp>
        <p:nvSpPr>
          <p:cNvPr id="9" name="Content Placeholder 8">
            <a:extLst>
              <a:ext uri="{FF2B5EF4-FFF2-40B4-BE49-F238E27FC236}">
                <a16:creationId xmlns:a16="http://schemas.microsoft.com/office/drawing/2014/main" id="{0ECA342A-96A3-1702-12CF-DDD5C9248A13}"/>
              </a:ext>
            </a:extLst>
          </p:cNvPr>
          <p:cNvSpPr>
            <a:spLocks noGrp="1"/>
          </p:cNvSpPr>
          <p:nvPr>
            <p:ph idx="1"/>
          </p:nvPr>
        </p:nvSpPr>
        <p:spPr>
          <a:xfrm>
            <a:off x="1467493" y="2779924"/>
            <a:ext cx="10515600" cy="3791697"/>
          </a:xfrm>
        </p:spPr>
        <p:txBody>
          <a:bodyPr>
            <a:normAutofit/>
          </a:bodyPr>
          <a:lstStyle/>
          <a:p>
            <a:pPr marL="0" marR="0" lvl="0" indent="0" algn="l" defTabSz="914400" rtl="0" eaLnBrk="1" fontAlgn="auto" latinLnBrk="0" hangingPunct="1">
              <a:lnSpc>
                <a:spcPct val="107000"/>
              </a:lnSpc>
              <a:spcBef>
                <a:spcPts val="0"/>
              </a:spcBef>
              <a:spcAft>
                <a:spcPts val="800"/>
              </a:spcAft>
              <a:buClrTx/>
              <a:buSzTx/>
              <a:buNone/>
              <a:tabLst/>
              <a:defRPr/>
            </a:pPr>
            <a:r>
              <a:rPr kumimoji="0" lang="en-US" sz="2400" b="0" i="0" u="none" strike="noStrike" kern="100" cap="none" spc="0" normalizeH="0" baseline="0" noProof="0" dirty="0">
                <a:ln>
                  <a:noFill/>
                </a:ln>
                <a:solidFill>
                  <a:prstClr val="black"/>
                </a:solidFill>
                <a:effectLst/>
                <a:uLnTx/>
                <a:uFillTx/>
                <a:ea typeface="Aptos" panose="020B0004020202020204" pitchFamily="34" charset="0"/>
                <a:cs typeface="Times New Roman" panose="02020603050405020304" pitchFamily="18" charset="0"/>
              </a:rPr>
              <a:t>When there are statutory changes needed to reconcile the appropriations made in the feed bill and other changes, they are put into separate budget bills, called Budget Reconciliation Bills aka BRBs.  </a:t>
            </a:r>
          </a:p>
          <a:p>
            <a:pPr marL="0" marR="0" lvl="0" indent="0" algn="l" defTabSz="914400" rtl="0" eaLnBrk="1" fontAlgn="auto" latinLnBrk="0" hangingPunct="1">
              <a:lnSpc>
                <a:spcPct val="107000"/>
              </a:lnSpc>
              <a:spcBef>
                <a:spcPts val="0"/>
              </a:spcBef>
              <a:spcAft>
                <a:spcPts val="800"/>
              </a:spcAft>
              <a:buClrTx/>
              <a:buSzTx/>
              <a:buNone/>
              <a:tabLst/>
              <a:defRPr/>
            </a:pPr>
            <a:r>
              <a:rPr kumimoji="0" lang="en-US" sz="2400" b="0" i="0" u="none" strike="noStrike" kern="100" cap="none" spc="0" normalizeH="0" baseline="0" noProof="0" dirty="0">
                <a:ln>
                  <a:noFill/>
                </a:ln>
                <a:solidFill>
                  <a:prstClr val="black"/>
                </a:solidFill>
                <a:effectLst/>
                <a:uLnTx/>
                <a:uFillTx/>
                <a:ea typeface="Aptos" panose="020B0004020202020204" pitchFamily="34" charset="0"/>
                <a:cs typeface="Times New Roman" panose="02020603050405020304" pitchFamily="18" charset="0"/>
              </a:rPr>
              <a:t>There is no “Health BRB this year, however you can read the BRBs relating to AHCCCS and ADES here:</a:t>
            </a:r>
          </a:p>
          <a:p>
            <a:pPr marL="342900" marR="0" lvl="0" indent="-342900" algn="l" defTabSz="914400"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en-US" sz="2400" b="1" i="0" u="sng" strike="noStrike" kern="100" cap="none" spc="0" normalizeH="0" baseline="0" noProof="0" dirty="0">
                <a:ln>
                  <a:noFill/>
                </a:ln>
                <a:solidFill>
                  <a:srgbClr val="467886"/>
                </a:solidFill>
                <a:effectLst/>
                <a:uLnTx/>
                <a:uFillTx/>
                <a:ea typeface="Aptos" panose="020B0004020202020204" pitchFamily="34" charset="0"/>
                <a:cs typeface="Times New Roman" panose="02020603050405020304" pitchFamily="18" charset="0"/>
                <a:hlinkClick r:id="rId3"/>
              </a:rPr>
              <a:t>Budget Reconciliation Bill Relating to AHCCCS</a:t>
            </a:r>
            <a:endParaRPr kumimoji="0" lang="en-US" sz="2400" b="0" i="0" u="none" strike="noStrike" kern="100" cap="none" spc="0" normalizeH="0" baseline="0" noProof="0" dirty="0">
              <a:ln>
                <a:noFill/>
              </a:ln>
              <a:solidFill>
                <a:prstClr val="black"/>
              </a:solidFill>
              <a:effectLst/>
              <a:uLnTx/>
              <a:uFillTx/>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en-US" sz="2400" b="1" i="0" u="sng" strike="noStrike" kern="100" cap="none" spc="0" normalizeH="0" baseline="0" noProof="0" dirty="0">
                <a:ln>
                  <a:noFill/>
                </a:ln>
                <a:solidFill>
                  <a:srgbClr val="467886"/>
                </a:solidFill>
                <a:effectLst/>
                <a:uLnTx/>
                <a:uFillTx/>
                <a:ea typeface="Aptos" panose="020B0004020202020204" pitchFamily="34" charset="0"/>
                <a:cs typeface="Times New Roman" panose="02020603050405020304" pitchFamily="18" charset="0"/>
                <a:hlinkClick r:id="rId4"/>
              </a:rPr>
              <a:t>Budget Reconciliation Bill Relating to ADES</a:t>
            </a:r>
            <a:endParaRPr kumimoji="0" lang="en-US" sz="2400" b="0" i="0" u="none" strike="noStrike" kern="100" cap="none" spc="0" normalizeH="0" baseline="0" noProof="0" dirty="0">
              <a:ln>
                <a:noFill/>
              </a:ln>
              <a:solidFill>
                <a:prstClr val="black"/>
              </a:solidFill>
              <a:effectLst/>
              <a:uLnTx/>
              <a:uFillTx/>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127295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6821427D-CEC8-D00C-C142-5BB51F6D0289}"/>
              </a:ext>
            </a:extLst>
          </p:cNvPr>
          <p:cNvSpPr>
            <a:spLocks noGrp="1"/>
          </p:cNvSpPr>
          <p:nvPr>
            <p:ph type="title"/>
          </p:nvPr>
        </p:nvSpPr>
        <p:spPr>
          <a:xfrm>
            <a:off x="958506" y="800392"/>
            <a:ext cx="10264697" cy="1212102"/>
          </a:xfrm>
        </p:spPr>
        <p:txBody>
          <a:bodyPr>
            <a:normAutofit/>
          </a:bodyPr>
          <a:lstStyle/>
          <a:p>
            <a:pPr algn="ctr"/>
            <a:r>
              <a:rPr lang="en-US" sz="4000" dirty="0"/>
              <a:t>2024 Ballot Measures</a:t>
            </a:r>
          </a:p>
        </p:txBody>
      </p:sp>
      <p:pic>
        <p:nvPicPr>
          <p:cNvPr id="4" name="Picture 3">
            <a:extLst>
              <a:ext uri="{FF2B5EF4-FFF2-40B4-BE49-F238E27FC236}">
                <a16:creationId xmlns:a16="http://schemas.microsoft.com/office/drawing/2014/main" id="{B482D2BB-895F-5286-5A72-0FD58B96321E}"/>
              </a:ext>
            </a:extLst>
          </p:cNvPr>
          <p:cNvPicPr>
            <a:picLocks noChangeAspect="1"/>
          </p:cNvPicPr>
          <p:nvPr/>
        </p:nvPicPr>
        <p:blipFill>
          <a:blip r:embed="rId2"/>
          <a:stretch>
            <a:fillRect/>
          </a:stretch>
        </p:blipFill>
        <p:spPr>
          <a:xfrm>
            <a:off x="8826667" y="5798575"/>
            <a:ext cx="2725148" cy="847417"/>
          </a:xfrm>
          <a:prstGeom prst="rect">
            <a:avLst/>
          </a:prstGeom>
        </p:spPr>
      </p:pic>
      <p:sp>
        <p:nvSpPr>
          <p:cNvPr id="9" name="Content Placeholder 8">
            <a:extLst>
              <a:ext uri="{FF2B5EF4-FFF2-40B4-BE49-F238E27FC236}">
                <a16:creationId xmlns:a16="http://schemas.microsoft.com/office/drawing/2014/main" id="{0ECA342A-96A3-1702-12CF-DDD5C9248A13}"/>
              </a:ext>
            </a:extLst>
          </p:cNvPr>
          <p:cNvSpPr>
            <a:spLocks noGrp="1"/>
          </p:cNvSpPr>
          <p:nvPr>
            <p:ph idx="1"/>
          </p:nvPr>
        </p:nvSpPr>
        <p:spPr>
          <a:xfrm>
            <a:off x="1467493" y="2779925"/>
            <a:ext cx="10515600" cy="3015086"/>
          </a:xfrm>
        </p:spPr>
        <p:txBody>
          <a:bodyPr>
            <a:normAutofit/>
          </a:bodyPr>
          <a:lstStyle/>
          <a:p>
            <a:endParaRPr lang="en-US" dirty="0"/>
          </a:p>
        </p:txBody>
      </p:sp>
    </p:spTree>
    <p:extLst>
      <p:ext uri="{BB962C8B-B14F-4D97-AF65-F5344CB8AC3E}">
        <p14:creationId xmlns:p14="http://schemas.microsoft.com/office/powerpoint/2010/main" val="2813856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CF49F90-712A-DC41-EECB-C0BCB5E0372B}"/>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Abortion ban; Repeal</a:t>
            </a:r>
          </a:p>
        </p:txBody>
      </p:sp>
      <p:sp>
        <p:nvSpPr>
          <p:cNvPr id="3" name="Content Placeholder 2">
            <a:extLst>
              <a:ext uri="{FF2B5EF4-FFF2-40B4-BE49-F238E27FC236}">
                <a16:creationId xmlns:a16="http://schemas.microsoft.com/office/drawing/2014/main" id="{EF83C77D-C43B-0828-FA55-D34B361FE186}"/>
              </a:ext>
            </a:extLst>
          </p:cNvPr>
          <p:cNvSpPr>
            <a:spLocks noGrp="1"/>
          </p:cNvSpPr>
          <p:nvPr>
            <p:ph idx="1"/>
          </p:nvPr>
        </p:nvSpPr>
        <p:spPr>
          <a:xfrm>
            <a:off x="1353667" y="2177169"/>
            <a:ext cx="9708995" cy="4404383"/>
          </a:xfrm>
        </p:spPr>
        <p:txBody>
          <a:bodyPr anchor="ctr">
            <a:normAutofit/>
          </a:bodyPr>
          <a:lstStyle/>
          <a:p>
            <a:pPr marL="0" indent="0">
              <a:buNone/>
            </a:pPr>
            <a:r>
              <a:rPr lang="en-US" sz="2600" b="0" i="0" dirty="0">
                <a:effectLst/>
              </a:rPr>
              <a:t> </a:t>
            </a:r>
            <a:r>
              <a:rPr lang="en-US" sz="2600" b="1" i="0" u="none" strike="noStrike" dirty="0">
                <a:solidFill>
                  <a:srgbClr val="2C81BA"/>
                </a:solidFill>
                <a:effectLst/>
                <a:hlinkClick r:id="rId2"/>
              </a:rPr>
              <a:t>HB2677</a:t>
            </a:r>
            <a:r>
              <a:rPr lang="en-US" sz="2600" b="1" i="0" u="none" strike="noStrike" dirty="0">
                <a:solidFill>
                  <a:srgbClr val="2C81BA"/>
                </a:solidFill>
                <a:effectLst/>
              </a:rPr>
              <a:t> </a:t>
            </a:r>
            <a:r>
              <a:rPr lang="en-US" sz="2600" b="1" i="0" u="none" strike="noStrike" dirty="0">
                <a:effectLst/>
              </a:rPr>
              <a:t>Abortion ban; Repeal</a:t>
            </a:r>
          </a:p>
          <a:p>
            <a:r>
              <a:rPr lang="en-US" sz="2400" dirty="0"/>
              <a:t>Repeals the criminal penalty of between two to five years imprisonment for any person ‘who employs any means to procure the miscarriage of a pregnant woman when it is not necessary to save the woman's life’. </a:t>
            </a:r>
          </a:p>
          <a:p>
            <a:r>
              <a:rPr lang="en-US" sz="2400" b="0" i="0" u="none" strike="noStrike" dirty="0">
                <a:effectLst/>
              </a:rPr>
              <a:t>Arizona law now limits abortions to those less than 15 weeks gestation with limited exceptions beyond 15 weeks if the pregnant person life is in danger. No exceptions for rape or incest beyond 15 weeks.</a:t>
            </a:r>
            <a:endParaRPr lang="en-US" sz="1600" b="0" i="0" dirty="0">
              <a:effectLst/>
            </a:endParaRPr>
          </a:p>
        </p:txBody>
      </p:sp>
      <p:pic>
        <p:nvPicPr>
          <p:cNvPr id="5" name="Picture 4">
            <a:extLst>
              <a:ext uri="{FF2B5EF4-FFF2-40B4-BE49-F238E27FC236}">
                <a16:creationId xmlns:a16="http://schemas.microsoft.com/office/drawing/2014/main" id="{9D63801C-3144-4F95-E15C-0BA4B8F7F6C7}"/>
              </a:ext>
            </a:extLst>
          </p:cNvPr>
          <p:cNvPicPr>
            <a:picLocks noChangeAspect="1"/>
          </p:cNvPicPr>
          <p:nvPr/>
        </p:nvPicPr>
        <p:blipFill>
          <a:blip r:embed="rId3"/>
          <a:stretch>
            <a:fillRect/>
          </a:stretch>
        </p:blipFill>
        <p:spPr>
          <a:xfrm>
            <a:off x="8380883" y="924370"/>
            <a:ext cx="2725148" cy="847417"/>
          </a:xfrm>
          <a:prstGeom prst="rect">
            <a:avLst/>
          </a:prstGeom>
        </p:spPr>
      </p:pic>
      <p:pic>
        <p:nvPicPr>
          <p:cNvPr id="4" name="Picture 2" descr="HD Green Check True Tick Mark Icon Sign PNG | Citypng">
            <a:extLst>
              <a:ext uri="{FF2B5EF4-FFF2-40B4-BE49-F238E27FC236}">
                <a16:creationId xmlns:a16="http://schemas.microsoft.com/office/drawing/2014/main" id="{57F07AA4-9468-9F98-684E-BDBD2A4273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60159" y="5513625"/>
            <a:ext cx="620078" cy="708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6566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CD7CB94-110B-86C8-EFDA-0C7C135AA038}"/>
              </a:ext>
            </a:extLst>
          </p:cNvPr>
          <p:cNvSpPr>
            <a:spLocks noGrp="1"/>
          </p:cNvSpPr>
          <p:nvPr>
            <p:ph type="title"/>
          </p:nvPr>
        </p:nvSpPr>
        <p:spPr>
          <a:xfrm>
            <a:off x="838200" y="556995"/>
            <a:ext cx="10515600" cy="1133693"/>
          </a:xfrm>
        </p:spPr>
        <p:txBody>
          <a:bodyPr>
            <a:normAutofit fontScale="90000"/>
          </a:bodyPr>
          <a:lstStyle/>
          <a:p>
            <a:pPr marL="228600" marR="0" lvl="0" indent="-228600" algn="ctr" defTabSz="914400" rtl="0" eaLnBrk="1" fontAlgn="auto" latinLnBrk="0" hangingPunct="1">
              <a:lnSpc>
                <a:spcPct val="150000"/>
              </a:lnSpc>
              <a:spcBef>
                <a:spcPts val="1000"/>
              </a:spcBef>
              <a:spcAft>
                <a:spcPts val="0"/>
              </a:spcAft>
              <a:tabLst/>
              <a:defRPr/>
            </a:pPr>
            <a:r>
              <a:rPr kumimoji="0" lang="en-US" sz="2800" b="0" i="0" u="none" strike="noStrike" kern="1200" cap="none" spc="0" normalizeH="0" baseline="0" noProof="0" dirty="0">
                <a:ln>
                  <a:noFill/>
                </a:ln>
                <a:effectLst/>
                <a:highlight>
                  <a:srgbClr val="FFFFFF"/>
                </a:highlight>
                <a:uLnTx/>
                <a:uFillTx/>
                <a:latin typeface="Verdana" panose="020B0604030504040204" pitchFamily="34" charset="0"/>
                <a:ea typeface="+mn-ea"/>
                <a:cs typeface="+mn-cs"/>
                <a:hlinkClick r:id="rId2"/>
              </a:rPr>
              <a:t>Proposition 133 </a:t>
            </a:r>
            <a:br>
              <a:rPr kumimoji="0" lang="en-US" sz="2800" b="0" i="0" u="none" strike="noStrike" kern="1200" cap="none" spc="0" normalizeH="0" baseline="0" noProof="0" dirty="0">
                <a:ln>
                  <a:noFill/>
                </a:ln>
                <a:effectLst/>
                <a:highlight>
                  <a:srgbClr val="FFFFFF"/>
                </a:highlight>
                <a:uLnTx/>
                <a:uFillTx/>
                <a:latin typeface="Verdana" panose="020B0604030504040204" pitchFamily="34" charset="0"/>
                <a:ea typeface="+mn-ea"/>
                <a:cs typeface="+mn-cs"/>
                <a:hlinkClick r:id="rId2"/>
              </a:rPr>
            </a:br>
            <a:r>
              <a:rPr kumimoji="0" lang="en-US" sz="2800" b="0" i="0" u="none" strike="noStrike" kern="1200" cap="none" spc="0" normalizeH="0" baseline="0" noProof="0" dirty="0">
                <a:ln>
                  <a:noFill/>
                </a:ln>
                <a:effectLst/>
                <a:highlight>
                  <a:srgbClr val="FFFFFF"/>
                </a:highlight>
                <a:uLnTx/>
                <a:uFillTx/>
                <a:latin typeface="Verdana" panose="020B0604030504040204" pitchFamily="34" charset="0"/>
                <a:ea typeface="+mn-ea"/>
                <a:cs typeface="+mn-cs"/>
                <a:hlinkClick r:id="rId2"/>
              </a:rPr>
              <a:t>Requiring Partisan Primaries Required for All Partisan Offices</a:t>
            </a:r>
            <a:br>
              <a:rPr kumimoji="0" lang="en-US" sz="2500" b="0" i="0" u="none" strike="noStrike" kern="1200" cap="none" spc="0" normalizeH="0" baseline="0" noProof="0" dirty="0">
                <a:ln>
                  <a:noFill/>
                </a:ln>
                <a:effectLst/>
                <a:highlight>
                  <a:srgbClr val="FFFFFF"/>
                </a:highlight>
                <a:uLnTx/>
                <a:uFillTx/>
                <a:latin typeface="Arial" panose="020B0604020202020204" pitchFamily="34" charset="0"/>
                <a:ea typeface="+mn-ea"/>
                <a:cs typeface="+mn-cs"/>
              </a:rPr>
            </a:br>
            <a:endParaRPr lang="en-US" sz="2500" dirty="0"/>
          </a:p>
        </p:txBody>
      </p:sp>
      <p:graphicFrame>
        <p:nvGraphicFramePr>
          <p:cNvPr id="5" name="Content Placeholder 2">
            <a:extLst>
              <a:ext uri="{FF2B5EF4-FFF2-40B4-BE49-F238E27FC236}">
                <a16:creationId xmlns:a16="http://schemas.microsoft.com/office/drawing/2014/main" id="{0DD5C553-A41B-C42C-BBCB-8B54D68E42E8}"/>
              </a:ext>
            </a:extLst>
          </p:cNvPr>
          <p:cNvGraphicFramePr>
            <a:graphicFrameLocks noGrp="1"/>
          </p:cNvGraphicFramePr>
          <p:nvPr>
            <p:ph idx="1"/>
            <p:extLst>
              <p:ext uri="{D42A27DB-BD31-4B8C-83A1-F6EECF244321}">
                <p14:modId xmlns:p14="http://schemas.microsoft.com/office/powerpoint/2010/main" val="1530403494"/>
              </p:ext>
            </p:extLst>
          </p:nvPr>
        </p:nvGraphicFramePr>
        <p:xfrm>
          <a:off x="838200" y="1825624"/>
          <a:ext cx="10515600" cy="4806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1F060034-9E52-A568-83EF-0661C4E2AB67}"/>
              </a:ext>
            </a:extLst>
          </p:cNvPr>
          <p:cNvPicPr>
            <a:picLocks noChangeAspect="1"/>
          </p:cNvPicPr>
          <p:nvPr/>
        </p:nvPicPr>
        <p:blipFill>
          <a:blip r:embed="rId8"/>
          <a:stretch>
            <a:fillRect/>
          </a:stretch>
        </p:blipFill>
        <p:spPr>
          <a:xfrm>
            <a:off x="10460927" y="179155"/>
            <a:ext cx="641863" cy="594568"/>
          </a:xfrm>
          <a:prstGeom prst="rect">
            <a:avLst/>
          </a:prstGeom>
        </p:spPr>
      </p:pic>
    </p:spTree>
    <p:extLst>
      <p:ext uri="{BB962C8B-B14F-4D97-AF65-F5344CB8AC3E}">
        <p14:creationId xmlns:p14="http://schemas.microsoft.com/office/powerpoint/2010/main" val="40084689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CD7CB94-110B-86C8-EFDA-0C7C135AA038}"/>
              </a:ext>
            </a:extLst>
          </p:cNvPr>
          <p:cNvSpPr>
            <a:spLocks noGrp="1"/>
          </p:cNvSpPr>
          <p:nvPr>
            <p:ph type="title"/>
          </p:nvPr>
        </p:nvSpPr>
        <p:spPr>
          <a:xfrm>
            <a:off x="838200" y="556995"/>
            <a:ext cx="10515600" cy="1133693"/>
          </a:xfrm>
        </p:spPr>
        <p:txBody>
          <a:bodyPr>
            <a:normAutofit fontScale="90000"/>
          </a:bodyPr>
          <a:lstStyle/>
          <a:p>
            <a:pPr marL="228600" marR="0" lvl="0" indent="-228600" algn="ctr" defTabSz="914400" rtl="0" eaLnBrk="1" fontAlgn="auto" latinLnBrk="0" hangingPunct="1">
              <a:lnSpc>
                <a:spcPct val="150000"/>
              </a:lnSpc>
              <a:spcBef>
                <a:spcPts val="1000"/>
              </a:spcBef>
              <a:spcAft>
                <a:spcPts val="0"/>
              </a:spcAft>
              <a:tabLst/>
              <a:defRPr/>
            </a:pPr>
            <a:r>
              <a:rPr kumimoji="0" lang="en-US" sz="2800" b="0" i="0" u="none" strike="noStrike" kern="1200" cap="none" spc="0" normalizeH="0" baseline="0" noProof="0" dirty="0">
                <a:ln>
                  <a:noFill/>
                </a:ln>
                <a:solidFill>
                  <a:schemeClr val="accent1"/>
                </a:solidFill>
                <a:effectLst/>
                <a:uLnTx/>
                <a:uFillTx/>
                <a:latin typeface="Verdana" panose="020B0604030504040204" pitchFamily="34" charset="0"/>
                <a:ea typeface="+mj-ea"/>
                <a:cs typeface="+mj-cs"/>
                <a:hlinkClick r:id="rId2">
                  <a:extLst>
                    <a:ext uri="{A12FA001-AC4F-418D-AE19-62706E023703}">
                      <ahyp:hlinkClr xmlns:ahyp="http://schemas.microsoft.com/office/drawing/2018/hyperlinkcolor" val="tx"/>
                    </a:ext>
                  </a:extLst>
                </a:hlinkClick>
              </a:rPr>
              <a:t>Proposition 134</a:t>
            </a:r>
            <a:br>
              <a:rPr kumimoji="0" lang="en-US" sz="2800" b="0" i="0" u="none" strike="noStrike" kern="1200" cap="none" spc="0" normalizeH="0" baseline="0" noProof="0" dirty="0">
                <a:ln>
                  <a:noFill/>
                </a:ln>
                <a:solidFill>
                  <a:schemeClr val="accent1"/>
                </a:solidFill>
                <a:effectLst/>
                <a:uLnTx/>
                <a:uFillTx/>
                <a:latin typeface="Verdana" panose="020B0604030504040204" pitchFamily="34" charset="0"/>
                <a:ea typeface="+mj-ea"/>
                <a:cs typeface="+mj-cs"/>
                <a:hlinkClick r:id="rId2">
                  <a:extLst>
                    <a:ext uri="{A12FA001-AC4F-418D-AE19-62706E023703}">
                      <ahyp:hlinkClr xmlns:ahyp="http://schemas.microsoft.com/office/drawing/2018/hyperlinkcolor" val="tx"/>
                    </a:ext>
                  </a:extLst>
                </a:hlinkClick>
              </a:rPr>
            </a:br>
            <a:r>
              <a:rPr kumimoji="0" lang="en-US" sz="2800" b="0" i="0" u="none" strike="noStrike" kern="1200" cap="none" spc="0" normalizeH="0" baseline="0" noProof="0" dirty="0">
                <a:ln>
                  <a:noFill/>
                </a:ln>
                <a:solidFill>
                  <a:schemeClr val="accent1"/>
                </a:solidFill>
                <a:effectLst/>
                <a:uLnTx/>
                <a:uFillTx/>
                <a:latin typeface="Verdana" panose="020B0604030504040204" pitchFamily="34" charset="0"/>
                <a:ea typeface="+mj-ea"/>
                <a:cs typeface="+mj-cs"/>
                <a:hlinkClick r:id="rId2">
                  <a:extLst>
                    <a:ext uri="{A12FA001-AC4F-418D-AE19-62706E023703}">
                      <ahyp:hlinkClr xmlns:ahyp="http://schemas.microsoft.com/office/drawing/2018/hyperlinkcolor" val="tx"/>
                    </a:ext>
                  </a:extLst>
                </a:hlinkClick>
              </a:rPr>
              <a:t>Signature Distribution Requirement for Voter Initiatives</a:t>
            </a:r>
            <a:br>
              <a:rPr kumimoji="0" lang="en-US" sz="2500" b="0" i="0" u="none" strike="noStrike" kern="1200" cap="none" spc="0" normalizeH="0" baseline="0" noProof="0" dirty="0">
                <a:ln>
                  <a:noFill/>
                </a:ln>
                <a:effectLst/>
                <a:highlight>
                  <a:srgbClr val="FFFFFF"/>
                </a:highlight>
                <a:uLnTx/>
                <a:uFillTx/>
                <a:latin typeface="Arial" panose="020B0604020202020204" pitchFamily="34" charset="0"/>
                <a:ea typeface="+mn-ea"/>
                <a:cs typeface="+mn-cs"/>
              </a:rPr>
            </a:br>
            <a:endParaRPr lang="en-US" sz="2500" dirty="0"/>
          </a:p>
        </p:txBody>
      </p:sp>
      <p:graphicFrame>
        <p:nvGraphicFramePr>
          <p:cNvPr id="5" name="Content Placeholder 2">
            <a:extLst>
              <a:ext uri="{FF2B5EF4-FFF2-40B4-BE49-F238E27FC236}">
                <a16:creationId xmlns:a16="http://schemas.microsoft.com/office/drawing/2014/main" id="{0DD5C553-A41B-C42C-BBCB-8B54D68E42E8}"/>
              </a:ext>
            </a:extLst>
          </p:cNvPr>
          <p:cNvGraphicFramePr>
            <a:graphicFrameLocks noGrp="1"/>
          </p:cNvGraphicFramePr>
          <p:nvPr>
            <p:ph idx="1"/>
            <p:extLst>
              <p:ext uri="{D42A27DB-BD31-4B8C-83A1-F6EECF244321}">
                <p14:modId xmlns:p14="http://schemas.microsoft.com/office/powerpoint/2010/main" val="346723219"/>
              </p:ext>
            </p:extLst>
          </p:nvPr>
        </p:nvGraphicFramePr>
        <p:xfrm>
          <a:off x="838200" y="1825624"/>
          <a:ext cx="10515600" cy="4806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1F060034-9E52-A568-83EF-0661C4E2AB67}"/>
              </a:ext>
            </a:extLst>
          </p:cNvPr>
          <p:cNvPicPr>
            <a:picLocks noChangeAspect="1"/>
          </p:cNvPicPr>
          <p:nvPr/>
        </p:nvPicPr>
        <p:blipFill>
          <a:blip r:embed="rId8"/>
          <a:stretch>
            <a:fillRect/>
          </a:stretch>
        </p:blipFill>
        <p:spPr>
          <a:xfrm>
            <a:off x="10439231" y="179155"/>
            <a:ext cx="663559" cy="614665"/>
          </a:xfrm>
          <a:prstGeom prst="rect">
            <a:avLst/>
          </a:prstGeom>
        </p:spPr>
      </p:pic>
    </p:spTree>
    <p:extLst>
      <p:ext uri="{BB962C8B-B14F-4D97-AF65-F5344CB8AC3E}">
        <p14:creationId xmlns:p14="http://schemas.microsoft.com/office/powerpoint/2010/main" val="12624631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Picture 21" descr="Blur blurry blue and white lights&#10;&#10;Description automatically generated">
            <a:extLst>
              <a:ext uri="{FF2B5EF4-FFF2-40B4-BE49-F238E27FC236}">
                <a16:creationId xmlns:a16="http://schemas.microsoft.com/office/drawing/2014/main" id="{79006247-76F8-C028-4D34-423DC3F91C54}"/>
              </a:ext>
            </a:extLst>
          </p:cNvPr>
          <p:cNvPicPr>
            <a:picLocks noChangeAspect="1"/>
          </p:cNvPicPr>
          <p:nvPr/>
        </p:nvPicPr>
        <p:blipFill rotWithShape="1">
          <a:blip r:embed="rId2">
            <a:duotone>
              <a:schemeClr val="bg2">
                <a:shade val="45000"/>
                <a:satMod val="135000"/>
              </a:schemeClr>
              <a:prstClr val="white"/>
            </a:duotone>
          </a:blip>
          <a:srcRect t="14205" b="1525"/>
          <a:stretch/>
        </p:blipFill>
        <p:spPr>
          <a:xfrm>
            <a:off x="20" y="10"/>
            <a:ext cx="12191980" cy="6857990"/>
          </a:xfrm>
          <a:prstGeom prst="rect">
            <a:avLst/>
          </a:prstGeom>
        </p:spPr>
      </p:pic>
      <p:sp>
        <p:nvSpPr>
          <p:cNvPr id="26" name="Rectangle 25">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093E2F9-74DD-BF69-C106-D1787021DCCB}"/>
              </a:ext>
            </a:extLst>
          </p:cNvPr>
          <p:cNvSpPr>
            <a:spLocks noGrp="1"/>
          </p:cNvSpPr>
          <p:nvPr>
            <p:ph type="title"/>
          </p:nvPr>
        </p:nvSpPr>
        <p:spPr>
          <a:xfrm>
            <a:off x="838200" y="365125"/>
            <a:ext cx="10515600" cy="1325563"/>
          </a:xfrm>
        </p:spPr>
        <p:txBody>
          <a:bodyPr>
            <a:normAutofit fontScale="90000"/>
          </a:bodyPr>
          <a:lstStyle/>
          <a:p>
            <a:pPr marL="228600" marR="0" lvl="0" indent="-228600" algn="ctr" defTabSz="914400" rtl="0" eaLnBrk="1" fontAlgn="auto" latinLnBrk="0" hangingPunct="1">
              <a:lnSpc>
                <a:spcPct val="150000"/>
              </a:lnSpc>
              <a:spcBef>
                <a:spcPts val="1000"/>
              </a:spcBef>
              <a:spcAft>
                <a:spcPts val="0"/>
              </a:spcAft>
              <a:tabLst/>
              <a:defRPr/>
            </a:pPr>
            <a:r>
              <a:rPr kumimoji="0" lang="en-US" sz="3200" i="0" u="none" strike="noStrike" kern="1200" cap="none" spc="0" normalizeH="0" baseline="0" noProof="0" dirty="0">
                <a:ln>
                  <a:noFill/>
                </a:ln>
                <a:effectLst/>
                <a:uLnTx/>
                <a:uFillTx/>
                <a:latin typeface="Verdana" panose="020B0604030504040204" pitchFamily="34" charset="0"/>
                <a:ea typeface="+mn-ea"/>
                <a:cs typeface="+mn-cs"/>
                <a:hlinkClick r:id="rId3"/>
              </a:rPr>
              <a:t>Proposition 135</a:t>
            </a:r>
            <a:br>
              <a:rPr kumimoji="0" lang="en-US" sz="3200" i="0" u="none" strike="noStrike" kern="1200" cap="none" spc="0" normalizeH="0" baseline="0" noProof="0" dirty="0">
                <a:ln>
                  <a:noFill/>
                </a:ln>
                <a:effectLst/>
                <a:uLnTx/>
                <a:uFillTx/>
                <a:latin typeface="Verdana" panose="020B0604030504040204" pitchFamily="34" charset="0"/>
                <a:ea typeface="+mn-ea"/>
                <a:cs typeface="+mn-cs"/>
                <a:hlinkClick r:id="rId3"/>
              </a:rPr>
            </a:br>
            <a:r>
              <a:rPr kumimoji="0" lang="en-US" sz="3200" i="0" u="none" strike="noStrike" kern="1200" cap="none" spc="0" normalizeH="0" baseline="0" noProof="0" dirty="0">
                <a:ln>
                  <a:noFill/>
                </a:ln>
                <a:effectLst/>
                <a:uLnTx/>
                <a:uFillTx/>
                <a:latin typeface="Verdana" panose="020B0604030504040204" pitchFamily="34" charset="0"/>
                <a:ea typeface="+mn-ea"/>
                <a:cs typeface="+mn-cs"/>
                <a:hlinkClick r:id="rId3"/>
              </a:rPr>
              <a:t>Arizona Emergency Declaration Limits</a:t>
            </a:r>
            <a:endParaRPr lang="en-US" sz="3200" dirty="0"/>
          </a:p>
        </p:txBody>
      </p:sp>
      <p:graphicFrame>
        <p:nvGraphicFramePr>
          <p:cNvPr id="5" name="Content Placeholder 2">
            <a:extLst>
              <a:ext uri="{FF2B5EF4-FFF2-40B4-BE49-F238E27FC236}">
                <a16:creationId xmlns:a16="http://schemas.microsoft.com/office/drawing/2014/main" id="{1C3AB015-5272-2B04-5455-6F40264D784D}"/>
              </a:ext>
            </a:extLst>
          </p:cNvPr>
          <p:cNvGraphicFramePr>
            <a:graphicFrameLocks noGrp="1"/>
          </p:cNvGraphicFramePr>
          <p:nvPr>
            <p:ph idx="1"/>
            <p:extLst>
              <p:ext uri="{D42A27DB-BD31-4B8C-83A1-F6EECF244321}">
                <p14:modId xmlns:p14="http://schemas.microsoft.com/office/powerpoint/2010/main" val="3717461829"/>
              </p:ext>
            </p:extLst>
          </p:nvPr>
        </p:nvGraphicFramePr>
        <p:xfrm>
          <a:off x="838200" y="1825625"/>
          <a:ext cx="10515600" cy="47761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extLst>
              <a:ext uri="{FF2B5EF4-FFF2-40B4-BE49-F238E27FC236}">
                <a16:creationId xmlns:a16="http://schemas.microsoft.com/office/drawing/2014/main" id="{A3ED07A3-087A-AD1B-7D41-216990707AF4}"/>
              </a:ext>
            </a:extLst>
          </p:cNvPr>
          <p:cNvPicPr>
            <a:picLocks noChangeAspect="1"/>
          </p:cNvPicPr>
          <p:nvPr/>
        </p:nvPicPr>
        <p:blipFill>
          <a:blip r:embed="rId9"/>
          <a:stretch>
            <a:fillRect/>
          </a:stretch>
        </p:blipFill>
        <p:spPr>
          <a:xfrm>
            <a:off x="10727653" y="365125"/>
            <a:ext cx="626147" cy="579420"/>
          </a:xfrm>
          <a:prstGeom prst="rect">
            <a:avLst/>
          </a:prstGeom>
        </p:spPr>
      </p:pic>
    </p:spTree>
    <p:extLst>
      <p:ext uri="{BB962C8B-B14F-4D97-AF65-F5344CB8AC3E}">
        <p14:creationId xmlns:p14="http://schemas.microsoft.com/office/powerpoint/2010/main" val="40903711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close-up of a blue and white striped fabric&#10;&#10;Description automatically generated">
            <a:extLst>
              <a:ext uri="{FF2B5EF4-FFF2-40B4-BE49-F238E27FC236}">
                <a16:creationId xmlns:a16="http://schemas.microsoft.com/office/drawing/2014/main" id="{A51A34DE-6F89-593E-8C38-B2A29263387B}"/>
              </a:ext>
            </a:extLst>
          </p:cNvPr>
          <p:cNvPicPr>
            <a:picLocks noChangeAspect="1"/>
          </p:cNvPicPr>
          <p:nvPr/>
        </p:nvPicPr>
        <p:blipFill rotWithShape="1">
          <a:blip r:embed="rId2">
            <a:duotone>
              <a:schemeClr val="bg2">
                <a:shade val="45000"/>
                <a:satMod val="135000"/>
              </a:schemeClr>
              <a:prstClr val="white"/>
            </a:duotone>
          </a:blip>
          <a:srcRect b="12791"/>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26DD568-A047-88A3-4A13-0BD573D80803}"/>
              </a:ext>
            </a:extLst>
          </p:cNvPr>
          <p:cNvSpPr>
            <a:spLocks noGrp="1"/>
          </p:cNvSpPr>
          <p:nvPr>
            <p:ph type="title"/>
          </p:nvPr>
        </p:nvSpPr>
        <p:spPr>
          <a:xfrm>
            <a:off x="838200" y="365125"/>
            <a:ext cx="10515600" cy="1325563"/>
          </a:xfrm>
        </p:spPr>
        <p:txBody>
          <a:bodyPr>
            <a:normAutofit fontScale="90000"/>
          </a:bodyPr>
          <a:lstStyle/>
          <a:p>
            <a:pPr algn="ctr">
              <a:lnSpc>
                <a:spcPct val="150000"/>
              </a:lnSpc>
            </a:pPr>
            <a:r>
              <a:rPr lang="en-US" sz="3700" dirty="0">
                <a:latin typeface="Verdana" panose="020B0604030504040204" pitchFamily="34" charset="0"/>
                <a:ea typeface="+mn-ea"/>
                <a:cs typeface="+mn-cs"/>
                <a:hlinkClick r:id="rId3"/>
              </a:rPr>
              <a:t>Proposition 311</a:t>
            </a:r>
            <a:br>
              <a:rPr lang="en-US" sz="3700" dirty="0">
                <a:latin typeface="Verdana" panose="020B0604030504040204" pitchFamily="34" charset="0"/>
                <a:ea typeface="+mn-ea"/>
                <a:cs typeface="+mn-cs"/>
                <a:hlinkClick r:id="rId3"/>
              </a:rPr>
            </a:br>
            <a:r>
              <a:rPr lang="en-US" sz="3700" dirty="0">
                <a:latin typeface="Verdana" panose="020B0604030504040204" pitchFamily="34" charset="0"/>
                <a:ea typeface="+mn-ea"/>
                <a:cs typeface="+mn-cs"/>
                <a:hlinkClick r:id="rId3"/>
              </a:rPr>
              <a:t>Conviction Fee for 1</a:t>
            </a:r>
            <a:r>
              <a:rPr lang="en-US" sz="3700" baseline="30000" dirty="0">
                <a:latin typeface="Verdana" panose="020B0604030504040204" pitchFamily="34" charset="0"/>
                <a:ea typeface="+mn-ea"/>
                <a:cs typeface="+mn-cs"/>
                <a:hlinkClick r:id="rId3"/>
              </a:rPr>
              <a:t>st</a:t>
            </a:r>
            <a:r>
              <a:rPr lang="en-US" sz="3700" dirty="0">
                <a:latin typeface="Verdana" panose="020B0604030504040204" pitchFamily="34" charset="0"/>
                <a:ea typeface="+mn-ea"/>
                <a:cs typeface="+mn-cs"/>
                <a:hlinkClick r:id="rId3"/>
              </a:rPr>
              <a:t>  Responder Death Benefit </a:t>
            </a:r>
            <a:endParaRPr lang="en-US" sz="3700" dirty="0"/>
          </a:p>
        </p:txBody>
      </p:sp>
      <p:graphicFrame>
        <p:nvGraphicFramePr>
          <p:cNvPr id="5" name="Content Placeholder 2">
            <a:extLst>
              <a:ext uri="{FF2B5EF4-FFF2-40B4-BE49-F238E27FC236}">
                <a16:creationId xmlns:a16="http://schemas.microsoft.com/office/drawing/2014/main" id="{8C1311D1-651B-125B-57D3-2F1A1D1A8A38}"/>
              </a:ext>
            </a:extLst>
          </p:cNvPr>
          <p:cNvGraphicFramePr>
            <a:graphicFrameLocks noGrp="1"/>
          </p:cNvGraphicFramePr>
          <p:nvPr>
            <p:ph idx="1"/>
            <p:extLst>
              <p:ext uri="{D42A27DB-BD31-4B8C-83A1-F6EECF244321}">
                <p14:modId xmlns:p14="http://schemas.microsoft.com/office/powerpoint/2010/main" val="3681201266"/>
              </p:ext>
            </p:extLst>
          </p:nvPr>
        </p:nvGraphicFramePr>
        <p:xfrm>
          <a:off x="838200" y="2699833"/>
          <a:ext cx="10515600" cy="25454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383307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E25E97E-AF82-173D-B53A-F347505D662B}"/>
              </a:ext>
            </a:extLst>
          </p:cNvPr>
          <p:cNvSpPr>
            <a:spLocks noGrp="1"/>
          </p:cNvSpPr>
          <p:nvPr>
            <p:ph type="title"/>
          </p:nvPr>
        </p:nvSpPr>
        <p:spPr>
          <a:xfrm>
            <a:off x="838200" y="556995"/>
            <a:ext cx="10515600" cy="1133693"/>
          </a:xfrm>
        </p:spPr>
        <p:txBody>
          <a:bodyPr>
            <a:normAutofit fontScale="90000"/>
          </a:bodyPr>
          <a:lstStyle/>
          <a:p>
            <a:pPr marL="0" marR="0" lvl="0" indent="0" algn="ctr" defTabSz="914400" rtl="0" eaLnBrk="1" fontAlgn="auto" latinLnBrk="0" hangingPunct="1">
              <a:lnSpc>
                <a:spcPct val="150000"/>
              </a:lnSpc>
              <a:spcBef>
                <a:spcPts val="1000"/>
              </a:spcBef>
              <a:spcAft>
                <a:spcPts val="0"/>
              </a:spcAft>
              <a:tabLst/>
              <a:defRPr/>
            </a:pPr>
            <a:r>
              <a:rPr kumimoji="0" lang="en-US" sz="3200" i="0" u="none" strike="noStrike" kern="1200" cap="none" spc="0" normalizeH="0" baseline="0" noProof="0" dirty="0">
                <a:ln>
                  <a:noFill/>
                </a:ln>
                <a:effectLst/>
                <a:highlight>
                  <a:srgbClr val="FFFFFF"/>
                </a:highlight>
                <a:uLnTx/>
                <a:uFillTx/>
                <a:latin typeface="Verdana" panose="020B0604030504040204" pitchFamily="34" charset="0"/>
                <a:ea typeface="+mn-ea"/>
                <a:cs typeface="+mn-cs"/>
                <a:hlinkClick r:id="rId2"/>
              </a:rPr>
              <a:t>Proposition 312</a:t>
            </a:r>
            <a:br>
              <a:rPr kumimoji="0" lang="en-US" sz="3200" i="0" u="none" strike="noStrike" kern="1200" cap="none" spc="0" normalizeH="0" baseline="0" noProof="0" dirty="0">
                <a:ln>
                  <a:noFill/>
                </a:ln>
                <a:effectLst/>
                <a:highlight>
                  <a:srgbClr val="FFFFFF"/>
                </a:highlight>
                <a:uLnTx/>
                <a:uFillTx/>
                <a:latin typeface="Verdana" panose="020B0604030504040204" pitchFamily="34" charset="0"/>
                <a:ea typeface="+mn-ea"/>
                <a:cs typeface="+mn-cs"/>
                <a:hlinkClick r:id="rId2"/>
              </a:rPr>
            </a:br>
            <a:r>
              <a:rPr kumimoji="0" lang="en-US" sz="3200" i="0" u="none" strike="noStrike" kern="1200" cap="none" spc="0" normalizeH="0" baseline="0" noProof="0" dirty="0">
                <a:ln>
                  <a:noFill/>
                </a:ln>
                <a:effectLst/>
                <a:highlight>
                  <a:srgbClr val="FFFFFF"/>
                </a:highlight>
                <a:uLnTx/>
                <a:uFillTx/>
                <a:latin typeface="Verdana" panose="020B0604030504040204" pitchFamily="34" charset="0"/>
                <a:ea typeface="+mn-ea"/>
                <a:cs typeface="+mn-cs"/>
                <a:hlinkClick r:id="rId2"/>
              </a:rPr>
              <a:t>Tax Refund for Non-Enforcement of Nuisance Laws</a:t>
            </a:r>
            <a:endParaRPr lang="en-US" sz="3200" dirty="0"/>
          </a:p>
        </p:txBody>
      </p:sp>
      <p:graphicFrame>
        <p:nvGraphicFramePr>
          <p:cNvPr id="5" name="Content Placeholder 2">
            <a:extLst>
              <a:ext uri="{FF2B5EF4-FFF2-40B4-BE49-F238E27FC236}">
                <a16:creationId xmlns:a16="http://schemas.microsoft.com/office/drawing/2014/main" id="{763AE14C-CC6A-29DE-F3B5-45D38EF45C02}"/>
              </a:ext>
            </a:extLst>
          </p:cNvPr>
          <p:cNvGraphicFramePr>
            <a:graphicFrameLocks noGrp="1"/>
          </p:cNvGraphicFramePr>
          <p:nvPr>
            <p:ph idx="1"/>
            <p:extLst>
              <p:ext uri="{D42A27DB-BD31-4B8C-83A1-F6EECF244321}">
                <p14:modId xmlns:p14="http://schemas.microsoft.com/office/powerpoint/2010/main" val="103501034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42060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0296B-C96E-7FD7-F08A-533E79B585D6}"/>
              </a:ext>
            </a:extLst>
          </p:cNvPr>
          <p:cNvSpPr>
            <a:spLocks noGrp="1"/>
          </p:cNvSpPr>
          <p:nvPr>
            <p:ph type="title"/>
          </p:nvPr>
        </p:nvSpPr>
        <p:spPr>
          <a:xfrm>
            <a:off x="838200" y="365125"/>
            <a:ext cx="10515600" cy="1848686"/>
          </a:xfrm>
        </p:spPr>
        <p:txBody>
          <a:bodyPr>
            <a:normAutofit fontScale="90000"/>
          </a:bodyPr>
          <a:lstStyle/>
          <a:p>
            <a:pPr algn="ctr">
              <a:lnSpc>
                <a:spcPct val="150000"/>
              </a:lnSpc>
            </a:pPr>
            <a:r>
              <a:rPr kumimoji="0" lang="en-US" sz="2800" i="0" u="none" strike="noStrike" kern="1200" cap="none" spc="0" normalizeH="0" baseline="0" noProof="0" dirty="0">
                <a:ln>
                  <a:noFill/>
                </a:ln>
                <a:solidFill>
                  <a:srgbClr val="1155CC"/>
                </a:solidFill>
                <a:effectLst/>
                <a:highlight>
                  <a:srgbClr val="FFFFFF"/>
                </a:highlight>
                <a:uLnTx/>
                <a:uFillTx/>
                <a:latin typeface="Verdana" panose="020B0604030504040204" pitchFamily="34" charset="0"/>
                <a:ea typeface="+mn-ea"/>
                <a:cs typeface="+mn-cs"/>
                <a:hlinkClick r:id="rId2"/>
              </a:rPr>
              <a:t>Proposition 313</a:t>
            </a:r>
            <a:br>
              <a:rPr kumimoji="0" lang="en-US" sz="2800" i="0" u="none" strike="noStrike" kern="1200" cap="none" spc="0" normalizeH="0" baseline="0" noProof="0" dirty="0">
                <a:ln>
                  <a:noFill/>
                </a:ln>
                <a:solidFill>
                  <a:srgbClr val="1155CC"/>
                </a:solidFill>
                <a:effectLst/>
                <a:highlight>
                  <a:srgbClr val="FFFFFF"/>
                </a:highlight>
                <a:uLnTx/>
                <a:uFillTx/>
                <a:latin typeface="Verdana" panose="020B0604030504040204" pitchFamily="34" charset="0"/>
                <a:ea typeface="+mn-ea"/>
                <a:cs typeface="+mn-cs"/>
                <a:hlinkClick r:id="rId2"/>
              </a:rPr>
            </a:br>
            <a:r>
              <a:rPr kumimoji="0" lang="en-US" sz="2800" i="0" u="none" strike="noStrike" kern="1200" cap="none" spc="0" normalizeH="0" baseline="0" noProof="0" dirty="0">
                <a:ln>
                  <a:noFill/>
                </a:ln>
                <a:solidFill>
                  <a:srgbClr val="1155CC"/>
                </a:solidFill>
                <a:effectLst/>
                <a:highlight>
                  <a:srgbClr val="FFFFFF"/>
                </a:highlight>
                <a:uLnTx/>
                <a:uFillTx/>
                <a:latin typeface="Verdana" panose="020B0604030504040204" pitchFamily="34" charset="0"/>
                <a:ea typeface="+mn-ea"/>
                <a:cs typeface="+mn-cs"/>
                <a:hlinkClick r:id="rId2"/>
              </a:rPr>
              <a:t>Arizona Life Imprisonment for Sex Trafficking of a Child Measure</a:t>
            </a:r>
            <a:endParaRPr lang="en-US" dirty="0"/>
          </a:p>
        </p:txBody>
      </p:sp>
      <p:graphicFrame>
        <p:nvGraphicFramePr>
          <p:cNvPr id="5" name="Content Placeholder 2">
            <a:extLst>
              <a:ext uri="{FF2B5EF4-FFF2-40B4-BE49-F238E27FC236}">
                <a16:creationId xmlns:a16="http://schemas.microsoft.com/office/drawing/2014/main" id="{09B81238-419B-C397-062C-6B1B63FF0636}"/>
              </a:ext>
            </a:extLst>
          </p:cNvPr>
          <p:cNvGraphicFramePr>
            <a:graphicFrameLocks noGrp="1"/>
          </p:cNvGraphicFramePr>
          <p:nvPr>
            <p:ph idx="1"/>
            <p:extLst>
              <p:ext uri="{D42A27DB-BD31-4B8C-83A1-F6EECF244321}">
                <p14:modId xmlns:p14="http://schemas.microsoft.com/office/powerpoint/2010/main" val="3805972677"/>
              </p:ext>
            </p:extLst>
          </p:nvPr>
        </p:nvGraphicFramePr>
        <p:xfrm>
          <a:off x="727668" y="2549107"/>
          <a:ext cx="10515600" cy="3771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30953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0DFEEBF-2AE9-495F-4248-9199EB666A05}"/>
              </a:ext>
            </a:extLst>
          </p:cNvPr>
          <p:cNvSpPr>
            <a:spLocks noGrp="1"/>
          </p:cNvSpPr>
          <p:nvPr>
            <p:ph type="title"/>
          </p:nvPr>
        </p:nvSpPr>
        <p:spPr>
          <a:xfrm>
            <a:off x="838200" y="556995"/>
            <a:ext cx="10515600" cy="1133693"/>
          </a:xfrm>
        </p:spPr>
        <p:txBody>
          <a:bodyPr>
            <a:normAutofit/>
          </a:bodyPr>
          <a:lstStyle/>
          <a:p>
            <a:pPr algn="ctr"/>
            <a:r>
              <a:rPr lang="en-US" sz="5200" b="0" i="0" dirty="0">
                <a:effectLst/>
                <a:highlight>
                  <a:srgbClr val="FFFFFF"/>
                </a:highlight>
                <a:latin typeface="Verdana" panose="020B0604030504040204" pitchFamily="34" charset="0"/>
              </a:rPr>
              <a:t> </a:t>
            </a:r>
            <a:r>
              <a:rPr lang="en-US" sz="3600" b="0" i="0" dirty="0">
                <a:effectLst/>
                <a:highlight>
                  <a:srgbClr val="FFFFFF"/>
                </a:highlight>
                <a:latin typeface="Verdana" panose="020B0604030504040204" pitchFamily="34" charset="0"/>
              </a:rPr>
              <a:t>Prop 314:</a:t>
            </a:r>
            <a:r>
              <a:rPr lang="en-US" sz="3600" b="0" i="0" dirty="0">
                <a:effectLst/>
                <a:latin typeface="Verdana" panose="020B0604030504040204" pitchFamily="34" charset="0"/>
                <a:hlinkClick r:id="rId2"/>
              </a:rPr>
              <a:t>Secure the Border Act</a:t>
            </a:r>
            <a:endParaRPr lang="en-US" sz="3600" dirty="0"/>
          </a:p>
        </p:txBody>
      </p:sp>
      <p:graphicFrame>
        <p:nvGraphicFramePr>
          <p:cNvPr id="5" name="Content Placeholder 2">
            <a:extLst>
              <a:ext uri="{FF2B5EF4-FFF2-40B4-BE49-F238E27FC236}">
                <a16:creationId xmlns:a16="http://schemas.microsoft.com/office/drawing/2014/main" id="{1BBDBA47-EBF2-C110-CA4B-4BD844DD41DB}"/>
              </a:ext>
            </a:extLst>
          </p:cNvPr>
          <p:cNvGraphicFramePr>
            <a:graphicFrameLocks noGrp="1"/>
          </p:cNvGraphicFramePr>
          <p:nvPr>
            <p:ph idx="1"/>
            <p:extLst>
              <p:ext uri="{D42A27DB-BD31-4B8C-83A1-F6EECF244321}">
                <p14:modId xmlns:p14="http://schemas.microsoft.com/office/powerpoint/2010/main" val="2981967763"/>
              </p:ext>
            </p:extLst>
          </p:nvPr>
        </p:nvGraphicFramePr>
        <p:xfrm>
          <a:off x="838200" y="1527350"/>
          <a:ext cx="10515600" cy="51146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33ABA438-88B9-A82B-A318-072337F56B97}"/>
              </a:ext>
            </a:extLst>
          </p:cNvPr>
          <p:cNvPicPr>
            <a:picLocks noChangeAspect="1"/>
          </p:cNvPicPr>
          <p:nvPr/>
        </p:nvPicPr>
        <p:blipFill>
          <a:blip r:embed="rId8"/>
          <a:stretch>
            <a:fillRect/>
          </a:stretch>
        </p:blipFill>
        <p:spPr>
          <a:xfrm>
            <a:off x="10681116" y="492883"/>
            <a:ext cx="672684" cy="622484"/>
          </a:xfrm>
          <a:prstGeom prst="rect">
            <a:avLst/>
          </a:prstGeom>
        </p:spPr>
      </p:pic>
    </p:spTree>
    <p:extLst>
      <p:ext uri="{BB962C8B-B14F-4D97-AF65-F5344CB8AC3E}">
        <p14:creationId xmlns:p14="http://schemas.microsoft.com/office/powerpoint/2010/main" val="25215073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blue and green lines&#10;&#10;Description automatically generated">
            <a:extLst>
              <a:ext uri="{FF2B5EF4-FFF2-40B4-BE49-F238E27FC236}">
                <a16:creationId xmlns:a16="http://schemas.microsoft.com/office/drawing/2014/main" id="{BEEEAEA9-8C07-E9C8-31B3-5D0385F0DAC4}"/>
              </a:ext>
            </a:extLst>
          </p:cNvPr>
          <p:cNvPicPr>
            <a:picLocks noChangeAspect="1"/>
          </p:cNvPicPr>
          <p:nvPr/>
        </p:nvPicPr>
        <p:blipFill rotWithShape="1">
          <a:blip r:embed="rId2">
            <a:duotone>
              <a:schemeClr val="bg2">
                <a:shade val="45000"/>
                <a:satMod val="135000"/>
              </a:schemeClr>
              <a:prstClr val="white"/>
            </a:duotone>
          </a:blip>
          <a:srcRect b="1573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1F48411-6CEE-103F-1A08-400CB38A0083}"/>
              </a:ext>
            </a:extLst>
          </p:cNvPr>
          <p:cNvSpPr>
            <a:spLocks noGrp="1"/>
          </p:cNvSpPr>
          <p:nvPr>
            <p:ph type="title"/>
          </p:nvPr>
        </p:nvSpPr>
        <p:spPr>
          <a:xfrm>
            <a:off x="838200" y="365125"/>
            <a:ext cx="10515600" cy="1325563"/>
          </a:xfrm>
        </p:spPr>
        <p:txBody>
          <a:bodyPr>
            <a:normAutofit/>
          </a:bodyPr>
          <a:lstStyle/>
          <a:p>
            <a:pPr marL="228600" marR="0" lvl="0" indent="-228600" algn="ctr" defTabSz="914400" rtl="0" eaLnBrk="1" fontAlgn="auto" latinLnBrk="0" hangingPunct="1">
              <a:spcBef>
                <a:spcPts val="1000"/>
              </a:spcBef>
              <a:spcAft>
                <a:spcPts val="0"/>
              </a:spcAft>
              <a:tabLst/>
              <a:defRPr/>
            </a:pPr>
            <a:r>
              <a:rPr kumimoji="0" lang="en-US" i="0" u="none" strike="noStrike" kern="1200" cap="none" spc="0" normalizeH="0" baseline="0" noProof="0" dirty="0">
                <a:ln>
                  <a:noFill/>
                </a:ln>
                <a:effectLst/>
                <a:uLnTx/>
                <a:uFillTx/>
                <a:latin typeface="Verdana" panose="020B0604030504040204" pitchFamily="34" charset="0"/>
                <a:ea typeface="+mn-ea"/>
                <a:cs typeface="+mn-cs"/>
                <a:hlinkClick r:id="rId3"/>
              </a:rPr>
              <a:t>Prop xxx: Arizona for Abortion Access Act</a:t>
            </a:r>
            <a:endParaRPr lang="en-US" dirty="0"/>
          </a:p>
        </p:txBody>
      </p:sp>
      <p:graphicFrame>
        <p:nvGraphicFramePr>
          <p:cNvPr id="5" name="Content Placeholder 2">
            <a:extLst>
              <a:ext uri="{FF2B5EF4-FFF2-40B4-BE49-F238E27FC236}">
                <a16:creationId xmlns:a16="http://schemas.microsoft.com/office/drawing/2014/main" id="{118A40F3-7D94-0BDD-19B4-DF69649A8A4F}"/>
              </a:ext>
            </a:extLst>
          </p:cNvPr>
          <p:cNvGraphicFramePr>
            <a:graphicFrameLocks noGrp="1"/>
          </p:cNvGraphicFramePr>
          <p:nvPr>
            <p:ph idx="1"/>
            <p:extLst>
              <p:ext uri="{D42A27DB-BD31-4B8C-83A1-F6EECF244321}">
                <p14:modId xmlns:p14="http://schemas.microsoft.com/office/powerpoint/2010/main" val="2869650549"/>
              </p:ext>
            </p:extLst>
          </p:nvPr>
        </p:nvGraphicFramePr>
        <p:xfrm>
          <a:off x="838200" y="1825625"/>
          <a:ext cx="10515600" cy="48464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extLst>
              <a:ext uri="{FF2B5EF4-FFF2-40B4-BE49-F238E27FC236}">
                <a16:creationId xmlns:a16="http://schemas.microsoft.com/office/drawing/2014/main" id="{1C854B8C-ADDB-3728-600F-65C928C0F180}"/>
              </a:ext>
            </a:extLst>
          </p:cNvPr>
          <p:cNvPicPr>
            <a:picLocks noChangeAspect="1"/>
          </p:cNvPicPr>
          <p:nvPr/>
        </p:nvPicPr>
        <p:blipFill>
          <a:blip r:embed="rId9"/>
          <a:stretch>
            <a:fillRect/>
          </a:stretch>
        </p:blipFill>
        <p:spPr>
          <a:xfrm>
            <a:off x="11045925" y="512675"/>
            <a:ext cx="615749" cy="707197"/>
          </a:xfrm>
          <a:prstGeom prst="rect">
            <a:avLst/>
          </a:prstGeom>
        </p:spPr>
      </p:pic>
    </p:spTree>
    <p:extLst>
      <p:ext uri="{BB962C8B-B14F-4D97-AF65-F5344CB8AC3E}">
        <p14:creationId xmlns:p14="http://schemas.microsoft.com/office/powerpoint/2010/main" val="32333468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Picture 25" descr="A close-up of a wave of dots&#10;&#10;Description automatically generated">
            <a:extLst>
              <a:ext uri="{FF2B5EF4-FFF2-40B4-BE49-F238E27FC236}">
                <a16:creationId xmlns:a16="http://schemas.microsoft.com/office/drawing/2014/main" id="{267BC6C8-B57C-E053-2A06-353B4FA1ABCA}"/>
              </a:ext>
            </a:extLst>
          </p:cNvPr>
          <p:cNvPicPr>
            <a:picLocks noChangeAspect="1"/>
          </p:cNvPicPr>
          <p:nvPr/>
        </p:nvPicPr>
        <p:blipFill rotWithShape="1">
          <a:blip r:embed="rId2">
            <a:duotone>
              <a:schemeClr val="bg2">
                <a:shade val="45000"/>
                <a:satMod val="135000"/>
              </a:schemeClr>
              <a:prstClr val="white"/>
            </a:duotone>
          </a:blip>
          <a:srcRect/>
          <a:stretch/>
        </p:blipFill>
        <p:spPr>
          <a:xfrm>
            <a:off x="0" y="10"/>
            <a:ext cx="12191980" cy="6857990"/>
          </a:xfrm>
          <a:prstGeom prst="rect">
            <a:avLst/>
          </a:prstGeom>
        </p:spPr>
      </p:pic>
      <p:sp>
        <p:nvSpPr>
          <p:cNvPr id="30" name="Rectangle 2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EB8A60E-7374-C044-0817-CEABCE132FAD}"/>
              </a:ext>
            </a:extLst>
          </p:cNvPr>
          <p:cNvSpPr>
            <a:spLocks noGrp="1"/>
          </p:cNvSpPr>
          <p:nvPr>
            <p:ph type="title"/>
          </p:nvPr>
        </p:nvSpPr>
        <p:spPr>
          <a:xfrm>
            <a:off x="838200" y="365125"/>
            <a:ext cx="10515600" cy="1325563"/>
          </a:xfrm>
        </p:spPr>
        <p:txBody>
          <a:bodyPr>
            <a:normAutofit/>
          </a:bodyPr>
          <a:lstStyle/>
          <a:p>
            <a:pPr marL="228600" marR="0" lvl="0" indent="-228600" algn="ctr" defTabSz="914400" rtl="0" eaLnBrk="1" fontAlgn="auto" latinLnBrk="0" hangingPunct="1">
              <a:spcBef>
                <a:spcPts val="1000"/>
              </a:spcBef>
              <a:spcAft>
                <a:spcPts val="0"/>
              </a:spcAft>
              <a:tabLst/>
              <a:defRPr/>
            </a:pPr>
            <a:r>
              <a:rPr lang="en-US" sz="3600" dirty="0">
                <a:latin typeface="Verdana" panose="020B0604030504040204" pitchFamily="34" charset="0"/>
                <a:ea typeface="+mn-ea"/>
                <a:cs typeface="+mn-cs"/>
                <a:hlinkClick r:id="rId3"/>
              </a:rPr>
              <a:t>Prop xxx:</a:t>
            </a:r>
            <a:br>
              <a:rPr lang="en-US" sz="3600" dirty="0">
                <a:latin typeface="Verdana" panose="020B0604030504040204" pitchFamily="34" charset="0"/>
                <a:ea typeface="+mn-ea"/>
                <a:cs typeface="+mn-cs"/>
                <a:hlinkClick r:id="rId3"/>
              </a:rPr>
            </a:br>
            <a:r>
              <a:rPr lang="en-US" sz="3600" dirty="0">
                <a:latin typeface="Verdana" panose="020B0604030504040204" pitchFamily="34" charset="0"/>
                <a:ea typeface="+mn-ea"/>
                <a:cs typeface="+mn-cs"/>
                <a:hlinkClick r:id="rId3"/>
              </a:rPr>
              <a:t>Arizona Eliminate Partisan Primaries</a:t>
            </a:r>
            <a:endParaRPr lang="en-US" sz="3600" dirty="0"/>
          </a:p>
        </p:txBody>
      </p:sp>
      <p:graphicFrame>
        <p:nvGraphicFramePr>
          <p:cNvPr id="5" name="Content Placeholder 2">
            <a:extLst>
              <a:ext uri="{FF2B5EF4-FFF2-40B4-BE49-F238E27FC236}">
                <a16:creationId xmlns:a16="http://schemas.microsoft.com/office/drawing/2014/main" id="{5041F00E-F3D6-2AD8-C098-59369EB57823}"/>
              </a:ext>
            </a:extLst>
          </p:cNvPr>
          <p:cNvGraphicFramePr>
            <a:graphicFrameLocks noGrp="1"/>
          </p:cNvGraphicFramePr>
          <p:nvPr>
            <p:ph idx="1"/>
            <p:extLst>
              <p:ext uri="{D42A27DB-BD31-4B8C-83A1-F6EECF244321}">
                <p14:modId xmlns:p14="http://schemas.microsoft.com/office/powerpoint/2010/main" val="1760668528"/>
              </p:ext>
            </p:extLst>
          </p:nvPr>
        </p:nvGraphicFramePr>
        <p:xfrm>
          <a:off x="838200" y="1587640"/>
          <a:ext cx="10515600" cy="51447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extLst>
              <a:ext uri="{FF2B5EF4-FFF2-40B4-BE49-F238E27FC236}">
                <a16:creationId xmlns:a16="http://schemas.microsoft.com/office/drawing/2014/main" id="{4C985C2C-0E78-4BF4-FFF9-512A5E3B8428}"/>
              </a:ext>
            </a:extLst>
          </p:cNvPr>
          <p:cNvPicPr>
            <a:picLocks noChangeAspect="1"/>
          </p:cNvPicPr>
          <p:nvPr/>
        </p:nvPicPr>
        <p:blipFill>
          <a:blip r:embed="rId9"/>
          <a:stretch>
            <a:fillRect/>
          </a:stretch>
        </p:blipFill>
        <p:spPr>
          <a:xfrm>
            <a:off x="10738061" y="365125"/>
            <a:ext cx="615749" cy="707197"/>
          </a:xfrm>
          <a:prstGeom prst="rect">
            <a:avLst/>
          </a:prstGeom>
        </p:spPr>
      </p:pic>
    </p:spTree>
    <p:extLst>
      <p:ext uri="{BB962C8B-B14F-4D97-AF65-F5344CB8AC3E}">
        <p14:creationId xmlns:p14="http://schemas.microsoft.com/office/powerpoint/2010/main" val="4168579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Picture 25" descr="A close-up of a wave of dots&#10;&#10;Description automatically generated">
            <a:extLst>
              <a:ext uri="{FF2B5EF4-FFF2-40B4-BE49-F238E27FC236}">
                <a16:creationId xmlns:a16="http://schemas.microsoft.com/office/drawing/2014/main" id="{267BC6C8-B57C-E053-2A06-353B4FA1ABCA}"/>
              </a:ext>
            </a:extLst>
          </p:cNvPr>
          <p:cNvPicPr>
            <a:picLocks noChangeAspect="1"/>
          </p:cNvPicPr>
          <p:nvPr/>
        </p:nvPicPr>
        <p:blipFill rotWithShape="1">
          <a:blip r:embed="rId2">
            <a:duotone>
              <a:schemeClr val="bg2">
                <a:shade val="45000"/>
                <a:satMod val="135000"/>
              </a:schemeClr>
              <a:prstClr val="white"/>
            </a:duotone>
          </a:blip>
          <a:srcRect/>
          <a:stretch/>
        </p:blipFill>
        <p:spPr>
          <a:xfrm>
            <a:off x="0" y="10"/>
            <a:ext cx="12191980" cy="6857990"/>
          </a:xfrm>
          <a:prstGeom prst="rect">
            <a:avLst/>
          </a:prstGeom>
        </p:spPr>
      </p:pic>
      <p:sp>
        <p:nvSpPr>
          <p:cNvPr id="30" name="Rectangle 2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EB8A60E-7374-C044-0817-CEABCE132FAD}"/>
              </a:ext>
            </a:extLst>
          </p:cNvPr>
          <p:cNvSpPr>
            <a:spLocks noGrp="1"/>
          </p:cNvSpPr>
          <p:nvPr>
            <p:ph type="title"/>
          </p:nvPr>
        </p:nvSpPr>
        <p:spPr>
          <a:xfrm>
            <a:off x="838200" y="365125"/>
            <a:ext cx="10515600" cy="1325563"/>
          </a:xfrm>
        </p:spPr>
        <p:txBody>
          <a:bodyPr>
            <a:normAutofit/>
          </a:bodyPr>
          <a:lstStyle/>
          <a:p>
            <a:pPr marL="228600" marR="0" lvl="0" indent="-228600" algn="ctr" defTabSz="914400" rtl="0" eaLnBrk="1" fontAlgn="auto" latinLnBrk="0" hangingPunct="1">
              <a:spcBef>
                <a:spcPts val="1000"/>
              </a:spcBef>
              <a:spcAft>
                <a:spcPts val="0"/>
              </a:spcAft>
              <a:tabLst/>
              <a:defRPr/>
            </a:pPr>
            <a:r>
              <a:rPr lang="en-US" sz="3200" dirty="0"/>
              <a:t>Prop XXX: </a:t>
            </a:r>
            <a:br>
              <a:rPr lang="en-US" sz="3200" dirty="0"/>
            </a:br>
            <a:r>
              <a:rPr lang="en-US" sz="3200" dirty="0">
                <a:hlinkClick r:id="rId3"/>
              </a:rPr>
              <a:t>Legislative Approval of State Agency Rules</a:t>
            </a:r>
            <a:endParaRPr lang="en-US" sz="3200" dirty="0"/>
          </a:p>
        </p:txBody>
      </p:sp>
      <p:graphicFrame>
        <p:nvGraphicFramePr>
          <p:cNvPr id="5" name="Content Placeholder 2">
            <a:extLst>
              <a:ext uri="{FF2B5EF4-FFF2-40B4-BE49-F238E27FC236}">
                <a16:creationId xmlns:a16="http://schemas.microsoft.com/office/drawing/2014/main" id="{5041F00E-F3D6-2AD8-C098-59369EB57823}"/>
              </a:ext>
            </a:extLst>
          </p:cNvPr>
          <p:cNvGraphicFramePr>
            <a:graphicFrameLocks noGrp="1"/>
          </p:cNvGraphicFramePr>
          <p:nvPr>
            <p:ph idx="1"/>
            <p:extLst>
              <p:ext uri="{D42A27DB-BD31-4B8C-83A1-F6EECF244321}">
                <p14:modId xmlns:p14="http://schemas.microsoft.com/office/powerpoint/2010/main" val="732200443"/>
              </p:ext>
            </p:extLst>
          </p:nvPr>
        </p:nvGraphicFramePr>
        <p:xfrm>
          <a:off x="838200" y="1587640"/>
          <a:ext cx="10515600" cy="52703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extLst>
              <a:ext uri="{FF2B5EF4-FFF2-40B4-BE49-F238E27FC236}">
                <a16:creationId xmlns:a16="http://schemas.microsoft.com/office/drawing/2014/main" id="{EE55A5A7-43BA-664E-2869-C1CBAB19A0D4}"/>
              </a:ext>
            </a:extLst>
          </p:cNvPr>
          <p:cNvPicPr>
            <a:picLocks noChangeAspect="1"/>
          </p:cNvPicPr>
          <p:nvPr/>
        </p:nvPicPr>
        <p:blipFill>
          <a:blip r:embed="rId9"/>
          <a:stretch>
            <a:fillRect/>
          </a:stretch>
        </p:blipFill>
        <p:spPr>
          <a:xfrm>
            <a:off x="10372822" y="598398"/>
            <a:ext cx="775834" cy="717936"/>
          </a:xfrm>
          <a:prstGeom prst="rect">
            <a:avLst/>
          </a:prstGeom>
        </p:spPr>
      </p:pic>
    </p:spTree>
    <p:extLst>
      <p:ext uri="{BB962C8B-B14F-4D97-AF65-F5344CB8AC3E}">
        <p14:creationId xmlns:p14="http://schemas.microsoft.com/office/powerpoint/2010/main" val="3551122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FAC5B1F-5D31-2812-424E-97E9098BF35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ECF321C-21F9-ADA8-AD12-35FA8424EE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D62405C5-9D97-4817-26D3-A1C9631426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50341B8B-5EB7-2BE2-DC0B-A67EF8663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EEB90728-96B9-F586-E957-2F88CD8F0F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32C6E874-AD8D-2F9B-F041-98F72D94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9F66BE47-8854-413F-6001-636271FD4F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EDD524CD-A143-1521-B281-A2FBACEC8C5F}"/>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Public Health Licensing</a:t>
            </a:r>
          </a:p>
        </p:txBody>
      </p:sp>
      <p:pic>
        <p:nvPicPr>
          <p:cNvPr id="4" name="Picture 3">
            <a:extLst>
              <a:ext uri="{FF2B5EF4-FFF2-40B4-BE49-F238E27FC236}">
                <a16:creationId xmlns:a16="http://schemas.microsoft.com/office/drawing/2014/main" id="{FC3858C8-1B7E-1668-CA3B-CF3872F74BE3}"/>
              </a:ext>
            </a:extLst>
          </p:cNvPr>
          <p:cNvPicPr>
            <a:picLocks noChangeAspect="1"/>
          </p:cNvPicPr>
          <p:nvPr/>
        </p:nvPicPr>
        <p:blipFill>
          <a:blip r:embed="rId2"/>
          <a:stretch>
            <a:fillRect/>
          </a:stretch>
        </p:blipFill>
        <p:spPr>
          <a:xfrm>
            <a:off x="8826667" y="5798575"/>
            <a:ext cx="2725148" cy="847417"/>
          </a:xfrm>
          <a:prstGeom prst="rect">
            <a:avLst/>
          </a:prstGeom>
        </p:spPr>
      </p:pic>
      <p:pic>
        <p:nvPicPr>
          <p:cNvPr id="5" name="Picture 2" descr="HD Green Check True Tick Mark Icon Sign PNG | Citypng">
            <a:extLst>
              <a:ext uri="{FF2B5EF4-FFF2-40B4-BE49-F238E27FC236}">
                <a16:creationId xmlns:a16="http://schemas.microsoft.com/office/drawing/2014/main" id="{2BA1DF40-C1A3-B05C-07C4-348913B114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9491" y="5795011"/>
            <a:ext cx="620078" cy="70866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8">
            <a:extLst>
              <a:ext uri="{FF2B5EF4-FFF2-40B4-BE49-F238E27FC236}">
                <a16:creationId xmlns:a16="http://schemas.microsoft.com/office/drawing/2014/main" id="{F6B3A5E5-5DBE-D50B-AB7A-380335294938}"/>
              </a:ext>
            </a:extLst>
          </p:cNvPr>
          <p:cNvSpPr>
            <a:spLocks noGrp="1"/>
          </p:cNvSpPr>
          <p:nvPr>
            <p:ph idx="1"/>
          </p:nvPr>
        </p:nvSpPr>
        <p:spPr>
          <a:xfrm>
            <a:off x="1222645" y="2341848"/>
            <a:ext cx="10559645" cy="4304144"/>
          </a:xfrm>
        </p:spPr>
        <p:txBody>
          <a:bodyPr>
            <a:normAutofit fontScale="77500" lnSpcReduction="20000"/>
          </a:bodyPr>
          <a:lstStyle/>
          <a:p>
            <a:pPr marL="0" indent="0">
              <a:buNone/>
            </a:pPr>
            <a:r>
              <a:rPr lang="en-US" b="1" i="0" u="none" strike="noStrike" dirty="0">
                <a:solidFill>
                  <a:srgbClr val="2C81BA"/>
                </a:solidFill>
                <a:effectLst/>
                <a:latin typeface="Open Sans" panose="020B0606030504020204" pitchFamily="34" charset="0"/>
                <a:hlinkClick r:id="rId4"/>
              </a:rPr>
              <a:t>HB2764</a:t>
            </a:r>
            <a:r>
              <a:rPr lang="en-US" b="1" i="0" dirty="0">
                <a:solidFill>
                  <a:srgbClr val="1F1F1F"/>
                </a:solidFill>
                <a:effectLst/>
                <a:latin typeface="Google Sans"/>
              </a:rPr>
              <a:t> – long-term care; enforcement; memory care</a:t>
            </a:r>
          </a:p>
          <a:p>
            <a:pPr marL="0" indent="0">
              <a:buNone/>
            </a:pPr>
            <a:endParaRPr lang="en-US" dirty="0">
              <a:solidFill>
                <a:srgbClr val="1F1F1F"/>
              </a:solidFill>
            </a:endParaRPr>
          </a:p>
          <a:p>
            <a:r>
              <a:rPr lang="en-US" sz="3100" dirty="0">
                <a:solidFill>
                  <a:srgbClr val="1F1F1F"/>
                </a:solidFill>
              </a:rPr>
              <a:t>Raises the cap on ADHS imposed civil money penalties to $1,000 per patient per day. </a:t>
            </a:r>
            <a:endParaRPr lang="en-US" sz="3100" dirty="0"/>
          </a:p>
          <a:p>
            <a:r>
              <a:rPr lang="en-US" sz="3100" dirty="0"/>
              <a:t>Authorizes ADHS to deny a change in ownership of a currently licensed health care institution if the transfer would jeopardize patient safety (prevents license hopping).</a:t>
            </a:r>
          </a:p>
          <a:p>
            <a:r>
              <a:rPr lang="en-US" sz="3100" dirty="0"/>
              <a:t>Requires facilities to ensure staff aren’t on the Adult Protective Services Registry.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100" b="0" i="0" u="none" strike="noStrike" kern="1200" cap="none" spc="0" normalizeH="0" baseline="0" noProof="0" dirty="0">
                <a:ln>
                  <a:noFill/>
                </a:ln>
                <a:solidFill>
                  <a:srgbClr val="1F1F1F"/>
                </a:solidFill>
                <a:effectLst/>
                <a:uLnTx/>
                <a:uFillTx/>
                <a:ea typeface="+mn-ea"/>
                <a:cs typeface="+mn-cs"/>
              </a:rPr>
              <a:t>Requires ADHS to develop a separate certification for places </a:t>
            </a:r>
            <a:r>
              <a:rPr kumimoji="0" lang="en-US" sz="3100" b="0" i="0" u="none" strike="noStrike" kern="1200" cap="none" spc="0" normalizeH="0" baseline="0" noProof="0" dirty="0">
                <a:ln>
                  <a:noFill/>
                </a:ln>
                <a:solidFill>
                  <a:prstClr val="black"/>
                </a:solidFill>
                <a:effectLst/>
                <a:uLnTx/>
                <a:uFillTx/>
                <a:ea typeface="+mn-ea"/>
                <a:cs typeface="+mn-cs"/>
              </a:rPr>
              <a:t>that want to provide memory care.</a:t>
            </a:r>
            <a:endParaRPr lang="en-US" sz="3100" dirty="0"/>
          </a:p>
          <a:p>
            <a:pPr marL="0" indent="0">
              <a:buNone/>
            </a:pPr>
            <a:endParaRPr lang="en-US" dirty="0">
              <a:solidFill>
                <a:srgbClr val="1F1F1F"/>
              </a:solidFill>
              <a:latin typeface="Google Sans"/>
            </a:endParaRPr>
          </a:p>
          <a:p>
            <a:pPr marL="0" indent="0">
              <a:buNone/>
            </a:pPr>
            <a:r>
              <a:rPr lang="en-US" sz="4000" b="1" dirty="0">
                <a:solidFill>
                  <a:srgbClr val="1F1F1F"/>
                </a:solidFill>
                <a:latin typeface="Google Sans"/>
              </a:rPr>
              <a:t>Signed by Governor</a:t>
            </a:r>
          </a:p>
        </p:txBody>
      </p:sp>
    </p:spTree>
    <p:extLst>
      <p:ext uri="{BB962C8B-B14F-4D97-AF65-F5344CB8AC3E}">
        <p14:creationId xmlns:p14="http://schemas.microsoft.com/office/powerpoint/2010/main" val="12587542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Picture 25" descr="A close-up of a wave of dots&#10;&#10;Description automatically generated">
            <a:extLst>
              <a:ext uri="{FF2B5EF4-FFF2-40B4-BE49-F238E27FC236}">
                <a16:creationId xmlns:a16="http://schemas.microsoft.com/office/drawing/2014/main" id="{267BC6C8-B57C-E053-2A06-353B4FA1ABCA}"/>
              </a:ext>
            </a:extLst>
          </p:cNvPr>
          <p:cNvPicPr>
            <a:picLocks noChangeAspect="1"/>
          </p:cNvPicPr>
          <p:nvPr/>
        </p:nvPicPr>
        <p:blipFill rotWithShape="1">
          <a:blip r:embed="rId2">
            <a:duotone>
              <a:schemeClr val="bg2">
                <a:shade val="45000"/>
                <a:satMod val="135000"/>
              </a:schemeClr>
              <a:prstClr val="white"/>
            </a:duotone>
          </a:blip>
          <a:srcRect/>
          <a:stretch/>
        </p:blipFill>
        <p:spPr>
          <a:xfrm>
            <a:off x="0" y="10"/>
            <a:ext cx="12191980" cy="6857990"/>
          </a:xfrm>
          <a:prstGeom prst="rect">
            <a:avLst/>
          </a:prstGeom>
        </p:spPr>
      </p:pic>
      <p:sp>
        <p:nvSpPr>
          <p:cNvPr id="30" name="Rectangle 2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EB8A60E-7374-C044-0817-CEABCE132FAD}"/>
              </a:ext>
            </a:extLst>
          </p:cNvPr>
          <p:cNvSpPr>
            <a:spLocks noGrp="1"/>
          </p:cNvSpPr>
          <p:nvPr>
            <p:ph type="title"/>
          </p:nvPr>
        </p:nvSpPr>
        <p:spPr>
          <a:xfrm>
            <a:off x="838200" y="365125"/>
            <a:ext cx="10515600" cy="1325563"/>
          </a:xfrm>
        </p:spPr>
        <p:txBody>
          <a:bodyPr>
            <a:normAutofit/>
          </a:bodyPr>
          <a:lstStyle/>
          <a:p>
            <a:pPr marL="228600" marR="0" lvl="0" indent="-228600" algn="ctr" defTabSz="914400" rtl="0" eaLnBrk="1" fontAlgn="auto" latinLnBrk="0" hangingPunct="1">
              <a:spcBef>
                <a:spcPts val="1000"/>
              </a:spcBef>
              <a:spcAft>
                <a:spcPts val="0"/>
              </a:spcAft>
              <a:tabLst/>
              <a:defRPr/>
            </a:pPr>
            <a:r>
              <a:rPr lang="en-US" sz="3200" dirty="0"/>
              <a:t>Prop XXX: </a:t>
            </a:r>
            <a:br>
              <a:rPr lang="en-US" sz="3200" dirty="0"/>
            </a:br>
            <a:r>
              <a:rPr lang="en-US" sz="3200" dirty="0">
                <a:hlinkClick r:id="rId3"/>
              </a:rPr>
              <a:t>Minimum Wage for Tipped Workers</a:t>
            </a:r>
            <a:endParaRPr lang="en-US" sz="3200" dirty="0"/>
          </a:p>
        </p:txBody>
      </p:sp>
      <p:graphicFrame>
        <p:nvGraphicFramePr>
          <p:cNvPr id="5" name="Content Placeholder 2">
            <a:extLst>
              <a:ext uri="{FF2B5EF4-FFF2-40B4-BE49-F238E27FC236}">
                <a16:creationId xmlns:a16="http://schemas.microsoft.com/office/drawing/2014/main" id="{5041F00E-F3D6-2AD8-C098-59369EB57823}"/>
              </a:ext>
            </a:extLst>
          </p:cNvPr>
          <p:cNvGraphicFramePr>
            <a:graphicFrameLocks noGrp="1"/>
          </p:cNvGraphicFramePr>
          <p:nvPr>
            <p:ph idx="1"/>
          </p:nvPr>
        </p:nvGraphicFramePr>
        <p:xfrm>
          <a:off x="838200" y="1587640"/>
          <a:ext cx="10515600" cy="51447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824286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Picture 25" descr="A close-up of a wave of dots&#10;&#10;Description automatically generated">
            <a:extLst>
              <a:ext uri="{FF2B5EF4-FFF2-40B4-BE49-F238E27FC236}">
                <a16:creationId xmlns:a16="http://schemas.microsoft.com/office/drawing/2014/main" id="{267BC6C8-B57C-E053-2A06-353B4FA1ABCA}"/>
              </a:ext>
            </a:extLst>
          </p:cNvPr>
          <p:cNvPicPr>
            <a:picLocks noChangeAspect="1"/>
          </p:cNvPicPr>
          <p:nvPr/>
        </p:nvPicPr>
        <p:blipFill rotWithShape="1">
          <a:blip r:embed="rId2">
            <a:duotone>
              <a:schemeClr val="bg2">
                <a:shade val="45000"/>
                <a:satMod val="135000"/>
              </a:schemeClr>
              <a:prstClr val="white"/>
            </a:duotone>
          </a:blip>
          <a:srcRect/>
          <a:stretch/>
        </p:blipFill>
        <p:spPr>
          <a:xfrm>
            <a:off x="0" y="0"/>
            <a:ext cx="12191980" cy="6857990"/>
          </a:xfrm>
          <a:prstGeom prst="rect">
            <a:avLst/>
          </a:prstGeom>
        </p:spPr>
      </p:pic>
      <p:sp>
        <p:nvSpPr>
          <p:cNvPr id="30" name="Rectangle 2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EB8A60E-7374-C044-0817-CEABCE132FAD}"/>
              </a:ext>
            </a:extLst>
          </p:cNvPr>
          <p:cNvSpPr>
            <a:spLocks noGrp="1"/>
          </p:cNvSpPr>
          <p:nvPr>
            <p:ph type="title"/>
          </p:nvPr>
        </p:nvSpPr>
        <p:spPr>
          <a:xfrm>
            <a:off x="838200" y="365125"/>
            <a:ext cx="10515600" cy="1325563"/>
          </a:xfrm>
        </p:spPr>
        <p:txBody>
          <a:bodyPr>
            <a:normAutofit/>
          </a:bodyPr>
          <a:lstStyle/>
          <a:p>
            <a:pPr marL="228600" marR="0" lvl="0" indent="-228600" algn="ctr" defTabSz="914400" rtl="0" eaLnBrk="1" fontAlgn="auto" latinLnBrk="0" hangingPunct="1">
              <a:spcBef>
                <a:spcPts val="1000"/>
              </a:spcBef>
              <a:spcAft>
                <a:spcPts val="0"/>
              </a:spcAft>
              <a:tabLst/>
              <a:defRPr/>
            </a:pPr>
            <a:r>
              <a:rPr lang="en-US" sz="2800" dirty="0">
                <a:latin typeface="Arial" panose="020B0604020202020204" pitchFamily="34" charset="0"/>
                <a:cs typeface="Arial" panose="020B0604020202020204" pitchFamily="34" charset="0"/>
              </a:rPr>
              <a:t>Prop XXX: </a:t>
            </a:r>
            <a:br>
              <a:rPr lang="en-US" sz="2800" dirty="0">
                <a:latin typeface="Arial" panose="020B0604020202020204" pitchFamily="34" charset="0"/>
                <a:cs typeface="Arial" panose="020B0604020202020204" pitchFamily="34" charset="0"/>
              </a:rPr>
            </a:br>
            <a:r>
              <a:rPr lang="en-US" sz="2800" b="0" i="0" u="none" strike="noStrike" dirty="0">
                <a:solidFill>
                  <a:srgbClr val="2C81BA"/>
                </a:solidFill>
                <a:effectLst/>
                <a:latin typeface="Arial" panose="020B0604020202020204" pitchFamily="34" charset="0"/>
                <a:cs typeface="Arial" panose="020B0604020202020204" pitchFamily="34" charset="0"/>
                <a:hlinkClick r:id="rId3"/>
              </a:rPr>
              <a:t>Legal Challenges of Voter Initiatives Before the Election</a:t>
            </a:r>
            <a:endParaRPr lang="en-US" sz="2800" dirty="0">
              <a:latin typeface="Arial" panose="020B0604020202020204" pitchFamily="34" charset="0"/>
              <a:cs typeface="Arial" panose="020B0604020202020204" pitchFamily="34" charset="0"/>
            </a:endParaRPr>
          </a:p>
        </p:txBody>
      </p:sp>
      <p:graphicFrame>
        <p:nvGraphicFramePr>
          <p:cNvPr id="5" name="Content Placeholder 2">
            <a:extLst>
              <a:ext uri="{FF2B5EF4-FFF2-40B4-BE49-F238E27FC236}">
                <a16:creationId xmlns:a16="http://schemas.microsoft.com/office/drawing/2014/main" id="{5041F00E-F3D6-2AD8-C098-59369EB57823}"/>
              </a:ext>
            </a:extLst>
          </p:cNvPr>
          <p:cNvGraphicFramePr>
            <a:graphicFrameLocks noGrp="1"/>
          </p:cNvGraphicFramePr>
          <p:nvPr>
            <p:ph idx="1"/>
            <p:extLst>
              <p:ext uri="{D42A27DB-BD31-4B8C-83A1-F6EECF244321}">
                <p14:modId xmlns:p14="http://schemas.microsoft.com/office/powerpoint/2010/main" val="838522550"/>
              </p:ext>
            </p:extLst>
          </p:nvPr>
        </p:nvGraphicFramePr>
        <p:xfrm>
          <a:off x="838200" y="1587640"/>
          <a:ext cx="10515600" cy="51447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120037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Picture 25" descr="A close-up of a wave of dots&#10;&#10;Description automatically generated">
            <a:extLst>
              <a:ext uri="{FF2B5EF4-FFF2-40B4-BE49-F238E27FC236}">
                <a16:creationId xmlns:a16="http://schemas.microsoft.com/office/drawing/2014/main" id="{267BC6C8-B57C-E053-2A06-353B4FA1ABCA}"/>
              </a:ext>
            </a:extLst>
          </p:cNvPr>
          <p:cNvPicPr>
            <a:picLocks noChangeAspect="1"/>
          </p:cNvPicPr>
          <p:nvPr/>
        </p:nvPicPr>
        <p:blipFill rotWithShape="1">
          <a:blip r:embed="rId2">
            <a:duotone>
              <a:schemeClr val="bg2">
                <a:shade val="45000"/>
                <a:satMod val="135000"/>
              </a:schemeClr>
              <a:prstClr val="white"/>
            </a:duotone>
          </a:blip>
          <a:srcRect/>
          <a:stretch/>
        </p:blipFill>
        <p:spPr>
          <a:xfrm>
            <a:off x="0" y="0"/>
            <a:ext cx="12191980" cy="6857990"/>
          </a:xfrm>
          <a:prstGeom prst="rect">
            <a:avLst/>
          </a:prstGeom>
        </p:spPr>
      </p:pic>
      <p:sp>
        <p:nvSpPr>
          <p:cNvPr id="30" name="Rectangle 2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EB8A60E-7374-C044-0817-CEABCE132FAD}"/>
              </a:ext>
            </a:extLst>
          </p:cNvPr>
          <p:cNvSpPr>
            <a:spLocks noGrp="1"/>
          </p:cNvSpPr>
          <p:nvPr>
            <p:ph type="title"/>
          </p:nvPr>
        </p:nvSpPr>
        <p:spPr>
          <a:xfrm>
            <a:off x="838200" y="365125"/>
            <a:ext cx="10515600" cy="1325563"/>
          </a:xfrm>
        </p:spPr>
        <p:txBody>
          <a:bodyPr>
            <a:normAutofit/>
          </a:bodyPr>
          <a:lstStyle/>
          <a:p>
            <a:pPr marL="228600" marR="0" lvl="0" indent="-228600" algn="ctr" defTabSz="914400" rtl="0" eaLnBrk="1" fontAlgn="auto" latinLnBrk="0" hangingPunct="1">
              <a:spcBef>
                <a:spcPts val="1000"/>
              </a:spcBef>
              <a:spcAft>
                <a:spcPts val="0"/>
              </a:spcAft>
              <a:tabLst/>
              <a:defRPr/>
            </a:pPr>
            <a:r>
              <a:rPr lang="en-US" sz="3600" dirty="0">
                <a:latin typeface="Arial" panose="020B0604020202020204" pitchFamily="34" charset="0"/>
                <a:cs typeface="Arial" panose="020B0604020202020204" pitchFamily="34" charset="0"/>
              </a:rPr>
              <a:t>Prop XXX: </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hlinkClick r:id="rId3"/>
              </a:rPr>
              <a:t>Judicial Retention Elections</a:t>
            </a:r>
            <a:endParaRPr lang="en-US" sz="3600" dirty="0">
              <a:latin typeface="Arial" panose="020B0604020202020204" pitchFamily="34" charset="0"/>
              <a:cs typeface="Arial" panose="020B0604020202020204" pitchFamily="34" charset="0"/>
            </a:endParaRPr>
          </a:p>
        </p:txBody>
      </p:sp>
      <p:graphicFrame>
        <p:nvGraphicFramePr>
          <p:cNvPr id="5" name="Content Placeholder 2">
            <a:extLst>
              <a:ext uri="{FF2B5EF4-FFF2-40B4-BE49-F238E27FC236}">
                <a16:creationId xmlns:a16="http://schemas.microsoft.com/office/drawing/2014/main" id="{5041F00E-F3D6-2AD8-C098-59369EB57823}"/>
              </a:ext>
            </a:extLst>
          </p:cNvPr>
          <p:cNvGraphicFramePr>
            <a:graphicFrameLocks noGrp="1"/>
          </p:cNvGraphicFramePr>
          <p:nvPr>
            <p:ph idx="1"/>
            <p:extLst>
              <p:ext uri="{D42A27DB-BD31-4B8C-83A1-F6EECF244321}">
                <p14:modId xmlns:p14="http://schemas.microsoft.com/office/powerpoint/2010/main" val="2923233040"/>
              </p:ext>
            </p:extLst>
          </p:nvPr>
        </p:nvGraphicFramePr>
        <p:xfrm>
          <a:off x="838200" y="1587640"/>
          <a:ext cx="10515600" cy="53758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4757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B7E9806-4189-8B4D-534A-366AF4D0DB6F}"/>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2157CB-D2A2-386F-FDFD-C2D63E0C3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BFC2F6F6-94CF-4C52-3ACD-21E93235E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B1800342-84B7-2981-A3B9-E0F1332137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8F4D6AC1-8942-82C0-B1C0-B05E60DA11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0B53CD8F-33BE-54BC-4AF4-CAC5DCFBC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2C9F7401-2D5E-447A-4FCD-BD0835067D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9C7B3A75-E0C3-E177-7631-A10AF1DA9F0C}"/>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Public Health Licensing</a:t>
            </a:r>
          </a:p>
        </p:txBody>
      </p:sp>
      <p:pic>
        <p:nvPicPr>
          <p:cNvPr id="4" name="Picture 3">
            <a:extLst>
              <a:ext uri="{FF2B5EF4-FFF2-40B4-BE49-F238E27FC236}">
                <a16:creationId xmlns:a16="http://schemas.microsoft.com/office/drawing/2014/main" id="{373D3F7D-4A8B-CF38-319D-F87A0E8FCB5E}"/>
              </a:ext>
            </a:extLst>
          </p:cNvPr>
          <p:cNvPicPr>
            <a:picLocks noChangeAspect="1"/>
          </p:cNvPicPr>
          <p:nvPr/>
        </p:nvPicPr>
        <p:blipFill>
          <a:blip r:embed="rId2"/>
          <a:stretch>
            <a:fillRect/>
          </a:stretch>
        </p:blipFill>
        <p:spPr>
          <a:xfrm>
            <a:off x="9399181" y="5976605"/>
            <a:ext cx="2152634" cy="669387"/>
          </a:xfrm>
          <a:prstGeom prst="rect">
            <a:avLst/>
          </a:prstGeom>
        </p:spPr>
      </p:pic>
      <p:pic>
        <p:nvPicPr>
          <p:cNvPr id="5" name="Picture 2" descr="HD Green Check True Tick Mark Icon Sign PNG | Citypng">
            <a:extLst>
              <a:ext uri="{FF2B5EF4-FFF2-40B4-BE49-F238E27FC236}">
                <a16:creationId xmlns:a16="http://schemas.microsoft.com/office/drawing/2014/main" id="{C5451026-2D28-1A85-58BE-2BB280B60C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1716" y="5267945"/>
            <a:ext cx="620078" cy="70866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8">
            <a:extLst>
              <a:ext uri="{FF2B5EF4-FFF2-40B4-BE49-F238E27FC236}">
                <a16:creationId xmlns:a16="http://schemas.microsoft.com/office/drawing/2014/main" id="{0230DF23-99F6-9150-F63C-CD69CA6A9E91}"/>
              </a:ext>
            </a:extLst>
          </p:cNvPr>
          <p:cNvSpPr>
            <a:spLocks noGrp="1"/>
          </p:cNvSpPr>
          <p:nvPr>
            <p:ph idx="1"/>
          </p:nvPr>
        </p:nvSpPr>
        <p:spPr>
          <a:xfrm>
            <a:off x="1396337" y="2624992"/>
            <a:ext cx="10515600" cy="3765175"/>
          </a:xfrm>
        </p:spPr>
        <p:txBody>
          <a:bodyPr>
            <a:normAutofit/>
          </a:bodyPr>
          <a:lstStyle/>
          <a:p>
            <a:pPr marL="0" indent="0">
              <a:buNone/>
            </a:pPr>
            <a:r>
              <a:rPr lang="en-US" b="1" i="0" u="none" strike="noStrike" dirty="0">
                <a:solidFill>
                  <a:srgbClr val="2C81BA"/>
                </a:solidFill>
                <a:effectLst/>
                <a:latin typeface="Open Sans" panose="020B0606030504020204" pitchFamily="34" charset="0"/>
                <a:hlinkClick r:id="rId4"/>
              </a:rPr>
              <a:t>HB2051</a:t>
            </a:r>
            <a:r>
              <a:rPr lang="en-US" b="1" i="0" u="none" strike="noStrike" dirty="0">
                <a:solidFill>
                  <a:srgbClr val="2C81BA"/>
                </a:solidFill>
                <a:effectLst/>
                <a:latin typeface="Open Sans" panose="020B0606030504020204" pitchFamily="34" charset="0"/>
              </a:rPr>
              <a:t> </a:t>
            </a:r>
            <a:r>
              <a:rPr lang="en-US" b="1" i="0" u="none" strike="noStrike" dirty="0">
                <a:effectLst/>
                <a:latin typeface="Open Sans" panose="020B0606030504020204" pitchFamily="34" charset="0"/>
              </a:rPr>
              <a:t>joint training; surveyors; providers</a:t>
            </a:r>
          </a:p>
          <a:p>
            <a:pPr marL="0" indent="0">
              <a:buNone/>
            </a:pPr>
            <a:endParaRPr lang="en-US" b="0" i="0" u="none" strike="noStrike" dirty="0">
              <a:solidFill>
                <a:srgbClr val="2C81BA"/>
              </a:solidFill>
              <a:effectLst/>
              <a:latin typeface="Open Sans" panose="020B0606030504020204" pitchFamily="34" charset="0"/>
            </a:endParaRPr>
          </a:p>
          <a:p>
            <a:r>
              <a:rPr lang="en-US" dirty="0"/>
              <a:t>Requires ADHS hold annual joint training session between long term care providers and ADHS licensing leadership to discuss changes in the survey process of long-term care facilities and compliance priorities. </a:t>
            </a:r>
          </a:p>
          <a:p>
            <a:pPr marL="0" indent="0">
              <a:buNone/>
            </a:pPr>
            <a:endParaRPr lang="en-US" dirty="0">
              <a:solidFill>
                <a:srgbClr val="1F1F1F"/>
              </a:solidFill>
              <a:latin typeface="Google Sans"/>
            </a:endParaRPr>
          </a:p>
          <a:p>
            <a:pPr marL="0" indent="0">
              <a:buNone/>
            </a:pPr>
            <a:r>
              <a:rPr lang="en-US" b="1" dirty="0">
                <a:solidFill>
                  <a:srgbClr val="1F1F1F"/>
                </a:solidFill>
                <a:latin typeface="Google Sans"/>
              </a:rPr>
              <a:t>Signed by Governor</a:t>
            </a:r>
          </a:p>
        </p:txBody>
      </p:sp>
    </p:spTree>
    <p:extLst>
      <p:ext uri="{BB962C8B-B14F-4D97-AF65-F5344CB8AC3E}">
        <p14:creationId xmlns:p14="http://schemas.microsoft.com/office/powerpoint/2010/main" val="2381880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4231BCEF-DA95-3793-83FB-C3857F906BB5}"/>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Behavioral Health</a:t>
            </a:r>
          </a:p>
        </p:txBody>
      </p:sp>
      <p:sp>
        <p:nvSpPr>
          <p:cNvPr id="3" name="Content Placeholder 2">
            <a:extLst>
              <a:ext uri="{FF2B5EF4-FFF2-40B4-BE49-F238E27FC236}">
                <a16:creationId xmlns:a16="http://schemas.microsoft.com/office/drawing/2014/main" id="{C5A5C6BF-5365-67A9-EC5E-607F37F961BD}"/>
              </a:ext>
            </a:extLst>
          </p:cNvPr>
          <p:cNvSpPr>
            <a:spLocks noGrp="1"/>
          </p:cNvSpPr>
          <p:nvPr>
            <p:ph idx="1"/>
          </p:nvPr>
        </p:nvSpPr>
        <p:spPr>
          <a:xfrm>
            <a:off x="1367624" y="2490436"/>
            <a:ext cx="10329073" cy="4069852"/>
          </a:xfrm>
        </p:spPr>
        <p:txBody>
          <a:bodyPr anchor="ctr">
            <a:normAutofit/>
          </a:bodyPr>
          <a:lstStyle/>
          <a:p>
            <a:pPr algn="l"/>
            <a:r>
              <a:rPr lang="en-US" b="1" i="0" dirty="0">
                <a:solidFill>
                  <a:srgbClr val="1155CC"/>
                </a:solidFill>
                <a:effectLst/>
                <a:hlinkClick r:id="rId2"/>
              </a:rPr>
              <a:t>SB1309</a:t>
            </a:r>
            <a:r>
              <a:rPr lang="en-US" b="1" i="0" dirty="0">
                <a:solidFill>
                  <a:srgbClr val="1155CC"/>
                </a:solidFill>
                <a:effectLst/>
              </a:rPr>
              <a:t>  </a:t>
            </a:r>
            <a:r>
              <a:rPr lang="en-US" b="1" dirty="0">
                <a:solidFill>
                  <a:srgbClr val="000000"/>
                </a:solidFill>
              </a:rPr>
              <a:t>Mental health evaluations</a:t>
            </a:r>
            <a:endParaRPr lang="en-US" b="1" i="0" dirty="0">
              <a:solidFill>
                <a:srgbClr val="000000"/>
              </a:solidFill>
              <a:effectLst/>
            </a:endParaRPr>
          </a:p>
          <a:p>
            <a:pPr algn="l"/>
            <a:endParaRPr lang="en-US" i="0" dirty="0">
              <a:solidFill>
                <a:srgbClr val="000000"/>
              </a:solidFill>
              <a:effectLst/>
            </a:endParaRPr>
          </a:p>
          <a:p>
            <a:pPr lvl="1"/>
            <a:r>
              <a:rPr lang="en-US" dirty="0">
                <a:solidFill>
                  <a:srgbClr val="000000"/>
                </a:solidFill>
              </a:rPr>
              <a:t>E</a:t>
            </a:r>
            <a:r>
              <a:rPr lang="en-US" i="0" dirty="0">
                <a:solidFill>
                  <a:srgbClr val="000000"/>
                </a:solidFill>
                <a:effectLst/>
              </a:rPr>
              <a:t>x</a:t>
            </a:r>
            <a:r>
              <a:rPr lang="en-US" b="0" i="0" dirty="0">
                <a:solidFill>
                  <a:srgbClr val="000000"/>
                </a:solidFill>
                <a:effectLst/>
              </a:rPr>
              <a:t>pands information that's needed for court ordered behavioral health evaluations to include more information about the proposed patient. </a:t>
            </a:r>
          </a:p>
          <a:p>
            <a:pPr lvl="1"/>
            <a:r>
              <a:rPr lang="en-US" dirty="0">
                <a:solidFill>
                  <a:srgbClr val="000000"/>
                </a:solidFill>
              </a:rPr>
              <a:t>S</a:t>
            </a:r>
            <a:r>
              <a:rPr lang="en-US" b="0" i="0" dirty="0">
                <a:solidFill>
                  <a:srgbClr val="000000"/>
                </a:solidFill>
                <a:effectLst/>
              </a:rPr>
              <a:t>pecifies which individuals may provide informed consent on behalf of a proposed patient for a voluntary evaluation</a:t>
            </a:r>
          </a:p>
          <a:p>
            <a:pPr marL="457200" lvl="1" indent="0">
              <a:buNone/>
            </a:pPr>
            <a:endParaRPr lang="en-US" dirty="0">
              <a:solidFill>
                <a:srgbClr val="000000"/>
              </a:solidFill>
            </a:endParaRPr>
          </a:p>
          <a:p>
            <a:pPr marL="457200" lvl="1" indent="0">
              <a:buNone/>
            </a:pPr>
            <a:r>
              <a:rPr lang="en-US" b="1" i="0" dirty="0">
                <a:solidFill>
                  <a:srgbClr val="000000"/>
                </a:solidFill>
                <a:effectLst/>
              </a:rPr>
              <a:t>Signed by Governor</a:t>
            </a:r>
          </a:p>
        </p:txBody>
      </p:sp>
      <p:pic>
        <p:nvPicPr>
          <p:cNvPr id="4" name="Picture 3">
            <a:extLst>
              <a:ext uri="{FF2B5EF4-FFF2-40B4-BE49-F238E27FC236}">
                <a16:creationId xmlns:a16="http://schemas.microsoft.com/office/drawing/2014/main" id="{893A2698-4493-FF50-E405-5CB9954610F4}"/>
              </a:ext>
            </a:extLst>
          </p:cNvPr>
          <p:cNvPicPr>
            <a:picLocks noChangeAspect="1"/>
          </p:cNvPicPr>
          <p:nvPr/>
        </p:nvPicPr>
        <p:blipFill>
          <a:blip r:embed="rId3"/>
          <a:stretch>
            <a:fillRect/>
          </a:stretch>
        </p:blipFill>
        <p:spPr>
          <a:xfrm>
            <a:off x="8351471" y="800391"/>
            <a:ext cx="2725148" cy="847417"/>
          </a:xfrm>
          <a:prstGeom prst="rect">
            <a:avLst/>
          </a:prstGeom>
        </p:spPr>
      </p:pic>
      <p:pic>
        <p:nvPicPr>
          <p:cNvPr id="5" name="Picture 2" descr="HD Green Check True Tick Mark Icon Sign PNG | Citypng">
            <a:extLst>
              <a:ext uri="{FF2B5EF4-FFF2-40B4-BE49-F238E27FC236}">
                <a16:creationId xmlns:a16="http://schemas.microsoft.com/office/drawing/2014/main" id="{86E8DA48-85E7-FDD8-7A67-E2CD3E59A0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5549" y="5766483"/>
            <a:ext cx="398827" cy="455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310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4231BCEF-DA95-3793-83FB-C3857F906BB5}"/>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Behavioral Health</a:t>
            </a:r>
          </a:p>
        </p:txBody>
      </p:sp>
      <p:sp>
        <p:nvSpPr>
          <p:cNvPr id="3" name="Content Placeholder 2">
            <a:extLst>
              <a:ext uri="{FF2B5EF4-FFF2-40B4-BE49-F238E27FC236}">
                <a16:creationId xmlns:a16="http://schemas.microsoft.com/office/drawing/2014/main" id="{C5A5C6BF-5365-67A9-EC5E-607F37F961BD}"/>
              </a:ext>
            </a:extLst>
          </p:cNvPr>
          <p:cNvSpPr>
            <a:spLocks noGrp="1"/>
          </p:cNvSpPr>
          <p:nvPr>
            <p:ph idx="1"/>
          </p:nvPr>
        </p:nvSpPr>
        <p:spPr>
          <a:xfrm>
            <a:off x="1367624" y="2490436"/>
            <a:ext cx="10329073" cy="4069852"/>
          </a:xfrm>
        </p:spPr>
        <p:txBody>
          <a:bodyPr anchor="ctr">
            <a:normAutofit/>
          </a:bodyPr>
          <a:lstStyle/>
          <a:p>
            <a:pPr algn="l"/>
            <a:r>
              <a:rPr lang="en-US" b="1" i="0" dirty="0">
                <a:solidFill>
                  <a:srgbClr val="1155CC"/>
                </a:solidFill>
                <a:effectLst/>
                <a:hlinkClick r:id="rId2"/>
              </a:rPr>
              <a:t>SB1311</a:t>
            </a:r>
            <a:r>
              <a:rPr lang="en-US" b="1" i="0" dirty="0">
                <a:solidFill>
                  <a:srgbClr val="1155CC"/>
                </a:solidFill>
                <a:effectLst/>
              </a:rPr>
              <a:t>  </a:t>
            </a:r>
            <a:r>
              <a:rPr lang="en-US" b="1" i="0" dirty="0">
                <a:solidFill>
                  <a:srgbClr val="000000"/>
                </a:solidFill>
                <a:effectLst/>
              </a:rPr>
              <a:t>Mental health; data; evaluation </a:t>
            </a:r>
          </a:p>
          <a:p>
            <a:pPr algn="l"/>
            <a:endParaRPr lang="en-US" i="0" dirty="0">
              <a:solidFill>
                <a:srgbClr val="000000"/>
              </a:solidFill>
              <a:effectLst/>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Requires the information and data collected by AHCCCS to identify and measure clinical outcomes in the past year of members with an SMI designation. </a:t>
            </a:r>
          </a:p>
          <a:p>
            <a:pPr lvl="1"/>
            <a:r>
              <a:rPr lang="en-US" sz="2800" b="0" i="0" dirty="0">
                <a:solidFill>
                  <a:srgbClr val="000000"/>
                </a:solidFill>
                <a:effectLst/>
              </a:rPr>
              <a:t>Makes good changes to the procedures for mental health prepetition screenings and court-ordered evaluations. </a:t>
            </a:r>
            <a:endParaRPr lang="en-US" sz="2800" dirty="0">
              <a:solidFill>
                <a:srgbClr val="000000"/>
              </a:solidFill>
            </a:endParaRPr>
          </a:p>
          <a:p>
            <a:pPr marL="457200" lvl="1" indent="0">
              <a:buNone/>
            </a:pPr>
            <a:endParaRPr lang="en-US" sz="2800" u="sng" dirty="0">
              <a:solidFill>
                <a:srgbClr val="000000"/>
              </a:solidFill>
            </a:endParaRPr>
          </a:p>
          <a:p>
            <a:pPr marL="457200" lvl="1" indent="0">
              <a:buNone/>
            </a:pPr>
            <a:r>
              <a:rPr lang="en-US" sz="2800" b="1" i="0" dirty="0">
                <a:solidFill>
                  <a:srgbClr val="000000"/>
                </a:solidFill>
                <a:effectLst/>
              </a:rPr>
              <a:t>Signed by Governor</a:t>
            </a:r>
          </a:p>
        </p:txBody>
      </p:sp>
      <p:pic>
        <p:nvPicPr>
          <p:cNvPr id="4" name="Picture 3">
            <a:extLst>
              <a:ext uri="{FF2B5EF4-FFF2-40B4-BE49-F238E27FC236}">
                <a16:creationId xmlns:a16="http://schemas.microsoft.com/office/drawing/2014/main" id="{893A2698-4493-FF50-E405-5CB9954610F4}"/>
              </a:ext>
            </a:extLst>
          </p:cNvPr>
          <p:cNvPicPr>
            <a:picLocks noChangeAspect="1"/>
          </p:cNvPicPr>
          <p:nvPr/>
        </p:nvPicPr>
        <p:blipFill>
          <a:blip r:embed="rId3"/>
          <a:stretch>
            <a:fillRect/>
          </a:stretch>
        </p:blipFill>
        <p:spPr>
          <a:xfrm>
            <a:off x="8351471" y="800391"/>
            <a:ext cx="2725148" cy="847417"/>
          </a:xfrm>
          <a:prstGeom prst="rect">
            <a:avLst/>
          </a:prstGeom>
        </p:spPr>
      </p:pic>
      <p:pic>
        <p:nvPicPr>
          <p:cNvPr id="5" name="Picture 2" descr="HD Green Check True Tick Mark Icon Sign PNG | Citypng">
            <a:extLst>
              <a:ext uri="{FF2B5EF4-FFF2-40B4-BE49-F238E27FC236}">
                <a16:creationId xmlns:a16="http://schemas.microsoft.com/office/drawing/2014/main" id="{86E8DA48-85E7-FDD8-7A67-E2CD3E59A0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4962" y="5994384"/>
            <a:ext cx="398827" cy="455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461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4231BCEF-DA95-3793-83FB-C3857F906BB5}"/>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Behavioral Health</a:t>
            </a:r>
          </a:p>
        </p:txBody>
      </p:sp>
      <p:sp>
        <p:nvSpPr>
          <p:cNvPr id="3" name="Content Placeholder 2">
            <a:extLst>
              <a:ext uri="{FF2B5EF4-FFF2-40B4-BE49-F238E27FC236}">
                <a16:creationId xmlns:a16="http://schemas.microsoft.com/office/drawing/2014/main" id="{C5A5C6BF-5365-67A9-EC5E-607F37F961BD}"/>
              </a:ext>
            </a:extLst>
          </p:cNvPr>
          <p:cNvSpPr>
            <a:spLocks noGrp="1"/>
          </p:cNvSpPr>
          <p:nvPr>
            <p:ph idx="1"/>
          </p:nvPr>
        </p:nvSpPr>
        <p:spPr>
          <a:xfrm>
            <a:off x="1367624" y="2490436"/>
            <a:ext cx="10329073" cy="4069852"/>
          </a:xfrm>
        </p:spPr>
        <p:txBody>
          <a:bodyPr anchor="ctr">
            <a:normAutofit/>
          </a:bodyPr>
          <a:lstStyle/>
          <a:p>
            <a:pPr algn="l"/>
            <a:r>
              <a:rPr lang="en-US" b="1" i="0" u="none" strike="noStrike" dirty="0">
                <a:solidFill>
                  <a:srgbClr val="2C81BA"/>
                </a:solidFill>
                <a:effectLst/>
                <a:latin typeface="Open Sans" panose="020B0606030504020204" pitchFamily="34" charset="0"/>
                <a:hlinkClick r:id="rId2"/>
              </a:rPr>
              <a:t>HB2744</a:t>
            </a:r>
            <a:r>
              <a:rPr lang="en-US" b="1" i="0" u="none" strike="noStrike" dirty="0">
                <a:solidFill>
                  <a:srgbClr val="2C81BA"/>
                </a:solidFill>
                <a:effectLst/>
                <a:latin typeface="Open Sans" panose="020B0606030504020204" pitchFamily="34" charset="0"/>
              </a:rPr>
              <a:t> - </a:t>
            </a:r>
            <a:r>
              <a:rPr lang="en-US" b="1" i="0" u="none" strike="noStrike" dirty="0">
                <a:effectLst/>
                <a:latin typeface="Open Sans" panose="020B0606030504020204" pitchFamily="34" charset="0"/>
              </a:rPr>
              <a:t>involuntary treatment; guardians; rights</a:t>
            </a:r>
          </a:p>
          <a:p>
            <a:pPr algn="l"/>
            <a:endParaRPr lang="en-US" dirty="0"/>
          </a:p>
          <a:p>
            <a:pPr algn="l"/>
            <a:r>
              <a:rPr lang="en-US" dirty="0"/>
              <a:t>Grants guardians and agents who have prescribed decision making authority for a patient more input in proceedings involving involuntary treatment.</a:t>
            </a:r>
          </a:p>
          <a:p>
            <a:pPr algn="l"/>
            <a:endParaRPr lang="en-US" dirty="0"/>
          </a:p>
          <a:p>
            <a:pPr marL="0" indent="0" algn="l">
              <a:buNone/>
            </a:pPr>
            <a:r>
              <a:rPr lang="en-US" b="1" i="0" dirty="0">
                <a:solidFill>
                  <a:srgbClr val="000000"/>
                </a:solidFill>
                <a:effectLst/>
              </a:rPr>
              <a:t>Signed by Governor</a:t>
            </a:r>
          </a:p>
        </p:txBody>
      </p:sp>
      <p:pic>
        <p:nvPicPr>
          <p:cNvPr id="4" name="Picture 3">
            <a:extLst>
              <a:ext uri="{FF2B5EF4-FFF2-40B4-BE49-F238E27FC236}">
                <a16:creationId xmlns:a16="http://schemas.microsoft.com/office/drawing/2014/main" id="{893A2698-4493-FF50-E405-5CB9954610F4}"/>
              </a:ext>
            </a:extLst>
          </p:cNvPr>
          <p:cNvPicPr>
            <a:picLocks noChangeAspect="1"/>
          </p:cNvPicPr>
          <p:nvPr/>
        </p:nvPicPr>
        <p:blipFill>
          <a:blip r:embed="rId3"/>
          <a:stretch>
            <a:fillRect/>
          </a:stretch>
        </p:blipFill>
        <p:spPr>
          <a:xfrm>
            <a:off x="8351471" y="800391"/>
            <a:ext cx="2725148" cy="847417"/>
          </a:xfrm>
          <a:prstGeom prst="rect">
            <a:avLst/>
          </a:prstGeom>
        </p:spPr>
      </p:pic>
      <p:pic>
        <p:nvPicPr>
          <p:cNvPr id="5" name="Picture 2" descr="HD Green Check True Tick Mark Icon Sign PNG | Citypng">
            <a:extLst>
              <a:ext uri="{FF2B5EF4-FFF2-40B4-BE49-F238E27FC236}">
                <a16:creationId xmlns:a16="http://schemas.microsoft.com/office/drawing/2014/main" id="{86E8DA48-85E7-FDD8-7A67-E2CD3E59A0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09492" y="5563967"/>
            <a:ext cx="398827" cy="455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412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B97A894-50D7-C570-6B5F-FED191361BB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90FD3E5-3D15-BD73-8531-BA792725E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2B7C3EDA-A60F-ACBE-916E-598758E514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F8EDE5A7-631C-5281-FD9C-8F1FE6589D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DC859670-4328-26B8-3350-26AD453672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D7B03006-57BD-8DB1-E6F8-24D7C86102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BC0DD56A-9E40-9FC6-1084-3C6678334A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90B1C873-4FB0-2546-8391-668EEEB60ABA}"/>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Tamales</a:t>
            </a:r>
          </a:p>
        </p:txBody>
      </p:sp>
      <p:sp>
        <p:nvSpPr>
          <p:cNvPr id="3" name="Content Placeholder 2">
            <a:extLst>
              <a:ext uri="{FF2B5EF4-FFF2-40B4-BE49-F238E27FC236}">
                <a16:creationId xmlns:a16="http://schemas.microsoft.com/office/drawing/2014/main" id="{E7D9C08C-4AE5-2378-9B7B-7A4C422D897F}"/>
              </a:ext>
            </a:extLst>
          </p:cNvPr>
          <p:cNvSpPr>
            <a:spLocks noGrp="1"/>
          </p:cNvSpPr>
          <p:nvPr>
            <p:ph idx="1"/>
          </p:nvPr>
        </p:nvSpPr>
        <p:spPr>
          <a:xfrm>
            <a:off x="1367624" y="2490436"/>
            <a:ext cx="9708995" cy="4006057"/>
          </a:xfrm>
        </p:spPr>
        <p:txBody>
          <a:bodyPr anchor="ctr">
            <a:normAutofit/>
          </a:bodyPr>
          <a:lstStyle/>
          <a:p>
            <a:r>
              <a:rPr lang="en-US" b="1" i="0" u="none" strike="noStrike" dirty="0">
                <a:solidFill>
                  <a:srgbClr val="2C81BA"/>
                </a:solidFill>
                <a:effectLst/>
                <a:latin typeface="Calibri" panose="020F0502020204030204" pitchFamily="34" charset="0"/>
                <a:ea typeface="Calibri" panose="020F0502020204030204" pitchFamily="34" charset="0"/>
                <a:cs typeface="Calibri" panose="020F0502020204030204" pitchFamily="34" charset="0"/>
                <a:hlinkClick r:id="rId2"/>
              </a:rPr>
              <a:t>HB2042</a:t>
            </a:r>
            <a:r>
              <a:rPr lang="en-US" b="1" i="0" u="none" strike="noStrike" dirty="0">
                <a:solidFill>
                  <a:srgbClr val="2C81BA"/>
                </a:solidFill>
                <a:effectLst/>
                <a:latin typeface="Calibri" panose="020F0502020204030204" pitchFamily="34" charset="0"/>
                <a:ea typeface="Calibri" panose="020F0502020204030204" pitchFamily="34" charset="0"/>
                <a:cs typeface="Calibri" panose="020F0502020204030204" pitchFamily="34" charset="0"/>
              </a:rPr>
              <a:t> </a:t>
            </a:r>
            <a:r>
              <a:rPr lang="en-US" b="1" i="0" u="none" strike="noStrike" dirty="0">
                <a:effectLst/>
                <a:latin typeface="Calibri" panose="020F0502020204030204" pitchFamily="34" charset="0"/>
                <a:ea typeface="Calibri" panose="020F0502020204030204" pitchFamily="34" charset="0"/>
                <a:cs typeface="Calibri" panose="020F0502020204030204" pitchFamily="34" charset="0"/>
              </a:rPr>
              <a:t>food preparation; sale; cottage food (aka Tamale bill)</a:t>
            </a:r>
          </a:p>
          <a:p>
            <a:pPr marL="0" indent="0" algn="l">
              <a:buNone/>
            </a:pPr>
            <a:endParaRPr lang="en-US" b="1" dirty="0">
              <a:latin typeface="Calibri" panose="020F0502020204030204" pitchFamily="34" charset="0"/>
              <a:ea typeface="Calibri" panose="020F0502020204030204" pitchFamily="34" charset="0"/>
              <a:cs typeface="Calibri" panose="020F0502020204030204" pitchFamily="34" charset="0"/>
            </a:endParaRPr>
          </a:p>
          <a:p>
            <a:r>
              <a:rPr lang="en-US" sz="2400" dirty="0"/>
              <a:t>Expands the foods that meet the cottage food product exemption to include some foods that are potentially hazardous or require time or temperature control. </a:t>
            </a:r>
          </a:p>
          <a:p>
            <a:r>
              <a:rPr lang="en-US" sz="2400" dirty="0"/>
              <a:t>Requires labels, list of ingredients, registration # of food preparer, statement regarding allergens and other disclosure information. </a:t>
            </a:r>
          </a:p>
          <a:p>
            <a:endParaRPr lang="en-US" sz="2000" dirty="0"/>
          </a:p>
          <a:p>
            <a:pPr marL="0" indent="0">
              <a:buNone/>
            </a:pPr>
            <a:r>
              <a:rPr lang="en-US" b="1" dirty="0">
                <a:latin typeface="Calibri" panose="020F0502020204030204" pitchFamily="34" charset="0"/>
                <a:ea typeface="Calibri" panose="020F0502020204030204" pitchFamily="34" charset="0"/>
                <a:cs typeface="Calibri" panose="020F0502020204030204" pitchFamily="34" charset="0"/>
              </a:rPr>
              <a:t>Signed by Governor</a:t>
            </a:r>
          </a:p>
        </p:txBody>
      </p:sp>
      <p:pic>
        <p:nvPicPr>
          <p:cNvPr id="4" name="Picture 3">
            <a:extLst>
              <a:ext uri="{FF2B5EF4-FFF2-40B4-BE49-F238E27FC236}">
                <a16:creationId xmlns:a16="http://schemas.microsoft.com/office/drawing/2014/main" id="{C71B42A3-069E-5557-C656-D74CDA2ED606}"/>
              </a:ext>
            </a:extLst>
          </p:cNvPr>
          <p:cNvPicPr>
            <a:picLocks noChangeAspect="1"/>
          </p:cNvPicPr>
          <p:nvPr/>
        </p:nvPicPr>
        <p:blipFill>
          <a:blip r:embed="rId3"/>
          <a:stretch>
            <a:fillRect/>
          </a:stretch>
        </p:blipFill>
        <p:spPr>
          <a:xfrm>
            <a:off x="7939723" y="1086800"/>
            <a:ext cx="2725148" cy="847417"/>
          </a:xfrm>
          <a:prstGeom prst="rect">
            <a:avLst/>
          </a:prstGeom>
        </p:spPr>
      </p:pic>
    </p:spTree>
    <p:extLst>
      <p:ext uri="{BB962C8B-B14F-4D97-AF65-F5344CB8AC3E}">
        <p14:creationId xmlns:p14="http://schemas.microsoft.com/office/powerpoint/2010/main" val="9799382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6053</TotalTime>
  <Words>2406</Words>
  <Application>Microsoft Office PowerPoint</Application>
  <PresentationFormat>Widescreen</PresentationFormat>
  <Paragraphs>239</Paragraphs>
  <Slides>42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Aptos</vt:lpstr>
      <vt:lpstr>Arial</vt:lpstr>
      <vt:lpstr>Calibri</vt:lpstr>
      <vt:lpstr>Calibri Light</vt:lpstr>
      <vt:lpstr>Google Sans</vt:lpstr>
      <vt:lpstr>Open Sans</vt:lpstr>
      <vt:lpstr>Symbol</vt:lpstr>
      <vt:lpstr>Verdana</vt:lpstr>
      <vt:lpstr>Office Theme</vt:lpstr>
      <vt:lpstr>Arizona’s 2024 Legislative Session:   The Bills, the Budget &amp; the Ballot Measures   </vt:lpstr>
      <vt:lpstr>The Good</vt:lpstr>
      <vt:lpstr>Abortion ban; Repeal</vt:lpstr>
      <vt:lpstr>Public Health Licensing</vt:lpstr>
      <vt:lpstr>Public Health Licensing</vt:lpstr>
      <vt:lpstr>Behavioral Health</vt:lpstr>
      <vt:lpstr>Behavioral Health</vt:lpstr>
      <vt:lpstr>Behavioral Health</vt:lpstr>
      <vt:lpstr>Tamales</vt:lpstr>
      <vt:lpstr>Missed Opportunities</vt:lpstr>
      <vt:lpstr>Behavioral Health</vt:lpstr>
      <vt:lpstr>Behavioral Health</vt:lpstr>
      <vt:lpstr>Behavioral Health</vt:lpstr>
      <vt:lpstr>Magic Mushrooms</vt:lpstr>
      <vt:lpstr>Marijuana Advertising</vt:lpstr>
      <vt:lpstr>Public Health Licensing</vt:lpstr>
      <vt:lpstr>Public Health Licensing</vt:lpstr>
      <vt:lpstr>Public Health Licensing</vt:lpstr>
      <vt:lpstr>Behavioral Health</vt:lpstr>
      <vt:lpstr>Public Health Licensing</vt:lpstr>
      <vt:lpstr>Close Calls (Bad Bills that Got Vetoed)</vt:lpstr>
      <vt:lpstr>Food Insecurity</vt:lpstr>
      <vt:lpstr>Deadly Force – Premises Definition</vt:lpstr>
      <vt:lpstr>Medical Privacy</vt:lpstr>
      <vt:lpstr>2024 Budget</vt:lpstr>
      <vt:lpstr>2024 Budget – General Fund</vt:lpstr>
      <vt:lpstr>2024 Budget – General Fund</vt:lpstr>
      <vt:lpstr>2024 Budget - BRBs</vt:lpstr>
      <vt:lpstr>2024 Ballot Measures</vt:lpstr>
      <vt:lpstr>Proposition 133  Requiring Partisan Primaries Required for All Partisan Offices </vt:lpstr>
      <vt:lpstr>Proposition 134 Signature Distribution Requirement for Voter Initiatives </vt:lpstr>
      <vt:lpstr>Proposition 135 Arizona Emergency Declaration Limits</vt:lpstr>
      <vt:lpstr>Proposition 311 Conviction Fee for 1st  Responder Death Benefit </vt:lpstr>
      <vt:lpstr>Proposition 312 Tax Refund for Non-Enforcement of Nuisance Laws</vt:lpstr>
      <vt:lpstr>Proposition 313 Arizona Life Imprisonment for Sex Trafficking of a Child Measure</vt:lpstr>
      <vt:lpstr> Prop 314:Secure the Border Act</vt:lpstr>
      <vt:lpstr>Prop xxx: Arizona for Abortion Access Act</vt:lpstr>
      <vt:lpstr>Prop xxx: Arizona Eliminate Partisan Primaries</vt:lpstr>
      <vt:lpstr>Prop XXX:  Legislative Approval of State Agency Rules</vt:lpstr>
      <vt:lpstr>Prop XXX:  Minimum Wage for Tipped Workers</vt:lpstr>
      <vt:lpstr>Prop XXX:  Legal Challenges of Voter Initiatives Before the Election</vt:lpstr>
      <vt:lpstr>Prop XXX:  Judicial Retention Elections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Legislative Session:  A Public Health Perspective</dc:title>
  <dc:creator>will humble</dc:creator>
  <cp:lastModifiedBy>will humble</cp:lastModifiedBy>
  <cp:revision>25</cp:revision>
  <dcterms:created xsi:type="dcterms:W3CDTF">2023-02-28T19:09:37Z</dcterms:created>
  <dcterms:modified xsi:type="dcterms:W3CDTF">2024-06-21T23:19:42Z</dcterms:modified>
</cp:coreProperties>
</file>